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63" r:id="rId4"/>
    <p:sldId id="264" r:id="rId5"/>
    <p:sldId id="267" r:id="rId6"/>
    <p:sldId id="257" r:id="rId7"/>
    <p:sldId id="262" r:id="rId8"/>
    <p:sldId id="265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Виктория Зайцева" userId="ad73e267656ca33b" providerId="LiveId" clId="{C67D0857-C923-4548-A82C-4676F7EF1485}"/>
    <pc:docChg chg="delSld modSld">
      <pc:chgData name="Виктория Зайцева" userId="ad73e267656ca33b" providerId="LiveId" clId="{C67D0857-C923-4548-A82C-4676F7EF1485}" dt="2024-02-12T18:17:02.492" v="62" actId="2696"/>
      <pc:docMkLst>
        <pc:docMk/>
      </pc:docMkLst>
      <pc:sldChg chg="modSp mod">
        <pc:chgData name="Виктория Зайцева" userId="ad73e267656ca33b" providerId="LiveId" clId="{C67D0857-C923-4548-A82C-4676F7EF1485}" dt="2024-02-12T18:16:09.648" v="60" actId="1076"/>
        <pc:sldMkLst>
          <pc:docMk/>
          <pc:sldMk cId="244380997" sldId="258"/>
        </pc:sldMkLst>
        <pc:spChg chg="mod">
          <ac:chgData name="Виктория Зайцева" userId="ad73e267656ca33b" providerId="LiveId" clId="{C67D0857-C923-4548-A82C-4676F7EF1485}" dt="2024-02-12T18:16:09.648" v="60" actId="1076"/>
          <ac:spMkLst>
            <pc:docMk/>
            <pc:sldMk cId="244380997" sldId="258"/>
            <ac:spMk id="5" creationId="{00000000-0000-0000-0000-000000000000}"/>
          </ac:spMkLst>
        </pc:spChg>
      </pc:sldChg>
      <pc:sldChg chg="del">
        <pc:chgData name="Виктория Зайцева" userId="ad73e267656ca33b" providerId="LiveId" clId="{C67D0857-C923-4548-A82C-4676F7EF1485}" dt="2024-02-12T18:16:24.151" v="61" actId="2696"/>
        <pc:sldMkLst>
          <pc:docMk/>
          <pc:sldMk cId="2301051601" sldId="259"/>
        </pc:sldMkLst>
      </pc:sldChg>
      <pc:sldChg chg="del">
        <pc:chgData name="Виктория Зайцева" userId="ad73e267656ca33b" providerId="LiveId" clId="{C67D0857-C923-4548-A82C-4676F7EF1485}" dt="2024-02-12T18:17:02.492" v="62" actId="2696"/>
        <pc:sldMkLst>
          <pc:docMk/>
          <pc:sldMk cId="595788552" sldId="26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A4A5-9809-4CE0-BAB8-658B473FA2A0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5682-B459-4E8C-A22D-A0A10938771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5983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5682-B459-4E8C-A22D-A0A109387712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102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Зразок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4246265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344576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397029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184546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6418577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571949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1497565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521294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518203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3691545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0360315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Зразок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П'ятий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A33DA-301D-483C-8B86-F7AFC37C39C6}" type="datetimeFigureOut">
              <a:rPr lang="uk-UA" smtClean="0"/>
              <a:t>12.02.2024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87A45-FDB4-4FD0-81F2-5FD6AF0606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5948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88378"/>
            <a:ext cx="9756575" cy="73338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кутник 4"/>
          <p:cNvSpPr/>
          <p:nvPr/>
        </p:nvSpPr>
        <p:spPr>
          <a:xfrm>
            <a:off x="1115616" y="155918"/>
            <a:ext cx="8316416" cy="424731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dirty="0"/>
              <a:t>Тринадцяте лютого </a:t>
            </a:r>
          </a:p>
          <a:p>
            <a:pPr algn="ctr"/>
            <a:r>
              <a:rPr lang="uk-UA" sz="5400" b="1" dirty="0"/>
              <a:t>Класна робота</a:t>
            </a:r>
          </a:p>
          <a:p>
            <a:pPr algn="ctr"/>
            <a:r>
              <a:rPr lang="uk-UA" sz="5400" b="1" dirty="0"/>
              <a:t>Творення ступенів порівняння якісних прикметників</a:t>
            </a:r>
            <a:endParaRPr lang="uk-UA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38099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53" y="3645024"/>
            <a:ext cx="3907447" cy="3212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uk-UA" sz="4800" b="1" dirty="0"/>
              <a:t>                Цілі уроку</a:t>
            </a:r>
            <a:br>
              <a:rPr lang="uk-UA" sz="4800" b="1" dirty="0"/>
            </a:br>
            <a:r>
              <a:rPr lang="uk-UA" sz="3200" b="1" dirty="0"/>
              <a:t>Буду знати:</a:t>
            </a:r>
            <a:br>
              <a:rPr lang="uk-UA" sz="3200" b="1" dirty="0"/>
            </a:br>
            <a:r>
              <a:rPr lang="uk-UA" sz="3200" dirty="0"/>
              <a:t>-Що таке ступені порівняння прикметників?</a:t>
            </a:r>
            <a:br>
              <a:rPr lang="uk-UA" sz="3200" dirty="0"/>
            </a:br>
            <a:r>
              <a:rPr lang="uk-UA" sz="3200" dirty="0"/>
              <a:t>- Які є способи їх творення?</a:t>
            </a:r>
            <a:br>
              <a:rPr lang="uk-UA" sz="3200" dirty="0"/>
            </a:br>
            <a:r>
              <a:rPr lang="uk-UA" sz="3200" dirty="0"/>
              <a:t>- Які прикметники можуть мати ступені порівняння?</a:t>
            </a:r>
            <a:br>
              <a:rPr lang="uk-UA" sz="3200" dirty="0"/>
            </a:br>
            <a:r>
              <a:rPr lang="uk-UA" sz="3200" b="1" dirty="0"/>
              <a:t>Буду вміти:</a:t>
            </a:r>
            <a:br>
              <a:rPr lang="uk-UA" sz="3200" b="1" dirty="0"/>
            </a:br>
            <a:r>
              <a:rPr lang="uk-UA" sz="3200" dirty="0"/>
              <a:t>визначати у тексті;</a:t>
            </a:r>
            <a:br>
              <a:rPr lang="uk-UA" sz="3200" dirty="0"/>
            </a:br>
            <a:r>
              <a:rPr lang="uk-UA" sz="3200" dirty="0"/>
              <a:t>правильно утворювати ;</a:t>
            </a:r>
            <a:br>
              <a:rPr lang="uk-UA" sz="3200" dirty="0"/>
            </a:br>
            <a:r>
              <a:rPr lang="uk-UA" sz="3200" dirty="0" err="1"/>
              <a:t>грамотно</a:t>
            </a:r>
            <a:r>
              <a:rPr lang="uk-UA" sz="3200" dirty="0"/>
              <a:t> і доречно вживати у власному мовленні.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1325881" y="5638800"/>
            <a:ext cx="45719" cy="166464"/>
          </a:xfrm>
        </p:spPr>
        <p:txBody>
          <a:bodyPr>
            <a:normAutofit fontScale="25000" lnSpcReduction="20000"/>
          </a:bodyPr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405990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Місце для вмісту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761" y="-93076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395536" y="188640"/>
            <a:ext cx="61664" cy="8599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3227195" y="2444276"/>
            <a:ext cx="2584279" cy="192443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Блок-схема: перфострічка 5"/>
          <p:cNvSpPr/>
          <p:nvPr/>
        </p:nvSpPr>
        <p:spPr>
          <a:xfrm>
            <a:off x="5693038" y="2776168"/>
            <a:ext cx="3089154" cy="997391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/>
                </a:solidFill>
              </a:rPr>
              <a:t>НАЙВИЩИЙ</a:t>
            </a:r>
          </a:p>
        </p:txBody>
      </p:sp>
      <p:sp>
        <p:nvSpPr>
          <p:cNvPr id="7" name="Блок-схема: перфострічка 6"/>
          <p:cNvSpPr/>
          <p:nvPr/>
        </p:nvSpPr>
        <p:spPr>
          <a:xfrm>
            <a:off x="482943" y="2865265"/>
            <a:ext cx="2771833" cy="908295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ВИЩИЙ</a:t>
            </a:r>
          </a:p>
        </p:txBody>
      </p:sp>
      <p:sp>
        <p:nvSpPr>
          <p:cNvPr id="9" name="Хмара 8"/>
          <p:cNvSpPr/>
          <p:nvPr/>
        </p:nvSpPr>
        <p:spPr>
          <a:xfrm>
            <a:off x="251520" y="404664"/>
            <a:ext cx="3168352" cy="1853569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Хмара 9"/>
          <p:cNvSpPr/>
          <p:nvPr/>
        </p:nvSpPr>
        <p:spPr>
          <a:xfrm>
            <a:off x="5796136" y="260649"/>
            <a:ext cx="3168352" cy="1728192"/>
          </a:xfrm>
          <a:prstGeom prst="cloud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Хмара 10"/>
          <p:cNvSpPr/>
          <p:nvPr/>
        </p:nvSpPr>
        <p:spPr>
          <a:xfrm>
            <a:off x="5811475" y="4368708"/>
            <a:ext cx="3168352" cy="2069593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Хмара 11"/>
          <p:cNvSpPr/>
          <p:nvPr/>
        </p:nvSpPr>
        <p:spPr>
          <a:xfrm>
            <a:off x="273207" y="4384729"/>
            <a:ext cx="3168352" cy="2137997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7" name="Стрілка кутом 16"/>
          <p:cNvSpPr/>
          <p:nvPr/>
        </p:nvSpPr>
        <p:spPr>
          <a:xfrm rot="5837056">
            <a:off x="-4425405" y="3529607"/>
            <a:ext cx="856906" cy="9319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27195" y="2797315"/>
            <a:ext cx="25282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3200" b="1" dirty="0"/>
              <a:t>СТУПЕНІ </a:t>
            </a:r>
          </a:p>
          <a:p>
            <a:pPr algn="ctr"/>
            <a:r>
              <a:rPr lang="uk-UA" sz="3200" b="1" dirty="0"/>
              <a:t>ПОРІВНЯННЯ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6271" y="634624"/>
            <a:ext cx="217693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ПРОСТА ФОРМА</a:t>
            </a:r>
          </a:p>
          <a:p>
            <a:r>
              <a:rPr lang="uk-UA" sz="2800" b="1" u="sng" dirty="0"/>
              <a:t>+Ш, ІШ</a:t>
            </a:r>
          </a:p>
          <a:p>
            <a:r>
              <a:rPr lang="uk-UA" b="1" i="1" dirty="0"/>
              <a:t>ЧИСТИЙ - ЧИСТ</a:t>
            </a:r>
            <a:r>
              <a:rPr lang="uk-UA" b="1" i="1" dirty="0">
                <a:solidFill>
                  <a:srgbClr val="FF0000"/>
                </a:solidFill>
              </a:rPr>
              <a:t>ІШ</a:t>
            </a:r>
            <a:r>
              <a:rPr lang="uk-UA" b="1" i="1" dirty="0"/>
              <a:t>ИЙ</a:t>
            </a:r>
          </a:p>
        </p:txBody>
      </p:sp>
      <p:sp>
        <p:nvSpPr>
          <p:cNvPr id="26" name="Штрихова стрілка вправо 25"/>
          <p:cNvSpPr/>
          <p:nvPr/>
        </p:nvSpPr>
        <p:spPr>
          <a:xfrm rot="5400000" flipH="1">
            <a:off x="7175263" y="2174735"/>
            <a:ext cx="663786" cy="5390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Штрихова стрілка вправо 26"/>
          <p:cNvSpPr/>
          <p:nvPr/>
        </p:nvSpPr>
        <p:spPr>
          <a:xfrm rot="5400000">
            <a:off x="7223366" y="3632095"/>
            <a:ext cx="611168" cy="5668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Штрихова стрілка вправо 27"/>
          <p:cNvSpPr/>
          <p:nvPr/>
        </p:nvSpPr>
        <p:spPr>
          <a:xfrm rot="5400000" flipH="1">
            <a:off x="1413304" y="2348977"/>
            <a:ext cx="663786" cy="5390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Штрихова стрілка вправо 28"/>
          <p:cNvSpPr/>
          <p:nvPr/>
        </p:nvSpPr>
        <p:spPr>
          <a:xfrm rot="5400000">
            <a:off x="1530111" y="3795735"/>
            <a:ext cx="611168" cy="566819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" name="Штрихова стрілка вправо 29"/>
          <p:cNvSpPr/>
          <p:nvPr/>
        </p:nvSpPr>
        <p:spPr>
          <a:xfrm rot="5400000" flipH="1">
            <a:off x="-4279951" y="2595724"/>
            <a:ext cx="663786" cy="53908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" name="TextBox 30"/>
          <p:cNvSpPr txBox="1"/>
          <p:nvPr/>
        </p:nvSpPr>
        <p:spPr>
          <a:xfrm>
            <a:off x="763132" y="4653314"/>
            <a:ext cx="24916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СКЛАДЕНА ФОРМА</a:t>
            </a:r>
          </a:p>
          <a:p>
            <a:r>
              <a:rPr lang="uk-UA" sz="2400" b="1" dirty="0"/>
              <a:t>+ БІЛЬШ, МЕНШ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БІЛЬШ</a:t>
            </a:r>
            <a:r>
              <a:rPr lang="uk-UA" b="1" i="1" dirty="0"/>
              <a:t> ЧИСТИЙ,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МЕНШ</a:t>
            </a:r>
            <a:r>
              <a:rPr lang="uk-UA" b="1" i="1" dirty="0"/>
              <a:t> ЧИСТИЙ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48660" y="4622730"/>
            <a:ext cx="28953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СКЛАДЕНА ФОРМА</a:t>
            </a:r>
          </a:p>
          <a:p>
            <a:r>
              <a:rPr lang="uk-UA" sz="2400" b="1" dirty="0"/>
              <a:t>+НАЙБІЛЬШ, НАЙМЕНШ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НАЙБІЛЬШ</a:t>
            </a:r>
            <a:r>
              <a:rPr lang="uk-UA" b="1" i="1" dirty="0"/>
              <a:t> ЧИСТИЙ,</a:t>
            </a:r>
          </a:p>
          <a:p>
            <a:r>
              <a:rPr lang="uk-UA" b="1" i="1" dirty="0">
                <a:solidFill>
                  <a:srgbClr val="FF0000"/>
                </a:solidFill>
              </a:rPr>
              <a:t>НАЙМЕНШ </a:t>
            </a:r>
            <a:r>
              <a:rPr lang="uk-UA" b="1" i="1" dirty="0"/>
              <a:t>ЧИСТИЙ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91844" y="447636"/>
            <a:ext cx="2490347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ПРОСТА ФОРМА</a:t>
            </a:r>
          </a:p>
          <a:p>
            <a:r>
              <a:rPr lang="uk-UA" sz="2800" b="1" u="sng" dirty="0"/>
              <a:t>+НАЙ +Ш, ІШ</a:t>
            </a:r>
          </a:p>
          <a:p>
            <a:r>
              <a:rPr lang="uk-UA" b="1" i="1" dirty="0"/>
              <a:t>ЧИСТИЙ - </a:t>
            </a:r>
            <a:r>
              <a:rPr lang="uk-UA" b="1" i="1" dirty="0">
                <a:solidFill>
                  <a:srgbClr val="FF0000"/>
                </a:solidFill>
              </a:rPr>
              <a:t>НАЙ</a:t>
            </a:r>
            <a:r>
              <a:rPr lang="uk-UA" b="1" i="1" dirty="0"/>
              <a:t>ЧИСТ</a:t>
            </a:r>
            <a:r>
              <a:rPr lang="uk-UA" b="1" i="1" dirty="0">
                <a:solidFill>
                  <a:srgbClr val="FF0000"/>
                </a:solidFill>
              </a:rPr>
              <a:t>ІШ</a:t>
            </a:r>
            <a:r>
              <a:rPr lang="uk-UA" b="1" i="1" dirty="0"/>
              <a:t>ИЙ</a:t>
            </a:r>
          </a:p>
        </p:txBody>
      </p:sp>
      <p:sp>
        <p:nvSpPr>
          <p:cNvPr id="35" name="Місце для вмісту 34"/>
          <p:cNvSpPr>
            <a:spLocks noGrp="1"/>
          </p:cNvSpPr>
          <p:nvPr>
            <p:ph idx="1"/>
          </p:nvPr>
        </p:nvSpPr>
        <p:spPr>
          <a:xfrm>
            <a:off x="3227194" y="5453727"/>
            <a:ext cx="5737293" cy="830996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7" name="Стрілка вниз 36"/>
          <p:cNvSpPr/>
          <p:nvPr/>
        </p:nvSpPr>
        <p:spPr>
          <a:xfrm>
            <a:off x="4347145" y="4384729"/>
            <a:ext cx="368709" cy="2378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0" name="Пряма зі стрілкою 39"/>
          <p:cNvCxnSpPr/>
          <p:nvPr/>
        </p:nvCxnSpPr>
        <p:spPr>
          <a:xfrm flipH="1" flipV="1">
            <a:off x="5693038" y="315826"/>
            <a:ext cx="873924" cy="28803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494634" y="14375"/>
            <a:ext cx="2227272" cy="923330"/>
          </a:xfrm>
          <a:prstGeom prst="rect">
            <a:avLst/>
          </a:prstGeom>
          <a:solidFill>
            <a:srgbClr val="66FF33"/>
          </a:solidFill>
        </p:spPr>
        <p:txBody>
          <a:bodyPr wrap="square" rtlCol="0">
            <a:spAutoFit/>
          </a:bodyPr>
          <a:lstStyle/>
          <a:p>
            <a:r>
              <a:rPr lang="uk-UA" b="1" u="sng" dirty="0"/>
              <a:t>+ ЩО, ЯК</a:t>
            </a:r>
          </a:p>
          <a:p>
            <a:r>
              <a:rPr lang="uk-UA" i="1" dirty="0"/>
              <a:t>ЩОНАЙЧИСТІШИЙ</a:t>
            </a:r>
          </a:p>
          <a:p>
            <a:r>
              <a:rPr lang="uk-UA" i="1" dirty="0"/>
              <a:t>ЯКНАЙЧИСТІШИЙ</a:t>
            </a:r>
          </a:p>
        </p:txBody>
      </p:sp>
    </p:spTree>
    <p:extLst>
      <p:ext uri="{BB962C8B-B14F-4D97-AF65-F5344CB8AC3E}">
        <p14:creationId xmlns:p14="http://schemas.microsoft.com/office/powerpoint/2010/main" val="149057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3000" tmFilter="0, 0; .2, .5; .8, .5; 1, 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1500" autoRev="1" fill="hold"/>
                                        <p:tgtEl>
                                          <p:spTgt spid="3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30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150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30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150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/>
      <p:bldP spid="32" grpId="0"/>
      <p:bldP spid="33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2" name="Блок-схема: перфострічка 1"/>
          <p:cNvSpPr/>
          <p:nvPr/>
        </p:nvSpPr>
        <p:spPr>
          <a:xfrm>
            <a:off x="2977127" y="548679"/>
            <a:ext cx="3290540" cy="864096"/>
          </a:xfrm>
          <a:prstGeom prst="flowChartPunchedTap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chemeClr val="tx1"/>
                </a:solidFill>
              </a:rPr>
              <a:t>НЕ УТВОРЮЄМО </a:t>
            </a:r>
          </a:p>
        </p:txBody>
      </p:sp>
      <p:sp>
        <p:nvSpPr>
          <p:cNvPr id="3" name="Хмара 2"/>
          <p:cNvSpPr/>
          <p:nvPr/>
        </p:nvSpPr>
        <p:spPr>
          <a:xfrm>
            <a:off x="3092599" y="2405990"/>
            <a:ext cx="3004293" cy="1743090"/>
          </a:xfrm>
          <a:prstGeom prst="cloud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" name="Хмара 3"/>
          <p:cNvSpPr/>
          <p:nvPr/>
        </p:nvSpPr>
        <p:spPr>
          <a:xfrm>
            <a:off x="179512" y="2132856"/>
            <a:ext cx="2736304" cy="1656184"/>
          </a:xfrm>
          <a:prstGeom prst="cloud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Хмара 4"/>
          <p:cNvSpPr/>
          <p:nvPr/>
        </p:nvSpPr>
        <p:spPr>
          <a:xfrm>
            <a:off x="6300490" y="2018876"/>
            <a:ext cx="2736304" cy="1656184"/>
          </a:xfrm>
          <a:prstGeom prst="cloud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b="1" dirty="0">
                <a:solidFill>
                  <a:srgbClr val="FF0000"/>
                </a:solidFill>
              </a:rPr>
              <a:t>СТАЛІ ОЗНАКИ,</a:t>
            </a:r>
          </a:p>
          <a:p>
            <a:r>
              <a:rPr lang="uk-UA" b="1" dirty="0">
                <a:solidFill>
                  <a:srgbClr val="FF0000"/>
                </a:solidFill>
              </a:rPr>
              <a:t>МАСТІ ТВАРИН,</a:t>
            </a:r>
          </a:p>
          <a:p>
            <a:r>
              <a:rPr lang="uk-UA" b="1" dirty="0">
                <a:solidFill>
                  <a:srgbClr val="FF0000"/>
                </a:solidFill>
              </a:rPr>
              <a:t>КОЛЬОРИ,УТВОРЕНІ ВІД ВІДНОСНИХ…</a:t>
            </a:r>
          </a:p>
        </p:txBody>
      </p:sp>
      <p:sp>
        <p:nvSpPr>
          <p:cNvPr id="6" name="Стрілка вниз 5"/>
          <p:cNvSpPr/>
          <p:nvPr/>
        </p:nvSpPr>
        <p:spPr>
          <a:xfrm rot="2386444">
            <a:off x="2606468" y="1311632"/>
            <a:ext cx="360040" cy="800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трілка вниз 6"/>
          <p:cNvSpPr/>
          <p:nvPr/>
        </p:nvSpPr>
        <p:spPr>
          <a:xfrm>
            <a:off x="4571634" y="1412775"/>
            <a:ext cx="360040" cy="7499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трілка вниз 7"/>
          <p:cNvSpPr/>
          <p:nvPr/>
        </p:nvSpPr>
        <p:spPr>
          <a:xfrm rot="18542373">
            <a:off x="6412616" y="1287032"/>
            <a:ext cx="360040" cy="757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оловина рамки 9"/>
          <p:cNvSpPr/>
          <p:nvPr/>
        </p:nvSpPr>
        <p:spPr>
          <a:xfrm rot="5400000">
            <a:off x="1381708" y="1908470"/>
            <a:ext cx="331912" cy="1259632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3608" y="2510135"/>
            <a:ext cx="1493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ПРЕ</a:t>
            </a:r>
          </a:p>
          <a:p>
            <a:r>
              <a:rPr lang="uk-UA" b="1" dirty="0"/>
              <a:t>НАД</a:t>
            </a:r>
          </a:p>
          <a:p>
            <a:r>
              <a:rPr lang="uk-UA" b="1" dirty="0"/>
              <a:t>УЛЬТРА….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57819" y="2939951"/>
            <a:ext cx="1616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/>
              <a:t>УЩ</a:t>
            </a:r>
          </a:p>
          <a:p>
            <a:r>
              <a:rPr lang="uk-UA" b="1" dirty="0"/>
              <a:t>ЕНН</a:t>
            </a:r>
          </a:p>
          <a:p>
            <a:r>
              <a:rPr lang="uk-UA" b="1" dirty="0"/>
              <a:t>ЕНЬК</a:t>
            </a:r>
          </a:p>
          <a:p>
            <a:r>
              <a:rPr lang="uk-UA" b="1" dirty="0"/>
              <a:t>УВАТ…</a:t>
            </a:r>
          </a:p>
        </p:txBody>
      </p:sp>
      <p:sp>
        <p:nvSpPr>
          <p:cNvPr id="14" name="Половина рамки 13"/>
          <p:cNvSpPr/>
          <p:nvPr/>
        </p:nvSpPr>
        <p:spPr>
          <a:xfrm rot="2678278">
            <a:off x="4274198" y="2584646"/>
            <a:ext cx="487083" cy="465774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4149080"/>
            <a:ext cx="2102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/>
              <a:t>ПРЕДОБРИЙ</a:t>
            </a:r>
          </a:p>
          <a:p>
            <a:r>
              <a:rPr lang="uk-UA" b="1" i="1" dirty="0"/>
              <a:t>НАДЗВИЧАЙНИЙ</a:t>
            </a:r>
          </a:p>
          <a:p>
            <a:r>
              <a:rPr lang="uk-UA" b="1" i="1" dirty="0"/>
              <a:t>УЛЬТРАКОРОТКИЙ</a:t>
            </a:r>
          </a:p>
          <a:p>
            <a:r>
              <a:rPr lang="uk-UA" b="1" i="1" dirty="0"/>
              <a:t>АРХІВАЖЛИВИЙ…</a:t>
            </a:r>
          </a:p>
          <a:p>
            <a:endParaRPr lang="uk-UA" dirty="0"/>
          </a:p>
        </p:txBody>
      </p:sp>
      <p:sp>
        <p:nvSpPr>
          <p:cNvPr id="16" name="TextBox 15"/>
          <p:cNvSpPr txBox="1"/>
          <p:nvPr/>
        </p:nvSpPr>
        <p:spPr>
          <a:xfrm>
            <a:off x="3962143" y="4653136"/>
            <a:ext cx="15790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/>
              <a:t>ДОБРЕНЬКИЙ</a:t>
            </a:r>
          </a:p>
          <a:p>
            <a:r>
              <a:rPr lang="uk-UA" b="1" i="1" dirty="0"/>
              <a:t>ВИСОЧЕННИЙ</a:t>
            </a:r>
          </a:p>
          <a:p>
            <a:r>
              <a:rPr lang="uk-UA" b="1" i="1" dirty="0"/>
              <a:t>ЖОВТУВАТИЙ</a:t>
            </a:r>
          </a:p>
          <a:p>
            <a:r>
              <a:rPr lang="uk-UA" b="1" i="1" dirty="0"/>
              <a:t>ЗНАЧУЩИЙ…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30717" y="4176624"/>
            <a:ext cx="1871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/>
              <a:t>ЖИВИЙ</a:t>
            </a:r>
          </a:p>
          <a:p>
            <a:r>
              <a:rPr lang="uk-UA" b="1" i="1" dirty="0"/>
              <a:t>МЕРТВИЙ</a:t>
            </a:r>
          </a:p>
          <a:p>
            <a:r>
              <a:rPr lang="uk-UA" b="1" i="1" dirty="0"/>
              <a:t>ВОРОНИЙ</a:t>
            </a:r>
          </a:p>
          <a:p>
            <a:r>
              <a:rPr lang="uk-UA" b="1" i="1" dirty="0"/>
              <a:t>ШОКОЛАДНИЙ…</a:t>
            </a:r>
          </a:p>
        </p:txBody>
      </p:sp>
      <p:sp>
        <p:nvSpPr>
          <p:cNvPr id="19" name="Стрілка вниз 18"/>
          <p:cNvSpPr/>
          <p:nvPr/>
        </p:nvSpPr>
        <p:spPr>
          <a:xfrm>
            <a:off x="4447042" y="116632"/>
            <a:ext cx="484632" cy="3075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3830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00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100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2" name="Хмара 1"/>
          <p:cNvSpPr/>
          <p:nvPr/>
        </p:nvSpPr>
        <p:spPr>
          <a:xfrm>
            <a:off x="1187624" y="1268760"/>
            <a:ext cx="3240360" cy="2088232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Хмара 2"/>
          <p:cNvSpPr/>
          <p:nvPr/>
        </p:nvSpPr>
        <p:spPr>
          <a:xfrm>
            <a:off x="5076056" y="3577986"/>
            <a:ext cx="3240360" cy="201622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5" name="Пряма зі стрілкою 4"/>
          <p:cNvCxnSpPr/>
          <p:nvPr/>
        </p:nvCxnSpPr>
        <p:spPr>
          <a:xfrm>
            <a:off x="3851920" y="3068960"/>
            <a:ext cx="144016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979712" y="1700808"/>
            <a:ext cx="20162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НІКОЛИ НЕ ВИКОРИСТОВУЙ </a:t>
            </a:r>
          </a:p>
          <a:p>
            <a:r>
              <a:rPr lang="uk-UA" sz="2000" b="1" dirty="0"/>
              <a:t>«САМИЙ»!!!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24128" y="4005064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/>
              <a:t>ЗАВЖДИ ВИКОРИСТОВУЙ</a:t>
            </a:r>
          </a:p>
          <a:p>
            <a:r>
              <a:rPr lang="uk-UA" sz="2000" b="1" dirty="0"/>
              <a:t>НАЙ-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552" y="414908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НЕ </a:t>
            </a:r>
            <a:r>
              <a:rPr lang="uk-UA" dirty="0">
                <a:solidFill>
                  <a:srgbClr val="C00000"/>
                </a:solidFill>
              </a:rPr>
              <a:t>самий</a:t>
            </a:r>
            <a:r>
              <a:rPr lang="uk-UA" dirty="0"/>
              <a:t> кращий, а </a:t>
            </a:r>
            <a:r>
              <a:rPr lang="uk-UA" dirty="0" err="1">
                <a:solidFill>
                  <a:srgbClr val="00B050"/>
                </a:solidFill>
              </a:rPr>
              <a:t>НАЙ</a:t>
            </a:r>
            <a:r>
              <a:rPr lang="uk-UA" dirty="0" err="1"/>
              <a:t>кращий</a:t>
            </a:r>
            <a:r>
              <a:rPr lang="uk-UA" dirty="0"/>
              <a:t>,</a:t>
            </a:r>
          </a:p>
          <a:p>
            <a:r>
              <a:rPr lang="uk-UA" dirty="0"/>
              <a:t>НЕ </a:t>
            </a:r>
            <a:r>
              <a:rPr lang="uk-UA" dirty="0">
                <a:solidFill>
                  <a:srgbClr val="C00000"/>
                </a:solidFill>
              </a:rPr>
              <a:t>самий</a:t>
            </a:r>
            <a:r>
              <a:rPr lang="uk-UA" dirty="0"/>
              <a:t> легкий, а </a:t>
            </a:r>
            <a:r>
              <a:rPr lang="uk-UA" dirty="0" err="1">
                <a:solidFill>
                  <a:srgbClr val="00B050"/>
                </a:solidFill>
              </a:rPr>
              <a:t>НАЙ</a:t>
            </a:r>
            <a:r>
              <a:rPr lang="uk-UA" dirty="0" err="1"/>
              <a:t>легший</a:t>
            </a:r>
            <a:r>
              <a:rPr lang="uk-UA" dirty="0"/>
              <a:t>,</a:t>
            </a:r>
          </a:p>
          <a:p>
            <a:r>
              <a:rPr lang="uk-UA" dirty="0"/>
              <a:t>НЕ </a:t>
            </a:r>
            <a:r>
              <a:rPr lang="uk-UA" dirty="0">
                <a:solidFill>
                  <a:srgbClr val="C00000"/>
                </a:solidFill>
              </a:rPr>
              <a:t>самий</a:t>
            </a:r>
            <a:r>
              <a:rPr lang="uk-UA" dirty="0"/>
              <a:t> веселий, а </a:t>
            </a:r>
            <a:r>
              <a:rPr lang="uk-UA" dirty="0" err="1">
                <a:solidFill>
                  <a:srgbClr val="00B050"/>
                </a:solidFill>
              </a:rPr>
              <a:t>НАЙ</a:t>
            </a:r>
            <a:r>
              <a:rPr lang="uk-UA" dirty="0" err="1"/>
              <a:t>веселіший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6143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50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150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0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2" dur="5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24" dur="5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uk-UA" sz="3600" b="1" dirty="0"/>
              <a:t>Утвори від поданих прикметників вищий і найвищий ступені всіма можливими способами .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2564904"/>
            <a:ext cx="8147248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b="1" i="1" dirty="0">
                <a:solidFill>
                  <a:srgbClr val="C00000"/>
                </a:solidFill>
              </a:rPr>
              <a:t>Приклад: Широкий – ширший, найширший, більш широкий, менш широкий.</a:t>
            </a:r>
          </a:p>
          <a:p>
            <a:pPr marL="0" indent="0">
              <a:buNone/>
            </a:pPr>
            <a:endParaRPr lang="uk-UA" b="1" i="1" dirty="0"/>
          </a:p>
          <a:p>
            <a:pPr marL="0" indent="0">
              <a:buNone/>
            </a:pPr>
            <a:r>
              <a:rPr lang="uk-UA" b="1" i="1" dirty="0"/>
              <a:t>Вузький, довгий, хороший, корисний, великий.</a:t>
            </a:r>
            <a:endParaRPr lang="uk-UA" b="1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7218577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uk-UA" sz="3200" b="1" dirty="0" err="1"/>
              <a:t>Випиши</a:t>
            </a:r>
            <a:r>
              <a:rPr lang="uk-UA" sz="3200" b="1" dirty="0"/>
              <a:t> лише ті прикметники,</a:t>
            </a:r>
            <a:br>
              <a:rPr lang="uk-UA" sz="3200" b="1" dirty="0"/>
            </a:br>
            <a:r>
              <a:rPr lang="uk-UA" sz="3200" b="1" dirty="0"/>
              <a:t> від яких можна утворити ступені </a:t>
            </a:r>
            <a:br>
              <a:rPr lang="uk-UA" sz="3200" b="1" dirty="0"/>
            </a:br>
            <a:r>
              <a:rPr lang="uk-UA" sz="3200" b="1" dirty="0"/>
              <a:t>порівняння </a:t>
            </a:r>
          </a:p>
        </p:txBody>
      </p:sp>
      <p:pic>
        <p:nvPicPr>
          <p:cNvPr id="6" name="Місце для вмісту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94363"/>
            <a:ext cx="2582355" cy="17020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кутник 3"/>
          <p:cNvSpPr/>
          <p:nvPr/>
        </p:nvSpPr>
        <p:spPr>
          <a:xfrm>
            <a:off x="467544" y="1628800"/>
            <a:ext cx="820891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i="1" dirty="0"/>
              <a:t>Шкільний, цікавий, елегантний, сосновий, материнський, світлий, корисний, помаранчевий, різкий, убогий, предобрий, тонкий, синенький, акуратний,  сліпий, добрий, легкий, яскравий, жовтуватий, розумний, охайний, підземний, зрозумілий, упертий, вчорашній, малий, ведмежий, уважний</a:t>
            </a:r>
            <a:r>
              <a:rPr lang="uk-UA" i="1" dirty="0"/>
              <a:t>.</a:t>
            </a:r>
          </a:p>
          <a:p>
            <a:r>
              <a:rPr lang="uk-UA" sz="3200" b="1" i="1" dirty="0">
                <a:solidFill>
                  <a:srgbClr val="C00000"/>
                </a:solidFill>
              </a:rPr>
              <a:t>Ключ: </a:t>
            </a:r>
            <a:r>
              <a:rPr lang="uk-UA" sz="3200" b="1" dirty="0">
                <a:solidFill>
                  <a:srgbClr val="C00000"/>
                </a:solidFill>
              </a:rPr>
              <a:t>Із перших букв складіть продовження вислову: «Сучасне телебачення -….» </a:t>
            </a:r>
          </a:p>
        </p:txBody>
      </p:sp>
    </p:spTree>
    <p:extLst>
      <p:ext uri="{BB962C8B-B14F-4D97-AF65-F5344CB8AC3E}">
        <p14:creationId xmlns:p14="http://schemas.microsoft.com/office/powerpoint/2010/main" val="4016897994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ісце для вмісту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836712"/>
            <a:ext cx="3240360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107503" y="116632"/>
            <a:ext cx="752483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/>
              <a:t>                         «Ми –редактори»</a:t>
            </a:r>
          </a:p>
          <a:p>
            <a:endParaRPr lang="uk-UA" sz="2800" b="1" u="sng" dirty="0"/>
          </a:p>
          <a:p>
            <a:r>
              <a:rPr lang="uk-UA" b="1" dirty="0"/>
              <a:t>Виправ помилки у рекламних текстах</a:t>
            </a:r>
          </a:p>
          <a:p>
            <a:r>
              <a:rPr lang="uk-UA" dirty="0"/>
              <a:t> </a:t>
            </a:r>
            <a:r>
              <a:rPr lang="uk-UA" dirty="0">
                <a:solidFill>
                  <a:srgbClr val="C00000"/>
                </a:solidFill>
              </a:rPr>
              <a:t>1-ша група:</a:t>
            </a:r>
          </a:p>
          <a:p>
            <a:r>
              <a:rPr lang="uk-UA" i="1" dirty="0"/>
              <a:t> Не можете викупати малюка без сліз? Мило «Карапуз» для дітей саме безпечне і не щипає оченята! Підходить навіть для </a:t>
            </a:r>
            <a:r>
              <a:rPr lang="uk-UA" i="1" dirty="0" err="1"/>
              <a:t>найніжнішішої</a:t>
            </a:r>
            <a:r>
              <a:rPr lang="uk-UA" i="1" dirty="0"/>
              <a:t> шкіри. Ми використовуємо лише натуральну </a:t>
            </a:r>
            <a:r>
              <a:rPr lang="uk-UA" i="1" dirty="0" err="1"/>
              <a:t>найоливковішу</a:t>
            </a:r>
            <a:r>
              <a:rPr lang="uk-UA" i="1" dirty="0"/>
              <a:t> олію та найбільш натуральніший барвник.</a:t>
            </a:r>
          </a:p>
          <a:p>
            <a:endParaRPr lang="uk-UA" dirty="0"/>
          </a:p>
          <a:p>
            <a:r>
              <a:rPr lang="uk-UA" dirty="0"/>
              <a:t> </a:t>
            </a:r>
            <a:r>
              <a:rPr lang="uk-UA" dirty="0">
                <a:solidFill>
                  <a:srgbClr val="C00000"/>
                </a:solidFill>
              </a:rPr>
              <a:t>2-га група:</a:t>
            </a:r>
          </a:p>
          <a:p>
            <a:r>
              <a:rPr lang="uk-UA" i="1" dirty="0"/>
              <a:t>Любиш бігати? Обирай більш зручніші кросівки ! </a:t>
            </a:r>
            <a:r>
              <a:rPr lang="uk-UA" i="1" dirty="0" err="1"/>
              <a:t>Ультралегші</a:t>
            </a:r>
            <a:r>
              <a:rPr lang="uk-UA" i="1" dirty="0"/>
              <a:t> і </a:t>
            </a:r>
            <a:r>
              <a:rPr lang="uk-UA" i="1" dirty="0" err="1"/>
              <a:t>найекстракласні</a:t>
            </a:r>
            <a:r>
              <a:rPr lang="uk-UA" i="1" dirty="0"/>
              <a:t>,  кросівки «</a:t>
            </a:r>
            <a:r>
              <a:rPr lang="en-US" i="1" dirty="0"/>
              <a:t>Adidas</a:t>
            </a:r>
            <a:r>
              <a:rPr lang="uk-UA" i="1" dirty="0"/>
              <a:t>»- </a:t>
            </a:r>
            <a:r>
              <a:rPr lang="uk-UA" i="1" dirty="0" err="1"/>
              <a:t>найкращіші</a:t>
            </a:r>
            <a:r>
              <a:rPr lang="uk-UA" i="1" dirty="0"/>
              <a:t>!  У них навіть </a:t>
            </a:r>
            <a:r>
              <a:rPr lang="uk-UA" i="1" dirty="0" err="1"/>
              <a:t>найпредовша</a:t>
            </a:r>
            <a:r>
              <a:rPr lang="uk-UA" i="1" dirty="0"/>
              <a:t> дистанція буде здаватися вам </a:t>
            </a:r>
            <a:r>
              <a:rPr lang="uk-UA" i="1" dirty="0" err="1"/>
              <a:t>найкороткою</a:t>
            </a:r>
            <a:r>
              <a:rPr lang="uk-UA" i="1" dirty="0"/>
              <a:t>.  А ще наша ціна – сама доступна.</a:t>
            </a:r>
          </a:p>
          <a:p>
            <a:endParaRPr lang="uk-UA" dirty="0"/>
          </a:p>
          <a:p>
            <a:r>
              <a:rPr lang="uk-UA" dirty="0">
                <a:solidFill>
                  <a:srgbClr val="C00000"/>
                </a:solidFill>
              </a:rPr>
              <a:t>3-тя група:</a:t>
            </a:r>
          </a:p>
          <a:p>
            <a:r>
              <a:rPr lang="uk-UA" i="1" dirty="0"/>
              <a:t>  Волосся втратило блиск і випадає? Шампунь « Ромашка» - </a:t>
            </a:r>
            <a:r>
              <a:rPr lang="uk-UA" i="1" dirty="0" err="1"/>
              <a:t>найпречудовіший</a:t>
            </a:r>
            <a:r>
              <a:rPr lang="uk-UA" i="1" dirty="0"/>
              <a:t> засіб від усіх проблем . Ваше волосся стане більш довшим, </a:t>
            </a:r>
            <a:r>
              <a:rPr lang="uk-UA" i="1" dirty="0" err="1"/>
              <a:t>найпухнастим</a:t>
            </a:r>
            <a:r>
              <a:rPr lang="uk-UA" i="1" dirty="0"/>
              <a:t> і самим привабливим. Особливо рекомендовано блондинкам. Їхнє волосся стане ще </a:t>
            </a:r>
            <a:r>
              <a:rPr lang="uk-UA" i="1" dirty="0" err="1"/>
              <a:t>білявішим</a:t>
            </a:r>
            <a:r>
              <a:rPr lang="uk-UA" i="1" dirty="0"/>
              <a:t>.  Акція : </a:t>
            </a:r>
            <a:r>
              <a:rPr lang="uk-UA" i="1" dirty="0" err="1"/>
              <a:t>великіша</a:t>
            </a:r>
            <a:r>
              <a:rPr lang="uk-UA" i="1" dirty="0"/>
              <a:t> пляшка за ту саму ціну!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204017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447</Words>
  <Application>Microsoft Office PowerPoint</Application>
  <PresentationFormat>Екран (4:3)</PresentationFormat>
  <Paragraphs>74</Paragraphs>
  <Slides>8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Презентація PowerPoint</vt:lpstr>
      <vt:lpstr>                Цілі уроку Буду знати: -Що таке ступені порівняння прикметників? - Які є способи їх творення? - Які прикметники можуть мати ступені порівняння? Буду вміти: визначати у тексті; правильно утворювати ; грамотно і доречно вживати у власному мовленні.</vt:lpstr>
      <vt:lpstr>Презентація PowerPoint</vt:lpstr>
      <vt:lpstr>Презентація PowerPoint</vt:lpstr>
      <vt:lpstr>Презентація PowerPoint</vt:lpstr>
      <vt:lpstr>Утвори від поданих прикметників вищий і найвищий ступені всіма можливими способами .</vt:lpstr>
      <vt:lpstr>Випиши лише ті прикметники,  від яких можна утворити ступені  порівняння </vt:lpstr>
      <vt:lpstr>Презентація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Sereda</dc:creator>
  <cp:lastModifiedBy>Виктория Зайцева</cp:lastModifiedBy>
  <cp:revision>28</cp:revision>
  <dcterms:created xsi:type="dcterms:W3CDTF">2018-07-17T11:31:57Z</dcterms:created>
  <dcterms:modified xsi:type="dcterms:W3CDTF">2024-02-12T18:17:13Z</dcterms:modified>
</cp:coreProperties>
</file>