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sldIdLst>
    <p:sldId id="256" r:id="rId2"/>
    <p:sldId id="272" r:id="rId3"/>
    <p:sldId id="273" r:id="rId4"/>
    <p:sldId id="265" r:id="rId5"/>
    <p:sldId id="274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600"/>
    <a:srgbClr val="FF0066"/>
    <a:srgbClr val="FF3300"/>
    <a:srgbClr val="00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C4EAFEE8-558E-4562-A0AD-9375B1C4CB5C}"/>
    <pc:docChg chg="custSel delSld modSld">
      <pc:chgData name="Виктория Зайцева" userId="ad73e267656ca33b" providerId="LiveId" clId="{C4EAFEE8-558E-4562-A0AD-9375B1C4CB5C}" dt="2024-03-31T13:56:02.552" v="31" actId="2696"/>
      <pc:docMkLst>
        <pc:docMk/>
      </pc:docMkLst>
      <pc:sldChg chg="modSp mod">
        <pc:chgData name="Виктория Зайцева" userId="ad73e267656ca33b" providerId="LiveId" clId="{C4EAFEE8-558E-4562-A0AD-9375B1C4CB5C}" dt="2024-03-31T13:55:02.591" v="30" actId="27636"/>
        <pc:sldMkLst>
          <pc:docMk/>
          <pc:sldMk cId="4274126094" sldId="256"/>
        </pc:sldMkLst>
        <pc:spChg chg="mod">
          <ac:chgData name="Виктория Зайцева" userId="ad73e267656ca33b" providerId="LiveId" clId="{C4EAFEE8-558E-4562-A0AD-9375B1C4CB5C}" dt="2024-03-31T13:55:02.591" v="30" actId="27636"/>
          <ac:spMkLst>
            <pc:docMk/>
            <pc:sldMk cId="4274126094" sldId="256"/>
            <ac:spMk id="4" creationId="{00000000-0000-0000-0000-000000000000}"/>
          </ac:spMkLst>
        </pc:spChg>
      </pc:sldChg>
      <pc:sldChg chg="del">
        <pc:chgData name="Виктория Зайцева" userId="ad73e267656ca33b" providerId="LiveId" clId="{C4EAFEE8-558E-4562-A0AD-9375B1C4CB5C}" dt="2024-03-31T13:56:02.552" v="31" actId="2696"/>
        <pc:sldMkLst>
          <pc:docMk/>
          <pc:sldMk cId="166217914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0E2AD-97E1-4027-AD88-92047DF67858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07DEA-E2B3-4416-B24F-6CF0DD6C449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8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bafc8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2bafc8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19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58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1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5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38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3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3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1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41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2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‹№›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58462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8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4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0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7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3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1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2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FEAA9E-0D99-4DBC-B6C7-33187216E3A0}" type="datetimeFigureOut">
              <a:rPr lang="ru-RU" smtClean="0"/>
              <a:t>31.03.2024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A9693-82E5-41DA-A1F5-DA0EA5DC4D8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53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</p:cNvSpPr>
          <p:nvPr/>
        </p:nvSpPr>
        <p:spPr>
          <a:xfrm>
            <a:off x="179099" y="831271"/>
            <a:ext cx="6900574" cy="31865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altLang="ru-RU" sz="66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квітня</a:t>
            </a:r>
          </a:p>
          <a:p>
            <a:pPr algn="ctr"/>
            <a:r>
              <a:rPr lang="uk-UA" altLang="ru-RU" sz="66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Класна робота</a:t>
            </a:r>
          </a:p>
          <a:p>
            <a:pPr algn="ctr"/>
            <a:r>
              <a:rPr lang="uk-UA" altLang="ru-RU" sz="66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Відмінювання збірних числівників</a:t>
            </a:r>
            <a:endParaRPr lang="ru-RU" altLang="ru-RU" sz="6600" b="1" i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 noChangeArrowheads="1"/>
          </p:cNvSpPr>
          <p:nvPr/>
        </p:nvSpPr>
        <p:spPr>
          <a:xfrm>
            <a:off x="6885710" y="4169494"/>
            <a:ext cx="4599290" cy="22867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sz="4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Довідка: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sz="3200" b="1" dirty="0"/>
              <a:t>збірні числівники можна утворити від 2 до 20, 30  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741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1FBCA1-6801-4EDD-8576-D206216D5815}"/>
              </a:ext>
            </a:extLst>
          </p:cNvPr>
          <p:cNvSpPr/>
          <p:nvPr/>
        </p:nvSpPr>
        <p:spPr>
          <a:xfrm>
            <a:off x="1797400" y="864167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 + 18 = 41</a:t>
            </a:r>
            <a:endParaRPr lang="ru-RU" sz="3600" b="1" i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84 - 45 = 39</a:t>
            </a:r>
            <a:endParaRPr lang="ru-RU" sz="3600" b="1" i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 + 12 = 46 </a:t>
            </a:r>
            <a:endParaRPr lang="ru-RU" sz="3600" b="1" i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70 - 10 = 60.</a:t>
            </a:r>
            <a:endParaRPr lang="ru-RU" sz="3600" b="1" i="1" dirty="0"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30C590-B484-4A1D-BC0C-5731F2FD6993}"/>
              </a:ext>
            </a:extLst>
          </p:cNvPr>
          <p:cNvSpPr/>
          <p:nvPr/>
        </p:nvSpPr>
        <p:spPr>
          <a:xfrm>
            <a:off x="872772" y="3263696"/>
            <a:ext cx="102125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вісімнадцять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 один.</a:t>
            </a:r>
          </a:p>
          <a:p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вісімдесяти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відняти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п’ять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тридцять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дев’ять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дванадцять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сорок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сімдесяти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відняти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десять –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шістдесят</a:t>
            </a: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30" y="96982"/>
            <a:ext cx="3644846" cy="2981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772" y="188187"/>
            <a:ext cx="5838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</a:t>
            </a:r>
            <a:r>
              <a:rPr lang="uk-UA" sz="32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 </a:t>
            </a:r>
            <a:r>
              <a:rPr lang="uk-UA" sz="32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</a:t>
            </a:r>
            <a:endParaRPr lang="ru-RU" sz="3200" b="1" i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60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54408-DAB1-48B5-A3E2-3734F9698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80" y="936133"/>
            <a:ext cx="7497329" cy="3195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967" y="148124"/>
            <a:ext cx="5894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 помилки та </a:t>
            </a:r>
            <a:r>
              <a:rPr lang="uk-U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97874-5B71-4487-81CA-B4C4B65F0847}"/>
              </a:ext>
            </a:extLst>
          </p:cNvPr>
          <p:cNvSpPr txBox="1"/>
          <p:nvPr/>
        </p:nvSpPr>
        <p:spPr>
          <a:xfrm>
            <a:off x="1587025" y="4318034"/>
            <a:ext cx="93165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летимо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молочної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повертаємо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праворуч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Лисої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долаємо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двохсот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шістдесяти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густого-прегустого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сімдесят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 за годину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долаємо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десять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 descr="ВИЗНАННЯ БЕЗХАЗЯЙНОЇ ДОРОГИ ОБ'ЄКТОМ КОМУНАЛЬНОЇ ВЛАСНОСТІ ...">
            <a:extLst>
              <a:ext uri="{FF2B5EF4-FFF2-40B4-BE49-F238E27FC236}">
                <a16:creationId xmlns:a16="http://schemas.microsoft.com/office/drawing/2014/main" id="{4E873097-E7F5-4B40-B168-1AD9CA3A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09" y="1295043"/>
            <a:ext cx="3445623" cy="281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4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1305096" y="1511850"/>
            <a:ext cx="3703322" cy="38577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7148053" y="1587288"/>
            <a:ext cx="3244800" cy="38577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uk-UA" sz="28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троє коней</a:t>
            </a:r>
          </a:p>
          <a:p>
            <a:pPr algn="ctr"/>
            <a:r>
              <a:rPr lang="uk-UA" sz="28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десятеро лошат</a:t>
            </a:r>
          </a:p>
          <a:p>
            <a:pPr algn="ctr"/>
            <a:r>
              <a:rPr lang="uk-UA" sz="28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десятеро вікон</a:t>
            </a:r>
          </a:p>
          <a:p>
            <a:pPr algn="ctr"/>
            <a:r>
              <a:rPr lang="uk-UA" sz="28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семеро олівців</a:t>
            </a:r>
          </a:p>
          <a:p>
            <a:pPr algn="ctr"/>
            <a:r>
              <a:rPr lang="uk-UA" sz="28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шестеро дверей</a:t>
            </a:r>
          </a:p>
        </p:txBody>
      </p:sp>
      <p:sp>
        <p:nvSpPr>
          <p:cNvPr id="141" name="Google Shape;141;p22"/>
          <p:cNvSpPr txBox="1"/>
          <p:nvPr/>
        </p:nvSpPr>
        <p:spPr>
          <a:xfrm>
            <a:off x="2257350" y="1620750"/>
            <a:ext cx="2591700" cy="3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2409750" y="1773150"/>
            <a:ext cx="2591700" cy="3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2207125" y="1610700"/>
            <a:ext cx="2692200" cy="3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075045" y="1773150"/>
            <a:ext cx="4163424" cy="32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uk-UA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двоє хлопців</a:t>
            </a:r>
          </a:p>
          <a:p>
            <a:pPr algn="ctr"/>
            <a:r>
              <a:rPr lang="uk-UA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семеро саней</a:t>
            </a:r>
          </a:p>
          <a:p>
            <a:pPr algn="ctr"/>
            <a:r>
              <a:rPr lang="uk-UA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п</a:t>
            </a:r>
            <a:r>
              <a:rPr lang="en-US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`</a:t>
            </a:r>
            <a:r>
              <a:rPr lang="uk-UA" sz="3000" b="1" dirty="0" err="1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ятеро</a:t>
            </a:r>
            <a:r>
              <a:rPr lang="uk-UA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 пнів </a:t>
            </a:r>
          </a:p>
          <a:p>
            <a:pPr algn="ctr"/>
            <a:r>
              <a:rPr lang="uk-UA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восьмеро учениць</a:t>
            </a:r>
          </a:p>
          <a:p>
            <a:pPr algn="ctr"/>
            <a:r>
              <a:rPr lang="uk-UA" sz="3000" b="1" dirty="0" err="1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дев</a:t>
            </a:r>
            <a:r>
              <a:rPr lang="en-US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`</a:t>
            </a:r>
            <a:r>
              <a:rPr lang="uk-UA" sz="3000" b="1" dirty="0" err="1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ятеро</a:t>
            </a:r>
            <a:r>
              <a:rPr lang="uk-UA" sz="3000" b="1" dirty="0">
                <a:solidFill>
                  <a:srgbClr val="006600"/>
                </a:solidFill>
                <a:latin typeface="Lato"/>
                <a:ea typeface="Lato"/>
                <a:cs typeface="Lato"/>
                <a:sym typeface="Lato"/>
              </a:rPr>
              <a:t> каченят</a:t>
            </a:r>
            <a:endParaRPr sz="3000" b="1" dirty="0">
              <a:solidFill>
                <a:srgbClr val="0066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7306" y="504038"/>
            <a:ext cx="3459601" cy="584775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ru" sz="3200" b="1" dirty="0">
                <a:solidFill>
                  <a:schemeClr val="accent2">
                    <a:lumMod val="50000"/>
                  </a:schemeClr>
                </a:solidFill>
              </a:rPr>
              <a:t>Знайди помилку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6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7"/>
          <p:cNvSpPr txBox="1">
            <a:spLocks/>
          </p:cNvSpPr>
          <p:nvPr/>
        </p:nvSpPr>
        <p:spPr>
          <a:xfrm>
            <a:off x="845128" y="720584"/>
            <a:ext cx="10626435" cy="4488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v"/>
              <a:tabLst/>
              <a:defRPr/>
            </a:pP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Поєднання збірних</a:t>
            </a:r>
            <a:r>
              <a:rPr kumimoji="0" lang="uk-UA" sz="2400" b="1" i="1" u="none" strike="noStrike" kern="1200" cap="none" spc="0" normalizeH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числівників з іменниками</a:t>
            </a:r>
            <a:r>
              <a:rPr kumimoji="0" lang="uk-UA" sz="24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Можуть поєднуватися з іменниками: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Чоловічого роду(істоти):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двоє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чоловіків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kumimoji="0" 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троє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вчителів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,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АЛЕ: два </a:t>
            </a:r>
            <a:r>
              <a:rPr kumimoji="0" lang="ru-RU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столи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. 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назви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неістот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чол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. роду не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поєднуються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).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tabLst/>
              <a:defRPr/>
            </a:pP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Середнього роду(істоти, неістоти): </a:t>
            </a:r>
            <a:r>
              <a:rPr kumimoji="0" lang="uk-UA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четверо яблук, троє телят.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Спільний рід: </a:t>
            </a:r>
            <a:r>
              <a:rPr kumimoji="0" lang="uk-UA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шестеро </a:t>
            </a:r>
            <a:r>
              <a:rPr kumimoji="0" lang="uk-UA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листонош</a:t>
            </a:r>
            <a:r>
              <a:rPr kumimoji="0" lang="uk-UA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, четверо сиріт.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uk-UA" sz="2200" b="1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uk-UA" sz="2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Множина: </a:t>
            </a:r>
            <a:r>
              <a:rPr kumimoji="0" lang="uk-UA" sz="2200" b="1" i="1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шестеро окулярів, семеро дверей.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2579" y="0"/>
            <a:ext cx="3432350" cy="707886"/>
          </a:xfrm>
          <a:prstGeom prst="rect">
            <a:avLst/>
          </a:prstGeom>
          <a:solidFill>
            <a:srgbClr val="CCFF33"/>
          </a:solidFill>
        </p:spPr>
        <p:txBody>
          <a:bodyPr wrap="none">
            <a:spAutoFit/>
          </a:bodyPr>
          <a:lstStyle/>
          <a:p>
            <a:r>
              <a:rPr lang="uk-UA" sz="4000" b="1" i="1" dirty="0">
                <a:solidFill>
                  <a:schemeClr val="accent2">
                    <a:lumMod val="50000"/>
                  </a:schemeClr>
                </a:solidFill>
              </a:rPr>
              <a:t>Пригадаймо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530" y="5015345"/>
            <a:ext cx="7095212" cy="1351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uk-UA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НЕ поєднуються:</a:t>
            </a:r>
          </a:p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defRPr/>
            </a:pPr>
            <a:r>
              <a:rPr lang="uk-UA" sz="2200" b="1" dirty="0">
                <a:solidFill>
                  <a:srgbClr val="CCFF33"/>
                </a:solidFill>
                <a:latin typeface="Trebuchet MS"/>
              </a:rPr>
              <a:t>Жіночого роду: </a:t>
            </a:r>
            <a:r>
              <a:rPr lang="uk-UA" sz="22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дві дівчини, вісім учениць </a:t>
            </a:r>
          </a:p>
          <a:p>
            <a:pPr marL="228600" lvl="0" indent="-182880" defTabSz="9144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 pitchFamily="34" charset="0"/>
              <a:buChar char="•"/>
              <a:defRPr/>
            </a:pPr>
            <a:r>
              <a:rPr lang="ru-RU" sz="2200" b="1" dirty="0" err="1">
                <a:solidFill>
                  <a:srgbClr val="CCFF33"/>
                </a:solidFill>
                <a:latin typeface="Trebuchet MS"/>
              </a:rPr>
              <a:t>Назви</a:t>
            </a:r>
            <a:r>
              <a:rPr lang="ru-RU" sz="2200" b="1" dirty="0">
                <a:solidFill>
                  <a:srgbClr val="CCFF33"/>
                </a:solidFill>
                <a:latin typeface="Trebuchet MS"/>
              </a:rPr>
              <a:t> </a:t>
            </a:r>
            <a:r>
              <a:rPr lang="ru-RU" sz="2200" b="1" dirty="0" err="1">
                <a:solidFill>
                  <a:srgbClr val="CCFF33"/>
                </a:solidFill>
                <a:latin typeface="Trebuchet MS"/>
              </a:rPr>
              <a:t>неістот</a:t>
            </a:r>
            <a:r>
              <a:rPr lang="ru-RU" sz="2200" b="1" dirty="0">
                <a:solidFill>
                  <a:srgbClr val="CCFF33"/>
                </a:solidFill>
                <a:latin typeface="Trebuchet MS"/>
              </a:rPr>
              <a:t> </a:t>
            </a:r>
            <a:r>
              <a:rPr lang="ru-RU" sz="2200" b="1" dirty="0" err="1">
                <a:solidFill>
                  <a:srgbClr val="CCFF33"/>
                </a:solidFill>
                <a:latin typeface="Trebuchet MS"/>
              </a:rPr>
              <a:t>чол</a:t>
            </a:r>
            <a:r>
              <a:rPr lang="ru-RU" sz="2200" b="1" dirty="0">
                <a:solidFill>
                  <a:srgbClr val="CCFF33"/>
                </a:solidFill>
                <a:latin typeface="Trebuchet MS"/>
              </a:rPr>
              <a:t>. роду: </a:t>
            </a:r>
            <a:r>
              <a:rPr lang="ru-RU" sz="2200" b="1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п’ять</a:t>
            </a:r>
            <a:r>
              <a:rPr lang="ru-RU" sz="22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</a:t>
            </a:r>
            <a:r>
              <a:rPr lang="ru-RU" sz="2200" b="1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пнів</a:t>
            </a:r>
            <a:r>
              <a:rPr lang="ru-RU" sz="22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, </a:t>
            </a:r>
            <a:r>
              <a:rPr lang="ru-RU" sz="2200" b="1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сім</a:t>
            </a:r>
            <a:r>
              <a:rPr lang="ru-RU" sz="2200" b="1" i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</a:t>
            </a:r>
            <a:r>
              <a:rPr lang="ru-RU" sz="2200" b="1" i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олівців</a:t>
            </a:r>
            <a:endParaRPr lang="uk-UA" sz="2200" b="1" i="1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3110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923696" y="138545"/>
            <a:ext cx="8596668" cy="685558"/>
          </a:xfrm>
          <a:solidFill>
            <a:srgbClr val="CCFF33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altLang="ru-RU" b="1" dirty="0">
                <a:solidFill>
                  <a:schemeClr val="bg1"/>
                </a:solidFill>
              </a:rPr>
              <a:t>Відмінювання збірних числівників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785578" y="4858327"/>
            <a:ext cx="10808277" cy="184727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uk-UA" altLang="ru-RU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Збірні числівники (двоє, троє і </a:t>
            </a:r>
            <a:r>
              <a:rPr lang="uk-UA" altLang="ru-RU" sz="2400" b="1" u="sng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т.д</a:t>
            </a:r>
            <a:r>
              <a:rPr lang="uk-UA" altLang="ru-RU" sz="2400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r>
              <a:rPr lang="uk-UA" alt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altLang="ru-RU" sz="2400" b="1" dirty="0"/>
              <a:t>у непрямих відмінках мають такі самі відмінкові форми, як і відповідні кількісні числівники (цілі числа).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uk-UA" altLang="ru-RU" sz="2400" b="1" dirty="0"/>
              <a:t>Числівники </a:t>
            </a:r>
            <a:r>
              <a:rPr lang="uk-UA" alt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обидва, обидві, обоє </a:t>
            </a:r>
            <a:r>
              <a:rPr lang="uk-UA" altLang="ru-RU" sz="2400" b="1" dirty="0"/>
              <a:t>відмінюємо як числівник </a:t>
            </a:r>
            <a:r>
              <a:rPr lang="uk-UA" alt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два.</a:t>
            </a:r>
            <a:endParaRPr lang="ru-RU" altLang="ru-RU" sz="2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D79F571-8158-413C-8961-B0DC55339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78957"/>
              </p:ext>
            </p:extLst>
          </p:nvPr>
        </p:nvGraphicFramePr>
        <p:xfrm>
          <a:off x="2681254" y="1241137"/>
          <a:ext cx="7016927" cy="332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703">
                  <a:extLst>
                    <a:ext uri="{9D8B030D-6E8A-4147-A177-3AD203B41FA5}">
                      <a16:colId xmlns:a16="http://schemas.microsoft.com/office/drawing/2014/main" val="209563388"/>
                    </a:ext>
                  </a:extLst>
                </a:gridCol>
                <a:gridCol w="2704589">
                  <a:extLst>
                    <a:ext uri="{9D8B030D-6E8A-4147-A177-3AD203B41FA5}">
                      <a16:colId xmlns:a16="http://schemas.microsoft.com/office/drawing/2014/main" val="3395359530"/>
                    </a:ext>
                  </a:extLst>
                </a:gridCol>
                <a:gridCol w="3361635">
                  <a:extLst>
                    <a:ext uri="{9D8B030D-6E8A-4147-A177-3AD203B41FA5}">
                      <a16:colId xmlns:a16="http://schemas.microsoft.com/office/drawing/2014/main" val="512519588"/>
                    </a:ext>
                  </a:extLst>
                </a:gridCol>
              </a:tblGrid>
              <a:tr h="371021">
                <a:tc>
                  <a:txBody>
                    <a:bodyPr/>
                    <a:lstStyle/>
                    <a:p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/>
                        <a:t>Ціле</a:t>
                      </a:r>
                      <a:r>
                        <a:rPr lang="uk-UA" sz="2200" b="1" baseline="0" dirty="0"/>
                        <a:t> число (кількісний)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b="1" dirty="0"/>
                        <a:t>Збірний</a:t>
                      </a:r>
                      <a:r>
                        <a:rPr lang="uk-UA" sz="2200" b="1" baseline="0" dirty="0"/>
                        <a:t> числівник</a:t>
                      </a:r>
                    </a:p>
                    <a:p>
                      <a:pPr algn="ctr"/>
                      <a:r>
                        <a:rPr lang="uk-UA" sz="2200" b="1" baseline="0" dirty="0"/>
                        <a:t>(кількісний)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extLst>
                  <a:ext uri="{0D108BD9-81ED-4DB2-BD59-A6C34878D82A}">
                    <a16:rowId xmlns:a16="http://schemas.microsoft.com/office/drawing/2014/main" val="3230725303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uk-UA" sz="2200" b="1" dirty="0"/>
                        <a:t>Н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чотири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четверо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extLst>
                  <a:ext uri="{0D108BD9-81ED-4DB2-BD59-A6C34878D82A}">
                    <a16:rowId xmlns:a16="http://schemas.microsoft.com/office/drawing/2014/main" val="2081374750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uk-UA" sz="2200" b="1" dirty="0"/>
                        <a:t>Р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чотирьох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чотирьох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extLst>
                  <a:ext uri="{0D108BD9-81ED-4DB2-BD59-A6C34878D82A}">
                    <a16:rowId xmlns:a16="http://schemas.microsoft.com/office/drawing/2014/main" val="2811189926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uk-UA" sz="2200" b="1" dirty="0"/>
                        <a:t>Д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чотирьом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чотирьом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extLst>
                  <a:ext uri="{0D108BD9-81ED-4DB2-BD59-A6C34878D82A}">
                    <a16:rowId xmlns:a16="http://schemas.microsoft.com/office/drawing/2014/main" val="3229373723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uk-UA" sz="2200" b="1" dirty="0" err="1"/>
                        <a:t>Зн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чотири, чотирьох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четверо, чотирьох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extLst>
                  <a:ext uri="{0D108BD9-81ED-4DB2-BD59-A6C34878D82A}">
                    <a16:rowId xmlns:a16="http://schemas.microsoft.com/office/drawing/2014/main" val="2655854247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uk-UA" sz="2200" b="1" dirty="0" err="1"/>
                        <a:t>Ор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чотирма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ч</a:t>
                      </a:r>
                      <a:r>
                        <a:rPr lang="uk-UA" sz="2200" b="1"/>
                        <a:t>отирма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extLst>
                  <a:ext uri="{0D108BD9-81ED-4DB2-BD59-A6C34878D82A}">
                    <a16:rowId xmlns:a16="http://schemas.microsoft.com/office/drawing/2014/main" val="2977740030"/>
                  </a:ext>
                </a:extLst>
              </a:tr>
              <a:tr h="371021">
                <a:tc>
                  <a:txBody>
                    <a:bodyPr/>
                    <a:lstStyle/>
                    <a:p>
                      <a:r>
                        <a:rPr lang="uk-UA" sz="2200" b="1" dirty="0"/>
                        <a:t>М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(на) чотирьох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tc>
                  <a:txBody>
                    <a:bodyPr/>
                    <a:lstStyle/>
                    <a:p>
                      <a:r>
                        <a:rPr lang="uk-UA" sz="2200" b="1" dirty="0"/>
                        <a:t>(на) чотирьох</a:t>
                      </a:r>
                      <a:endParaRPr lang="x-none" sz="2200" b="1" dirty="0"/>
                    </a:p>
                  </a:txBody>
                  <a:tcPr marL="91429" marR="91429" marT="45742" marB="45742"/>
                </a:tc>
                <a:extLst>
                  <a:ext uri="{0D108BD9-81ED-4DB2-BD59-A6C34878D82A}">
                    <a16:rowId xmlns:a16="http://schemas.microsoft.com/office/drawing/2014/main" val="362717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04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8A9BC-7142-41BF-9D1C-1207BE59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97" y="453831"/>
            <a:ext cx="10018375" cy="1320800"/>
          </a:xfrm>
          <a:solidFill>
            <a:srgbClr val="CCFF33"/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</a:rPr>
              <a:t>Від поданих числівників </a:t>
            </a:r>
            <a:r>
              <a:rPr lang="uk-UA" sz="2800" b="1" dirty="0" err="1">
                <a:solidFill>
                  <a:schemeClr val="bg1"/>
                </a:solidFill>
              </a:rPr>
              <a:t>утворіть</a:t>
            </a:r>
            <a:r>
              <a:rPr lang="uk-UA" sz="2800" b="1" dirty="0">
                <a:solidFill>
                  <a:schemeClr val="bg1"/>
                </a:solidFill>
              </a:rPr>
              <a:t> збірні числівники. Складіть з одним із них словосполучення та провідміняйте його.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1"/>
          </p:nvPr>
        </p:nvSpPr>
        <p:spPr>
          <a:xfrm>
            <a:off x="843588" y="2267733"/>
            <a:ext cx="5737754" cy="134461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sz="2800" b="1" i="1" dirty="0" err="1"/>
              <a:t>Дев</a:t>
            </a:r>
            <a:r>
              <a:rPr lang="en-US" altLang="ru-RU" sz="2800" b="1" i="1" dirty="0"/>
              <a:t>’</a:t>
            </a:r>
            <a:r>
              <a:rPr lang="uk-UA" altLang="ru-RU" sz="2800" b="1" i="1" dirty="0"/>
              <a:t>ять, двадцять, тридцять, сімдесят, одинадцять, вісімдесят, дві, сімнадцять.</a:t>
            </a:r>
            <a:endParaRPr lang="ru-RU" altLang="ru-RU" sz="2800" b="1" i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9" r="44649" b="11138"/>
          <a:stretch/>
        </p:blipFill>
        <p:spPr bwMode="auto">
          <a:xfrm>
            <a:off x="6884440" y="2940039"/>
            <a:ext cx="4455637" cy="3086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2"/>
          <p:cNvSpPr txBox="1">
            <a:spLocks noChangeArrowheads="1"/>
          </p:cNvSpPr>
          <p:nvPr/>
        </p:nvSpPr>
        <p:spPr>
          <a:xfrm>
            <a:off x="843588" y="3810782"/>
            <a:ext cx="5737754" cy="26315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b="1" i="1" dirty="0" err="1"/>
              <a:t>Дев</a:t>
            </a:r>
            <a:r>
              <a:rPr lang="en-US" altLang="ru-RU" b="1" i="1" dirty="0"/>
              <a:t>’</a:t>
            </a:r>
            <a:r>
              <a:rPr lang="uk-UA" altLang="ru-RU" b="1" i="1" dirty="0" err="1"/>
              <a:t>ятеро</a:t>
            </a:r>
            <a:r>
              <a:rPr lang="uk-UA" altLang="ru-RU" b="1" i="1" dirty="0"/>
              <a:t>,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b="1" i="1" dirty="0"/>
              <a:t>двадцятеро,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b="1" i="1" dirty="0"/>
              <a:t>тридцятеро,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b="1" i="1" dirty="0"/>
              <a:t>одинадцятеро,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b="1" i="1" dirty="0" err="1"/>
              <a:t>двое</a:t>
            </a:r>
            <a:r>
              <a:rPr lang="uk-UA" altLang="ru-RU" b="1" i="1" dirty="0"/>
              <a:t>, 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uk-UA" altLang="ru-RU" b="1" i="1" dirty="0"/>
              <a:t>сімнадцятеро.</a:t>
            </a:r>
            <a:endParaRPr lang="ru-RU" altLang="ru-RU" b="1" i="1" dirty="0"/>
          </a:p>
        </p:txBody>
      </p:sp>
    </p:spTree>
    <p:extLst>
      <p:ext uri="{BB962C8B-B14F-4D97-AF65-F5344CB8AC3E}">
        <p14:creationId xmlns:p14="http://schemas.microsoft.com/office/powerpoint/2010/main" val="411836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363</TotalTime>
  <Words>371</Words>
  <Application>Microsoft Office PowerPoint</Application>
  <PresentationFormat>Широкий екран</PresentationFormat>
  <Paragraphs>73</Paragraphs>
  <Slides>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Georgia</vt:lpstr>
      <vt:lpstr>Lato</vt:lpstr>
      <vt:lpstr>Times New Roman</vt:lpstr>
      <vt:lpstr>Trebuchet MS</vt:lpstr>
      <vt:lpstr>Wingdings</vt:lpstr>
      <vt:lpstr>Wingdings 3</vt:lpstr>
      <vt:lpstr>Ион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Відмінювання збірних числівників</vt:lpstr>
      <vt:lpstr>Від поданих числівників утворіть збірні числівники. Складіть з одним із них словосполучення та провідміняйте його.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Виктория Зайцева</cp:lastModifiedBy>
  <cp:revision>25</cp:revision>
  <dcterms:created xsi:type="dcterms:W3CDTF">2021-04-18T07:04:23Z</dcterms:created>
  <dcterms:modified xsi:type="dcterms:W3CDTF">2024-03-31T13:56:04Z</dcterms:modified>
</cp:coreProperties>
</file>