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иктория Зайцева" userId="ad73e267656ca33b" providerId="LiveId" clId="{4CD884FA-8561-4678-A347-B0930032CE79}"/>
    <pc:docChg chg="custSel modSld">
      <pc:chgData name="Виктория Зайцева" userId="ad73e267656ca33b" providerId="LiveId" clId="{4CD884FA-8561-4678-A347-B0930032CE79}" dt="2024-03-18T15:36:11.993" v="64" actId="6549"/>
      <pc:docMkLst>
        <pc:docMk/>
      </pc:docMkLst>
      <pc:sldChg chg="modSp mod">
        <pc:chgData name="Виктория Зайцева" userId="ad73e267656ca33b" providerId="LiveId" clId="{4CD884FA-8561-4678-A347-B0930032CE79}" dt="2024-03-18T15:35:04.991" v="42" actId="122"/>
        <pc:sldMkLst>
          <pc:docMk/>
          <pc:sldMk cId="0" sldId="256"/>
        </pc:sldMkLst>
        <pc:spChg chg="mod">
          <ac:chgData name="Виктория Зайцева" userId="ad73e267656ca33b" providerId="LiveId" clId="{4CD884FA-8561-4678-A347-B0930032CE79}" dt="2024-03-18T15:35:04.991" v="42" actId="122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Виктория Зайцева" userId="ad73e267656ca33b" providerId="LiveId" clId="{4CD884FA-8561-4678-A347-B0930032CE79}" dt="2024-03-18T15:36:11.993" v="64" actId="6549"/>
        <pc:sldMkLst>
          <pc:docMk/>
          <pc:sldMk cId="0" sldId="265"/>
        </pc:sldMkLst>
        <pc:spChg chg="mod">
          <ac:chgData name="Виктория Зайцева" userId="ad73e267656ca33b" providerId="LiveId" clId="{4CD884FA-8561-4678-A347-B0930032CE79}" dt="2024-03-18T15:36:11.993" v="64" actId="6549"/>
          <ac:spMkLst>
            <pc:docMk/>
            <pc:sldMk cId="0" sldId="265"/>
            <ac:spMk id="2" creationId="{00000000-0000-0000-0000-000000000000}"/>
          </ac:spMkLst>
        </pc:spChg>
        <pc:spChg chg="mod">
          <ac:chgData name="Виктория Зайцева" userId="ad73e267656ca33b" providerId="LiveId" clId="{4CD884FA-8561-4678-A347-B0930032CE79}" dt="2024-03-18T15:35:52.306" v="45" actId="21"/>
          <ac:spMkLst>
            <pc:docMk/>
            <pc:sldMk cId="0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31B7D91-CCD5-46D1-B0F1-53D88F791211}" type="datetimeFigureOut">
              <a:rPr lang="uk-UA" smtClean="0"/>
              <a:t>18.03.2024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67DC90-D7EF-4394-AF2F-108771744168}" type="slidenum">
              <a:rPr lang="uk-UA" smtClean="0"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447788"/>
            <a:ext cx="7344816" cy="2868168"/>
          </a:xfrm>
        </p:spPr>
        <p:txBody>
          <a:bodyPr/>
          <a:lstStyle/>
          <a:p>
            <a:pPr algn="ctr"/>
            <a:r>
              <a:rPr lang="uk-UA" dirty="0"/>
              <a:t>Дев’ятнадцяте березня </a:t>
            </a:r>
            <a:br>
              <a:rPr lang="uk-UA" dirty="0"/>
            </a:br>
            <a:r>
              <a:rPr lang="uk-UA" dirty="0"/>
              <a:t>Класна робота</a:t>
            </a:r>
            <a:br>
              <a:rPr lang="uk-UA" dirty="0"/>
            </a:br>
            <a:r>
              <a:rPr lang="uk-UA" dirty="0"/>
              <a:t>Відмінювання кількісних числівників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           </a:t>
            </a:r>
          </a:p>
        </p:txBody>
      </p:sp>
      <p:sp>
        <p:nvSpPr>
          <p:cNvPr id="4" name="Куб 3"/>
          <p:cNvSpPr/>
          <p:nvPr/>
        </p:nvSpPr>
        <p:spPr>
          <a:xfrm>
            <a:off x="5004048" y="4293096"/>
            <a:ext cx="1656184" cy="1224136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1               40   52       </a:t>
            </a: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Творче завдання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Уявіть, що вам потрібно електронною поштою надіслати повідомлення мамі, вказавши, що ви купили в магазині, скільки грошей заплатили, скільки залишилося. О котрій годині повернетесь? Числа записуйте словами.</a:t>
            </a:r>
          </a:p>
        </p:txBody>
      </p:sp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60648"/>
            <a:ext cx="1753338" cy="1241127"/>
          </a:xfrm>
          <a:prstGeom prst="rect">
            <a:avLst/>
          </a:prstGeom>
        </p:spPr>
      </p:pic>
      <p:sp>
        <p:nvSpPr>
          <p:cNvPr id="5" name="Улыбающееся лицо 4"/>
          <p:cNvSpPr/>
          <p:nvPr/>
        </p:nvSpPr>
        <p:spPr>
          <a:xfrm>
            <a:off x="5364088" y="5229200"/>
            <a:ext cx="914400" cy="914400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Сьогодні на уроці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Чому важливо розуміти, який числівник за будовою?</a:t>
            </a:r>
          </a:p>
          <a:p>
            <a:r>
              <a:rPr lang="uk-UA" dirty="0"/>
              <a:t>Особливості відмінювання простих числівників.</a:t>
            </a:r>
          </a:p>
          <a:p>
            <a:r>
              <a:rPr lang="uk-UA" dirty="0"/>
              <a:t>“ Підступні ” десятки.</a:t>
            </a:r>
          </a:p>
          <a:p>
            <a:r>
              <a:rPr lang="uk-UA" dirty="0"/>
              <a:t>“ Таємниця ” складених числівників.</a:t>
            </a:r>
          </a:p>
          <a:p>
            <a:endParaRPr lang="uk-UA" dirty="0"/>
          </a:p>
          <a:p>
            <a:r>
              <a:rPr lang="uk-UA" dirty="0"/>
              <a:t>:</a:t>
            </a:r>
          </a:p>
          <a:p>
            <a:endParaRPr lang="uk-UA" dirty="0"/>
          </a:p>
          <a:p>
            <a:r>
              <a:rPr lang="uk-UA" dirty="0"/>
              <a:t>“ А потренуватись?”</a:t>
            </a:r>
          </a:p>
        </p:txBody>
      </p:sp>
      <p:sp>
        <p:nvSpPr>
          <p:cNvPr id="4" name="Шестиугольник 3"/>
          <p:cNvSpPr/>
          <p:nvPr/>
        </p:nvSpPr>
        <p:spPr>
          <a:xfrm>
            <a:off x="1331640" y="4581128"/>
            <a:ext cx="936104" cy="84239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40</a:t>
            </a:r>
          </a:p>
        </p:txBody>
      </p:sp>
      <p:sp>
        <p:nvSpPr>
          <p:cNvPr id="5" name="Шестиугольник 4"/>
          <p:cNvSpPr/>
          <p:nvPr/>
        </p:nvSpPr>
        <p:spPr>
          <a:xfrm>
            <a:off x="2627784" y="4581128"/>
            <a:ext cx="936104" cy="84239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90</a:t>
            </a:r>
          </a:p>
        </p:txBody>
      </p:sp>
      <p:sp>
        <p:nvSpPr>
          <p:cNvPr id="6" name="Шестиугольник 5"/>
          <p:cNvSpPr/>
          <p:nvPr/>
        </p:nvSpPr>
        <p:spPr>
          <a:xfrm>
            <a:off x="3923928" y="4581128"/>
            <a:ext cx="936104" cy="77038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100</a:t>
            </a:r>
          </a:p>
        </p:txBody>
      </p:sp>
      <p:sp>
        <p:nvSpPr>
          <p:cNvPr id="7" name="Улыбающееся лицо 6"/>
          <p:cNvSpPr/>
          <p:nvPr/>
        </p:nvSpPr>
        <p:spPr>
          <a:xfrm>
            <a:off x="3995936" y="5517232"/>
            <a:ext cx="576064" cy="626368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будовою: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П’ять          п’ятдесят       п’ятдесят                                          					      один   </a:t>
            </a:r>
          </a:p>
          <a:p>
            <a:pPr>
              <a:buNone/>
            </a:pP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Один корінь    два корені     кілька слів</a:t>
            </a:r>
          </a:p>
        </p:txBody>
      </p:sp>
      <p:sp>
        <p:nvSpPr>
          <p:cNvPr id="5" name="Багетная рамка 4"/>
          <p:cNvSpPr/>
          <p:nvPr/>
        </p:nvSpPr>
        <p:spPr>
          <a:xfrm>
            <a:off x="755576" y="1916832"/>
            <a:ext cx="1512168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прості</a:t>
            </a:r>
          </a:p>
        </p:txBody>
      </p:sp>
      <p:sp>
        <p:nvSpPr>
          <p:cNvPr id="7" name="Багетная рамка 6"/>
          <p:cNvSpPr/>
          <p:nvPr/>
        </p:nvSpPr>
        <p:spPr>
          <a:xfrm>
            <a:off x="3059832" y="1916832"/>
            <a:ext cx="1546472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складні</a:t>
            </a:r>
          </a:p>
        </p:txBody>
      </p:sp>
      <p:sp>
        <p:nvSpPr>
          <p:cNvPr id="8" name="Багетная рамка 7"/>
          <p:cNvSpPr/>
          <p:nvPr/>
        </p:nvSpPr>
        <p:spPr>
          <a:xfrm>
            <a:off x="5508104" y="1916832"/>
            <a:ext cx="144016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складені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115616" y="40770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низ 11"/>
          <p:cNvSpPr/>
          <p:nvPr/>
        </p:nvSpPr>
        <p:spPr>
          <a:xfrm>
            <a:off x="3635896" y="40770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>
            <a:off x="6084168" y="40770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Дуга 13"/>
          <p:cNvSpPr/>
          <p:nvPr/>
        </p:nvSpPr>
        <p:spPr>
          <a:xfrm rot="16200000">
            <a:off x="1115616" y="5157192"/>
            <a:ext cx="914400" cy="914400"/>
          </a:xfrm>
          <a:prstGeom prst="arc">
            <a:avLst>
              <a:gd name="adj1" fmla="val 16200000"/>
              <a:gd name="adj2" fmla="val 54327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Дуга 14"/>
          <p:cNvSpPr/>
          <p:nvPr/>
        </p:nvSpPr>
        <p:spPr>
          <a:xfrm>
            <a:off x="3059832" y="5229200"/>
            <a:ext cx="914400" cy="914400"/>
          </a:xfrm>
          <a:prstGeom prst="arc">
            <a:avLst>
              <a:gd name="adj1" fmla="val 1049745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Дуга 16"/>
          <p:cNvSpPr/>
          <p:nvPr/>
        </p:nvSpPr>
        <p:spPr>
          <a:xfrm>
            <a:off x="3995936" y="5229200"/>
            <a:ext cx="914400" cy="914400"/>
          </a:xfrm>
          <a:prstGeom prst="arc">
            <a:avLst>
              <a:gd name="adj1" fmla="val 1091086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/>
              <a:t>Прості числівники можуть мати </a:t>
            </a:r>
            <a:r>
              <a:rPr lang="uk-UA" dirty="0">
                <a:solidFill>
                  <a:srgbClr val="0070C0"/>
                </a:solidFill>
              </a:rPr>
              <a:t>паралельні форми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00807"/>
          <a:ext cx="713913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4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828">
                <a:tc>
                  <a:txBody>
                    <a:bodyPr/>
                    <a:lstStyle/>
                    <a:p>
                      <a:r>
                        <a:rPr lang="uk-UA" dirty="0"/>
                        <a:t>Відмінок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Приклад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828">
                <a:tc>
                  <a:txBody>
                    <a:bodyPr/>
                    <a:lstStyle/>
                    <a:p>
                      <a:r>
                        <a:rPr lang="uk-UA" dirty="0"/>
                        <a:t>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828">
                <a:tc>
                  <a:txBody>
                    <a:bodyPr/>
                    <a:lstStyle/>
                    <a:p>
                      <a:r>
                        <a:rPr lang="uk-UA" dirty="0"/>
                        <a:t>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и</a:t>
                      </a:r>
                      <a:r>
                        <a:rPr lang="uk-UA" dirty="0"/>
                        <a:t>, п’ять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828">
                <a:tc>
                  <a:txBody>
                    <a:bodyPr/>
                    <a:lstStyle/>
                    <a:p>
                      <a:r>
                        <a:rPr lang="uk-UA" dirty="0"/>
                        <a:t>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и</a:t>
                      </a:r>
                      <a:r>
                        <a:rPr lang="uk-UA" dirty="0"/>
                        <a:t>,</a:t>
                      </a:r>
                      <a:r>
                        <a:rPr lang="uk-UA" baseline="0" dirty="0"/>
                        <a:t> п’ять</a:t>
                      </a:r>
                      <a:r>
                        <a:rPr lang="uk-UA" baseline="0" dirty="0">
                          <a:solidFill>
                            <a:srgbClr val="0070C0"/>
                          </a:solidFill>
                        </a:rPr>
                        <a:t>ом</a:t>
                      </a:r>
                      <a:endParaRPr lang="uk-UA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828">
                <a:tc>
                  <a:txBody>
                    <a:bodyPr/>
                    <a:lstStyle/>
                    <a:p>
                      <a:r>
                        <a:rPr lang="uk-UA" dirty="0" err="1"/>
                        <a:t>Зн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П’ять, п’ять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828">
                <a:tc>
                  <a:txBody>
                    <a:bodyPr/>
                    <a:lstStyle/>
                    <a:p>
                      <a:r>
                        <a:rPr lang="uk-UA" dirty="0" err="1"/>
                        <a:t>Ор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ма</a:t>
                      </a:r>
                      <a:r>
                        <a:rPr lang="uk-UA" dirty="0"/>
                        <a:t>, п’ять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828">
                <a:tc>
                  <a:txBody>
                    <a:bodyPr/>
                    <a:lstStyle/>
                    <a:p>
                      <a:r>
                        <a:rPr lang="uk-UA" dirty="0"/>
                        <a:t>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( На) п’ят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и</a:t>
                      </a:r>
                      <a:r>
                        <a:rPr lang="uk-UA" dirty="0"/>
                        <a:t>, п’ять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uk-UA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4581128"/>
            <a:ext cx="5341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Самостійно в зошиті провідміняйте числівник </a:t>
            </a:r>
            <a:r>
              <a:rPr lang="uk-UA" dirty="0">
                <a:solidFill>
                  <a:srgbClr val="0070C0"/>
                </a:solidFill>
              </a:rPr>
              <a:t> 6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/>
              <a:t>У десятках </a:t>
            </a:r>
            <a:r>
              <a:rPr lang="uk-UA" dirty="0">
                <a:solidFill>
                  <a:srgbClr val="0070C0"/>
                </a:solidFill>
              </a:rPr>
              <a:t>відмінюємо</a:t>
            </a:r>
            <a:r>
              <a:rPr lang="uk-UA" dirty="0"/>
              <a:t> лише </a:t>
            </a:r>
            <a:r>
              <a:rPr lang="uk-UA" dirty="0">
                <a:solidFill>
                  <a:srgbClr val="0070C0"/>
                </a:solidFill>
              </a:rPr>
              <a:t>другу частину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844824"/>
          <a:ext cx="692311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254">
                <a:tc>
                  <a:txBody>
                    <a:bodyPr/>
                    <a:lstStyle/>
                    <a:p>
                      <a:r>
                        <a:rPr lang="uk-UA" dirty="0"/>
                        <a:t>Відмінок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Приклад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54">
                <a:tc>
                  <a:txBody>
                    <a:bodyPr/>
                    <a:lstStyle/>
                    <a:p>
                      <a:r>
                        <a:rPr lang="uk-UA" dirty="0"/>
                        <a:t>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П’ятдесят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254">
                <a:tc>
                  <a:txBody>
                    <a:bodyPr/>
                    <a:lstStyle/>
                    <a:p>
                      <a:r>
                        <a:rPr lang="uk-UA" dirty="0"/>
                        <a:t>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П’ятдесят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и</a:t>
                      </a:r>
                      <a:r>
                        <a:rPr lang="uk-UA" dirty="0"/>
                        <a:t>, п’ятдесять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254">
                <a:tc>
                  <a:txBody>
                    <a:bodyPr/>
                    <a:lstStyle/>
                    <a:p>
                      <a:r>
                        <a:rPr lang="uk-UA" dirty="0"/>
                        <a:t>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П’ятдесят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и</a:t>
                      </a:r>
                      <a:r>
                        <a:rPr lang="uk-UA" dirty="0"/>
                        <a:t>, п’ятдесять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254">
                <a:tc>
                  <a:txBody>
                    <a:bodyPr/>
                    <a:lstStyle/>
                    <a:p>
                      <a:r>
                        <a:rPr lang="uk-UA" dirty="0" err="1"/>
                        <a:t>Зн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П’ятдесят, п’ятдесять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254">
                <a:tc>
                  <a:txBody>
                    <a:bodyPr/>
                    <a:lstStyle/>
                    <a:p>
                      <a:r>
                        <a:rPr lang="uk-UA" dirty="0" err="1"/>
                        <a:t>Ор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П’ятдесять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ма</a:t>
                      </a:r>
                      <a:r>
                        <a:rPr lang="uk-UA" dirty="0"/>
                        <a:t>, п’ятдесять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254">
                <a:tc>
                  <a:txBody>
                    <a:bodyPr/>
                    <a:lstStyle/>
                    <a:p>
                      <a:r>
                        <a:rPr lang="uk-UA" dirty="0"/>
                        <a:t>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(На) п’ятдесят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и</a:t>
                      </a:r>
                      <a:r>
                        <a:rPr lang="uk-UA" dirty="0"/>
                        <a:t>, п’ятдесять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4581128"/>
            <a:ext cx="5267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Самостійно в зошиті провідміняти числівник </a:t>
            </a:r>
            <a:r>
              <a:rPr lang="uk-UA" dirty="0">
                <a:solidFill>
                  <a:srgbClr val="0070C0"/>
                </a:solidFill>
              </a:rPr>
              <a:t>70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/>
              <a:t>У сотнях </a:t>
            </a:r>
            <a:r>
              <a:rPr lang="uk-UA" dirty="0">
                <a:solidFill>
                  <a:srgbClr val="0070C0"/>
                </a:solidFill>
              </a:rPr>
              <a:t>відмінюємо обидві частини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8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Відмінок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Приклад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Триста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Трь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ох</a:t>
                      </a:r>
                      <a:r>
                        <a:rPr lang="uk-UA" dirty="0"/>
                        <a:t>сот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Трь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ом</a:t>
                      </a:r>
                      <a:r>
                        <a:rPr lang="uk-UA" dirty="0"/>
                        <a:t>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/>
                        <a:t>Зн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Триста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/>
                        <a:t>Ор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Трь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ома</a:t>
                      </a:r>
                      <a:r>
                        <a:rPr lang="uk-UA" dirty="0"/>
                        <a:t>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(на) трь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ох</a:t>
                      </a:r>
                      <a:r>
                        <a:rPr lang="uk-UA" dirty="0"/>
                        <a:t>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4797152"/>
            <a:ext cx="6229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Самостійно в зошиті провідміняйте числівник </a:t>
            </a:r>
            <a:r>
              <a:rPr lang="uk-UA" dirty="0">
                <a:solidFill>
                  <a:srgbClr val="0070C0"/>
                </a:solidFill>
              </a:rPr>
              <a:t>чотириста</a:t>
            </a: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200" dirty="0"/>
              <a:t>У складених числівників відмінюємо </a:t>
            </a:r>
            <a:r>
              <a:rPr lang="uk-UA" sz="3200" dirty="0">
                <a:solidFill>
                  <a:srgbClr val="0070C0"/>
                </a:solidFill>
              </a:rPr>
              <a:t>кожне слово окремо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8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Відмінок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Приклад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Двісті п’ятдесят сім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Двохсот п’ятдесятьох</a:t>
                      </a:r>
                      <a:r>
                        <a:rPr lang="uk-UA" baseline="0" dirty="0"/>
                        <a:t> сімох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Двомстам п’ятдесятьом сімом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/>
                        <a:t>Зн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Двісті п’ятдесят сім ( або =</a:t>
                      </a:r>
                      <a:r>
                        <a:rPr lang="uk-UA" baseline="0" dirty="0"/>
                        <a:t> Р.в.)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/>
                        <a:t>Ор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Двомастами п’ятдесятьма сімома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( На) двохстах п’ятдесятьох сімох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4797152"/>
            <a:ext cx="551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Самостійно в зошиті провідміняйте числівник </a:t>
            </a:r>
            <a:r>
              <a:rPr lang="uk-UA" dirty="0">
                <a:solidFill>
                  <a:srgbClr val="0070C0"/>
                </a:solidFill>
              </a:rPr>
              <a:t>375</a:t>
            </a: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/>
              <a:t>40; 90; 100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611560" y="1700808"/>
            <a:ext cx="1080120" cy="144016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Р.в;</a:t>
            </a:r>
          </a:p>
          <a:p>
            <a:pPr algn="ctr"/>
            <a:r>
              <a:rPr lang="uk-UA" dirty="0"/>
              <a:t>Д.в;</a:t>
            </a:r>
          </a:p>
          <a:p>
            <a:pPr algn="ctr"/>
            <a:r>
              <a:rPr lang="uk-UA" dirty="0"/>
              <a:t>О.в;</a:t>
            </a:r>
          </a:p>
          <a:p>
            <a:pPr algn="ctr"/>
            <a:r>
              <a:rPr lang="uk-UA" dirty="0"/>
              <a:t>М.в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3059832" y="1772816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- а</a:t>
            </a:r>
          </a:p>
        </p:txBody>
      </p:sp>
      <p:sp>
        <p:nvSpPr>
          <p:cNvPr id="7" name="Равно 6"/>
          <p:cNvSpPr/>
          <p:nvPr/>
        </p:nvSpPr>
        <p:spPr>
          <a:xfrm>
            <a:off x="1907704" y="1916832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43608" y="3356992"/>
          <a:ext cx="6096000" cy="2988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414">
                <a:tc>
                  <a:txBody>
                    <a:bodyPr/>
                    <a:lstStyle/>
                    <a:p>
                      <a:r>
                        <a:rPr lang="uk-UA" dirty="0"/>
                        <a:t>Відмінок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Приклад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414">
                <a:tc>
                  <a:txBody>
                    <a:bodyPr/>
                    <a:lstStyle/>
                    <a:p>
                      <a:r>
                        <a:rPr lang="uk-UA" dirty="0"/>
                        <a:t>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Сорок       Дев’яносто       Сто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414">
                <a:tc>
                  <a:txBody>
                    <a:bodyPr/>
                    <a:lstStyle/>
                    <a:p>
                      <a:r>
                        <a:rPr lang="uk-UA" dirty="0"/>
                        <a:t>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Сорок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  <a:r>
                        <a:rPr lang="uk-UA" dirty="0"/>
                        <a:t>     дев’яност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  <a:r>
                        <a:rPr lang="uk-UA" dirty="0"/>
                        <a:t>        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414">
                <a:tc>
                  <a:txBody>
                    <a:bodyPr/>
                    <a:lstStyle/>
                    <a:p>
                      <a:r>
                        <a:rPr lang="uk-UA" dirty="0"/>
                        <a:t>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Сорок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  <a:r>
                        <a:rPr lang="uk-UA" dirty="0"/>
                        <a:t>     дев’яност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 </a:t>
                      </a:r>
                      <a:r>
                        <a:rPr lang="uk-UA" dirty="0"/>
                        <a:t>       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414">
                <a:tc>
                  <a:txBody>
                    <a:bodyPr/>
                    <a:lstStyle/>
                    <a:p>
                      <a:r>
                        <a:rPr lang="uk-UA" dirty="0" err="1"/>
                        <a:t>Зн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Сорок       дев’яносто        сто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414">
                <a:tc>
                  <a:txBody>
                    <a:bodyPr/>
                    <a:lstStyle/>
                    <a:p>
                      <a:r>
                        <a:rPr lang="uk-UA" dirty="0" err="1"/>
                        <a:t>Ор</a:t>
                      </a:r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Сорок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 </a:t>
                      </a:r>
                      <a:r>
                        <a:rPr lang="uk-UA" dirty="0"/>
                        <a:t>    дев’яност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  <a:r>
                        <a:rPr lang="uk-UA" dirty="0"/>
                        <a:t>        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414">
                <a:tc>
                  <a:txBody>
                    <a:bodyPr/>
                    <a:lstStyle/>
                    <a:p>
                      <a:r>
                        <a:rPr lang="uk-UA" dirty="0"/>
                        <a:t>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Сорок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  </a:t>
                      </a:r>
                      <a:r>
                        <a:rPr lang="uk-UA" dirty="0"/>
                        <a:t>   дев’яност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  <a:r>
                        <a:rPr lang="uk-UA" dirty="0"/>
                        <a:t>        ст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а</a:t>
                      </a: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Тренувальна вправа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dirty="0"/>
              <a:t>Списати. Числівники записати словами. </a:t>
            </a:r>
          </a:p>
          <a:p>
            <a:pPr algn="just">
              <a:buNone/>
            </a:pPr>
            <a:r>
              <a:rPr lang="uk-UA" dirty="0"/>
              <a:t>		Зайшов я до зоопарку	 Ось клітка з </a:t>
            </a:r>
            <a:r>
              <a:rPr lang="uk-UA" dirty="0">
                <a:solidFill>
                  <a:srgbClr val="0070C0"/>
                </a:solidFill>
              </a:rPr>
              <a:t>5</a:t>
            </a:r>
            <a:r>
              <a:rPr lang="uk-UA" dirty="0"/>
              <a:t> мавпами. Їх щойно годували. Велика самка </a:t>
            </a:r>
            <a:r>
              <a:rPr lang="uk-UA" dirty="0">
                <a:solidFill>
                  <a:srgbClr val="0070C0"/>
                </a:solidFill>
              </a:rPr>
              <a:t>2</a:t>
            </a:r>
            <a:r>
              <a:rPr lang="uk-UA" dirty="0"/>
              <a:t> лапами тримає банан. А ось і великий павільйон з птахами. На </a:t>
            </a:r>
            <a:r>
              <a:rPr lang="uk-UA" dirty="0">
                <a:solidFill>
                  <a:srgbClr val="0070C0"/>
                </a:solidFill>
              </a:rPr>
              <a:t>3</a:t>
            </a:r>
            <a:r>
              <a:rPr lang="uk-UA" dirty="0"/>
              <a:t> пташках пір’я смугасте, на </a:t>
            </a:r>
            <a:r>
              <a:rPr lang="uk-UA" dirty="0">
                <a:solidFill>
                  <a:srgbClr val="0070C0"/>
                </a:solidFill>
              </a:rPr>
              <a:t>8 -</a:t>
            </a:r>
            <a:r>
              <a:rPr lang="uk-UA" dirty="0"/>
              <a:t> у цяточку. Взагалі тут більше</a:t>
            </a:r>
            <a:r>
              <a:rPr lang="uk-UA" dirty="0">
                <a:solidFill>
                  <a:srgbClr val="0070C0"/>
                </a:solidFill>
              </a:rPr>
              <a:t>100 </a:t>
            </a:r>
            <a:r>
              <a:rPr lang="uk-UA" dirty="0"/>
              <a:t>видів птахів. Я залюбки проводив би в зоопарку всі </a:t>
            </a:r>
            <a:r>
              <a:rPr lang="uk-UA" dirty="0">
                <a:solidFill>
                  <a:srgbClr val="0070C0"/>
                </a:solidFill>
              </a:rPr>
              <a:t>24</a:t>
            </a:r>
            <a:r>
              <a:rPr lang="uk-UA" dirty="0"/>
              <a:t> години.</a:t>
            </a:r>
          </a:p>
        </p:txBody>
      </p:sp>
      <p:sp>
        <p:nvSpPr>
          <p:cNvPr id="4" name="Улыбающееся лицо 3"/>
          <p:cNvSpPr/>
          <p:nvPr/>
        </p:nvSpPr>
        <p:spPr>
          <a:xfrm>
            <a:off x="6372200" y="5085184"/>
            <a:ext cx="914400" cy="914400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411</Words>
  <Application>Microsoft Office PowerPoint</Application>
  <PresentationFormat>Екран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Trebuchet MS</vt:lpstr>
      <vt:lpstr>Wingdings</vt:lpstr>
      <vt:lpstr>Wingdings 2</vt:lpstr>
      <vt:lpstr>Изящная</vt:lpstr>
      <vt:lpstr>Дев’ятнадцяте березня  Класна робота Відмінювання кількісних числівників</vt:lpstr>
      <vt:lpstr>Сьогодні на уроці</vt:lpstr>
      <vt:lpstr>За будовою:</vt:lpstr>
      <vt:lpstr>Прості числівники можуть мати паралельні форми</vt:lpstr>
      <vt:lpstr>У десятках відмінюємо лише другу частину</vt:lpstr>
      <vt:lpstr>У сотнях відмінюємо обидві частини</vt:lpstr>
      <vt:lpstr>У складених числівників відмінюємо кожне слово окремо</vt:lpstr>
      <vt:lpstr>40; 90; 100</vt:lpstr>
      <vt:lpstr>Тренувальна вправа</vt:lpstr>
      <vt:lpstr>Творче завдання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кількісних числівників</dc:title>
  <dc:creator>Юрий</dc:creator>
  <cp:lastModifiedBy>Виктория Зайцева</cp:lastModifiedBy>
  <cp:revision>13</cp:revision>
  <dcterms:created xsi:type="dcterms:W3CDTF">2020-04-09T06:16:59Z</dcterms:created>
  <dcterms:modified xsi:type="dcterms:W3CDTF">2024-03-18T15:36:16Z</dcterms:modified>
</cp:coreProperties>
</file>