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4" r:id="rId8"/>
    <p:sldId id="263" r:id="rId9"/>
    <p:sldId id="262" r:id="rId10"/>
    <p:sldId id="265" r:id="rId11"/>
    <p:sldId id="267" r:id="rId12"/>
    <p:sldId id="268" r:id="rId13"/>
    <p:sldId id="271" r:id="rId14"/>
    <p:sldId id="272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4/28/2024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repodka.net/nejmovirni-prigodi-ivana-sili-kazka-pro-zhittya-real-noyi-lyudini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24595" y="1323704"/>
            <a:ext cx="9580018" cy="3453678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Олександр </a:t>
            </a:r>
            <a:r>
              <a:rPr lang="uk-UA" b="1" dirty="0" err="1">
                <a:solidFill>
                  <a:schemeClr val="accent6">
                    <a:lumMod val="75000"/>
                  </a:schemeClr>
                </a:solidFill>
              </a:rPr>
              <a:t>Гаврош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.</a:t>
            </a:r>
            <a:r>
              <a:rPr lang="uk-UA" b="1" dirty="0"/>
              <a:t> </a:t>
            </a:r>
            <a:br>
              <a:rPr lang="uk-UA" b="1" dirty="0"/>
            </a:br>
            <a:r>
              <a:rPr lang="uk-UA" b="1" dirty="0"/>
              <a:t>Про письменника. </a:t>
            </a:r>
            <a:br>
              <a:rPr lang="uk-UA" b="1" dirty="0"/>
            </a:br>
            <a:r>
              <a:rPr lang="uk-UA" b="1" dirty="0"/>
              <a:t>Повість </a:t>
            </a:r>
            <a:r>
              <a:rPr lang="uk-UA" b="1" i="1" dirty="0">
                <a:solidFill>
                  <a:schemeClr val="tx2"/>
                </a:solidFill>
              </a:rPr>
              <a:t>«Неймовірні пригоди Івана Сили, найдужчої людини світу»</a:t>
            </a:r>
            <a:endParaRPr lang="en-US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33852" y="5569859"/>
            <a:ext cx="6531428" cy="1126283"/>
          </a:xfrm>
        </p:spPr>
        <p:txBody>
          <a:bodyPr>
            <a:normAutofit/>
          </a:bodyPr>
          <a:lstStyle/>
          <a:p>
            <a:r>
              <a:rPr lang="uk-UA" sz="2400" b="1" dirty="0" err="1">
                <a:solidFill>
                  <a:schemeClr val="accent6">
                    <a:lumMod val="75000"/>
                  </a:schemeClr>
                </a:solidFill>
              </a:rPr>
              <a:t>Шельвінська</a:t>
            </a:r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 Валентина Анатоліївна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8539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3772" y="0"/>
            <a:ext cx="11486605" cy="71410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Неймовірні пригоди Івана Сили, найдужчої людини світу» 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11726" y="714103"/>
            <a:ext cx="8915400" cy="519711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uk-UA" b="1" dirty="0">
                <a:latin typeface="Times New Roman" pitchFamily="18" charset="0"/>
                <a:cs typeface="Times New Roman" pitchFamily="18" charset="0"/>
              </a:rPr>
              <a:t>                                                  Передмова, яку обов'язково слід прочитати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Маленькі друзі! Я знаю, що ви не любите читати передмови. А дехто з вас взагалі вважає, що книжку слід розпочинати з кінця. Але ця передмова особлива, бо, не прочитавши її, ви не дізнаєтеся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ГОЛОВНОГО.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Україна славиться своїми силачами. Але не тільки Василь Вірастюк чи брати Клички належать до найдужчих людей світу. Були в нас такі й раніше. До незаслужено забутих належить і знаменитий силач Іван Сила. Саме так називали в народі Івана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Фірцака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який понад сто років тому народився на Закарпатті, став чемпіоном Чехословаччини та Європи з кількох видів спорту, об’їздив півсвіту, здобувши величезну кількість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перемог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За свою неймовірну силу його нарекли ім’ям уславленого античного борця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Кротона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    Першим розповів про життя українського богатиря Антон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Копинець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у книжці «Кротон». Він товаришував зі славетним атлетом і особисто від нього записував його історію. Після нього про Івана Силу писали й інші письменники.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   І хоча «Неймовірні пригоди Івана Сили»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здадуться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вам справді неймовірними, основа їхня правдива, адже почерпнута із фактичного матеріалу, записаного Антоном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Копинцем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Ясна річ, що ми мусили додати щось від себе, а щось і змінити, інакше вам би було не так цікаво.</a:t>
            </a:r>
          </a:p>
          <a:p>
            <a:pPr marL="0" indent="0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      А де в цій книжці правда, а де вигадка — спробуйте з’ясувати самі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122" name="Picture 2" descr="Сто перший великий українець: &quot;Друг читача&quot; -- про &quot;Неймовірні пригоди Івана  Сили&quot; @ Закарпаття онлайн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61" y="714103"/>
            <a:ext cx="2857500" cy="4728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728754" y="5911222"/>
            <a:ext cx="37144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https://youtu.be/6xK_lmci1R4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407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75463" y="644434"/>
            <a:ext cx="3762103" cy="2026919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2013 році режисер Віктор Андрієнко за мотивами повісті зняв художній фільм «Іван Сила», який здобув державну премію імені Лесі Українки за кращий дитячий фільм року.  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589" y="1227909"/>
            <a:ext cx="3509554" cy="3979817"/>
          </a:xfrm>
        </p:spPr>
      </p:pic>
      <p:pic>
        <p:nvPicPr>
          <p:cNvPr id="7170" name="Picture 2" descr="Іван Сил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1886" y="557349"/>
            <a:ext cx="3988525" cy="5826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361014" y="5456311"/>
            <a:ext cx="36760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https://youtu.be/zQIAnUMZ4HU</a:t>
            </a:r>
          </a:p>
        </p:txBody>
      </p:sp>
    </p:spTree>
    <p:extLst>
      <p:ext uri="{BB962C8B-B14F-4D97-AF65-F5344CB8AC3E}">
        <p14:creationId xmlns:p14="http://schemas.microsoft.com/office/powerpoint/2010/main" val="8302943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7131" y="127722"/>
            <a:ext cx="8911687" cy="612508"/>
          </a:xfrm>
        </p:spPr>
        <p:txBody>
          <a:bodyPr>
            <a:normAutofit fontScale="90000"/>
          </a:bodyPr>
          <a:lstStyle/>
          <a:p>
            <a:pPr algn="ctr"/>
            <a:r>
              <a:rPr lang="uk-UA" sz="4400" b="1" dirty="0">
                <a:solidFill>
                  <a:schemeClr val="accent6">
                    <a:lumMod val="75000"/>
                  </a:schemeClr>
                </a:solidFill>
              </a:rPr>
              <a:t>Теорія</a:t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149531"/>
            <a:ext cx="8270377" cy="4328160"/>
          </a:xfrm>
        </p:spPr>
        <p:txBody>
          <a:bodyPr>
            <a:normAutofit fontScale="92500"/>
          </a:bodyPr>
          <a:lstStyle/>
          <a:p>
            <a:r>
              <a:rPr lang="uk-UA" sz="4000" dirty="0">
                <a:solidFill>
                  <a:schemeClr val="accent4">
                    <a:lumMod val="60000"/>
                    <a:lumOff val="40000"/>
                  </a:schemeClr>
                </a:solidFill>
                <a:latin typeface="Open Sans"/>
              </a:rPr>
              <a:t>Пригодницька повість </a:t>
            </a:r>
            <a:r>
              <a:rPr lang="uk-UA" sz="4000" dirty="0">
                <a:latin typeface="Open Sans"/>
              </a:rPr>
              <a:t>- це епічний твір, у якому описуються незвичайні або небезпечні події.</a:t>
            </a:r>
          </a:p>
          <a:p>
            <a:pPr marL="0" indent="0">
              <a:buNone/>
            </a:pPr>
            <a:r>
              <a:rPr lang="uk-UA" sz="4000" dirty="0">
                <a:latin typeface="Open Sans"/>
              </a:rPr>
              <a:t> </a:t>
            </a:r>
          </a:p>
          <a:p>
            <a:r>
              <a:rPr lang="uk-UA" sz="4000" dirty="0">
                <a:latin typeface="Open Sans"/>
              </a:rPr>
              <a:t>У пригодницькій повісті сюжет розвивається швидко, є таємниця, діють яскраві герої.</a:t>
            </a:r>
            <a:endParaRPr lang="uk-UA" sz="4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9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109910" cy="12808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Тема: </a:t>
            </a:r>
            <a:r>
              <a:rPr lang="uk-UA" b="1" dirty="0"/>
              <a:t>розповідь про Івана Силу – людину неймовірної сили. </a:t>
            </a:r>
            <a:br>
              <a:rPr lang="uk-UA" b="1" dirty="0"/>
            </a:br>
            <a:br>
              <a:rPr lang="uk-UA" b="1" dirty="0"/>
            </a:b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Ідея: </a:t>
            </a:r>
            <a:r>
              <a:rPr lang="uk-UA" b="1" dirty="0"/>
              <a:t>показати на прикладі життя Івана Сили, як ставити мету і досягати її</a:t>
            </a:r>
            <a:r>
              <a:rPr lang="ru-RU" b="1" dirty="0"/>
              <a:t>. </a:t>
            </a:r>
            <a:br>
              <a:rPr lang="ru-RU" b="1" dirty="0"/>
            </a:br>
            <a:br>
              <a:rPr lang="en-US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Головні герої: </a:t>
            </a:r>
            <a:r>
              <a:rPr lang="uk-UA" b="1" dirty="0"/>
              <a:t>Іван Сила, Міха Голий, агент </a:t>
            </a:r>
            <a:r>
              <a:rPr lang="uk-UA" b="1" dirty="0" err="1"/>
              <a:t>Фікса</a:t>
            </a:r>
            <a:r>
              <a:rPr lang="uk-UA" b="1" dirty="0"/>
              <a:t>, доктор </a:t>
            </a:r>
            <a:r>
              <a:rPr lang="uk-UA" b="1" dirty="0" err="1"/>
              <a:t>Брякус</a:t>
            </a:r>
            <a:r>
              <a:rPr lang="uk-UA" b="1" dirty="0"/>
              <a:t>, мадам </a:t>
            </a:r>
            <a:r>
              <a:rPr lang="uk-UA" b="1" dirty="0" err="1"/>
              <a:t>Бухенбах</a:t>
            </a:r>
            <a:r>
              <a:rPr lang="uk-UA" b="1" dirty="0"/>
              <a:t>, Мілка</a:t>
            </a:r>
            <a:r>
              <a:rPr lang="ru-RU" b="1" dirty="0"/>
              <a:t>. </a:t>
            </a:r>
            <a:br>
              <a:rPr lang="en-US" b="1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894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1624" y="464666"/>
            <a:ext cx="5760640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accent6">
                    <a:lumMod val="50000"/>
                  </a:schemeClr>
                </a:solidFill>
              </a:rPr>
              <a:t>Проблематика твору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18671" y="1648157"/>
            <a:ext cx="3024336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дружба і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любов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7620" y="2286758"/>
            <a:ext cx="3024336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добро і зло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31756" y="3000179"/>
            <a:ext cx="3600400" cy="6242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вміння реалізувати себе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7446" y="3907871"/>
            <a:ext cx="3024336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кохання і щастя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30161" y="4554688"/>
            <a:ext cx="3600400" cy="57816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взаємини батьків і дітей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01918" y="5347063"/>
            <a:ext cx="3312368" cy="6315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доброта і підступність</a:t>
            </a:r>
            <a:endParaRPr lang="en-US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2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01336" y="92887"/>
            <a:ext cx="8911687" cy="577673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Композиція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твору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018903"/>
            <a:ext cx="8915400" cy="4892319"/>
          </a:xfrm>
        </p:spPr>
        <p:txBody>
          <a:bodyPr>
            <a:normAutofit lnSpcReduction="10000"/>
          </a:bodyPr>
          <a:lstStyle/>
          <a:p>
            <a:r>
              <a:rPr lang="ru-RU" sz="2400" dirty="0"/>
              <a:t> 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Експозиція: </a:t>
            </a:r>
            <a:r>
              <a:rPr lang="uk-UA" sz="2400" dirty="0"/>
              <a:t>Іван Сила приїздить до столиці у пошуках роботи. </a:t>
            </a:r>
            <a:endParaRPr lang="en-US" sz="2400" dirty="0"/>
          </a:p>
          <a:p>
            <a:r>
              <a:rPr lang="uk-UA" sz="2400" dirty="0"/>
              <a:t> 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Зав’язка: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400" dirty="0"/>
              <a:t>на вокзалі Іван рятує злодія Міху від переслідувачів, за порадою якого влаштовується на вокзалі вантажником.</a:t>
            </a:r>
            <a:endParaRPr lang="en-US" sz="2400" dirty="0"/>
          </a:p>
          <a:p>
            <a:r>
              <a:rPr lang="uk-UA" sz="2400" dirty="0"/>
              <a:t>  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Розвиток дії: </a:t>
            </a:r>
            <a:r>
              <a:rPr lang="uk-UA" sz="2400" dirty="0"/>
              <a:t>після перемоги над Велетом починає тренуватися у доктора </a:t>
            </a:r>
            <a:r>
              <a:rPr lang="uk-UA" sz="2400" dirty="0" err="1"/>
              <a:t>Брякуса</a:t>
            </a:r>
            <a:r>
              <a:rPr lang="uk-UA" sz="2400" dirty="0"/>
              <a:t> і стає чемпіоном Республіки, вигравши двобій у представника поліції </a:t>
            </a:r>
            <a:r>
              <a:rPr lang="uk-UA" sz="2400" dirty="0" err="1"/>
              <a:t>Магдебури</a:t>
            </a:r>
            <a:r>
              <a:rPr lang="uk-UA" sz="2400" dirty="0"/>
              <a:t>. Доктор </a:t>
            </a:r>
            <a:r>
              <a:rPr lang="uk-UA" sz="2400" dirty="0" err="1"/>
              <a:t>Брякус</a:t>
            </a:r>
            <a:r>
              <a:rPr lang="uk-UA" sz="2400" dirty="0"/>
              <a:t> гине. </a:t>
            </a:r>
            <a:endParaRPr lang="en-US" sz="2400" dirty="0"/>
          </a:p>
          <a:p>
            <a:r>
              <a:rPr lang="uk-UA" sz="2400" dirty="0"/>
              <a:t> 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Кульмінація: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400" dirty="0"/>
              <a:t>Іван виборює титул найсильнішої людини світу.</a:t>
            </a:r>
            <a:endParaRPr lang="en-US" sz="2400" dirty="0"/>
          </a:p>
          <a:p>
            <a:r>
              <a:rPr lang="uk-UA" sz="2400" dirty="0"/>
              <a:t>  </a:t>
            </a:r>
            <a:r>
              <a:rPr lang="uk-UA" sz="2400" b="1" dirty="0">
                <a:solidFill>
                  <a:schemeClr val="bg2">
                    <a:lumMod val="50000"/>
                  </a:schemeClr>
                </a:solidFill>
              </a:rPr>
              <a:t>Розв’язка:</a:t>
            </a:r>
            <a:r>
              <a:rPr lang="uk-UA" sz="24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uk-UA" sz="2400" dirty="0"/>
              <a:t>цирк мадам </a:t>
            </a:r>
            <a:r>
              <a:rPr lang="uk-UA" sz="2400" dirty="0" err="1"/>
              <a:t>Бухенбах</a:t>
            </a:r>
            <a:r>
              <a:rPr lang="uk-UA" sz="2400" dirty="0"/>
              <a:t> вимушено припиняє своє існування</a:t>
            </a:r>
            <a:r>
              <a:rPr lang="ru-RU" sz="2400" dirty="0"/>
              <a:t>.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79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9936" y="293184"/>
            <a:ext cx="8042531" cy="595090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Про автора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03616" y="1230611"/>
            <a:ext cx="8375173" cy="5059680"/>
          </a:xfrm>
        </p:spPr>
        <p:txBody>
          <a:bodyPr>
            <a:normAutofit fontScale="92500" lnSpcReduction="20000"/>
          </a:bodyPr>
          <a:lstStyle/>
          <a:p>
            <a:r>
              <a:rPr lang="uk-UA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Народився 26 березня 1971 року в Ужгороді. </a:t>
            </a:r>
          </a:p>
          <a:p>
            <a:r>
              <a:rPr lang="uk-UA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Закінчив факультет журналістики Львівського Національного університету імені Франка. </a:t>
            </a:r>
          </a:p>
          <a:p>
            <a:r>
              <a:rPr lang="uk-UA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Працює в закарпатських та всеукраїнських ЗМІ.  </a:t>
            </a:r>
          </a:p>
          <a:p>
            <a:r>
              <a:rPr lang="uk-UA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Член Асоціації українських письменників. </a:t>
            </a:r>
          </a:p>
          <a:p>
            <a:r>
              <a:rPr lang="uk-UA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Переможець «Коронації слова» 2007 року (ІІ місце) та лауреат 2008 року за п’єси «Ромео і Жасмин» і «В Парижі красне літо…».</a:t>
            </a:r>
            <a:r>
              <a:rPr lang="ru-RU" sz="26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uk-UA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Окремі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твори </a:t>
            </a:r>
            <a:r>
              <a:rPr lang="uk-UA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перекладені білоруською, словацькою, польською мовами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Засновник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uk-UA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співголова журналістського 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клубу «Не </a:t>
            </a:r>
            <a:r>
              <a:rPr lang="uk-UA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Таємна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вечеря». Автор баг</a:t>
            </a:r>
            <a:r>
              <a:rPr lang="uk-UA" sz="26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атьох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творчих проектів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Захоплення – література, історія</a:t>
            </a:r>
            <a:r>
              <a:rPr lang="ru-RU" sz="26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культура.</a:t>
            </a:r>
            <a:endParaRPr lang="en-US" sz="26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2052" name="Picture 4" descr="Олександр Гаврош: «Тепер я хочу розповісти реальну історію Івана Фірцака» -  Література. Сучасна українська література. Всеохопний літературний по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3" y="452846"/>
            <a:ext cx="3500846" cy="54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622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25486" y="574400"/>
            <a:ext cx="6453052" cy="1280890"/>
          </a:xfrm>
        </p:spPr>
        <p:txBody>
          <a:bodyPr>
            <a:noAutofit/>
          </a:bodyPr>
          <a:lstStyle/>
          <a:p>
            <a:pPr marL="0" indent="0"/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Автор поетичних збірок та публіцистичних книжок і дитячих повістей:</a:t>
            </a:r>
            <a:br>
              <a:rPr lang="uk-UA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«Неймовірні пригоди Івана Сили, найдужчої людини світу»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(«Видавництво Старого Лева», 2007),</a:t>
            </a:r>
            <a:br>
              <a:rPr lang="uk-UA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 «Пригоди тричі славного розбійника </a:t>
            </a:r>
            <a:r>
              <a:rPr lang="uk-UA" sz="2400" b="1" i="1" dirty="0" err="1">
                <a:latin typeface="Times New Roman" pitchFamily="18" charset="0"/>
                <a:cs typeface="Times New Roman" pitchFamily="18" charset="0"/>
              </a:rPr>
              <a:t>Пинті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(«Видавництво Старого Лева», 2008). </a:t>
            </a:r>
            <a:br>
              <a:rPr lang="uk-UA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Остання стала лауреатом Всеукраїнського рейтингу «Книжка року-2008» як краще видання для школярів середнього та старшого віку. </a:t>
            </a:r>
            <a:br>
              <a:rPr lang="uk-UA" sz="2400" i="1" dirty="0">
                <a:latin typeface="Times New Roman" pitchFamily="18" charset="0"/>
                <a:cs typeface="Times New Roman" pitchFamily="18" charset="0"/>
              </a:rPr>
            </a:br>
            <a:r>
              <a:rPr lang="uk-UA" sz="2400" i="1" dirty="0">
                <a:latin typeface="Times New Roman" pitchFamily="18" charset="0"/>
                <a:cs typeface="Times New Roman" pitchFamily="18" charset="0"/>
              </a:rPr>
              <a:t>Окремі твори перекладені білоруською, словацькою, польською, сербською мовами. </a:t>
            </a:r>
            <a:br>
              <a:rPr lang="ru-RU" sz="2400" dirty="0"/>
            </a:b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Книга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Розбійник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Пинтя у Заклятому </a:t>
            </a:r>
            <a:r>
              <a:rPr lang="uk-UA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місті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увійшла до Короткого списку 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премії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Дитяча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Книга року БіБіСі-2013" (</a:t>
            </a:r>
            <a:r>
              <a:rPr lang="uk-UA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Україна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uk-UA" sz="2000" i="1" dirty="0">
                <a:latin typeface="Times New Roman" pitchFamily="18" charset="0"/>
                <a:cs typeface="Times New Roman" pitchFamily="18" charset="0"/>
              </a:rPr>
            </a:br>
            <a:endParaRPr lang="en-US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Описание: http://ic.pics.livejournal.com/bookchest/67501366/4922/4922_600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954691" cy="2429691"/>
          </a:xfrm>
          <a:prstGeom prst="rect">
            <a:avLst/>
          </a:prstGeom>
          <a:noFill/>
        </p:spPr>
      </p:pic>
      <p:pic>
        <p:nvPicPr>
          <p:cNvPr id="5" name="Рисунок 4" descr="Описание: http://cdn2.shopium.ua/d/kidium/c/tt/d3c11000-5a5f-4ae2-88a5-343c47d178f9/4m6XvFQBVAE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858" y="2429691"/>
            <a:ext cx="2292584" cy="2159726"/>
          </a:xfrm>
          <a:prstGeom prst="rect">
            <a:avLst/>
          </a:prstGeom>
          <a:noFill/>
        </p:spPr>
      </p:pic>
      <p:pic>
        <p:nvPicPr>
          <p:cNvPr id="6" name="Рисунок 5" descr="Описание: http://bukvoid.com.ua/img/gav_0202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" y="4589417"/>
            <a:ext cx="2157185" cy="2268583"/>
          </a:xfrm>
          <a:prstGeom prst="rect">
            <a:avLst/>
          </a:prstGeom>
          <a:noFill/>
        </p:spPr>
      </p:pic>
      <p:pic>
        <p:nvPicPr>
          <p:cNvPr id="7" name="Рисунок 6" descr="Описание: Александр Гаврош. Дідо-Всевідо. Книга жутких историй. (Дед-Всевед)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18" y="2347732"/>
            <a:ext cx="2116182" cy="2088427"/>
          </a:xfrm>
          <a:prstGeom prst="rect">
            <a:avLst/>
          </a:prstGeom>
          <a:noFill/>
        </p:spPr>
      </p:pic>
      <p:pic>
        <p:nvPicPr>
          <p:cNvPr id="8" name="Рисунок 7" descr="Описание: Олександр Гаврош. Розбійник Пинтя у Заклятому місті.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17" y="0"/>
            <a:ext cx="2116183" cy="2429691"/>
          </a:xfrm>
          <a:prstGeom prst="rect">
            <a:avLst/>
          </a:prstGeom>
          <a:noFill/>
        </p:spPr>
      </p:pic>
      <p:pic>
        <p:nvPicPr>
          <p:cNvPr id="9" name="Рисунок 8" descr="Описание: Олександр Гаврош. Неймовірні пригоди Івана Сили, найдужчої людини світу. Серія &quot;Українська сила&quot;.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17" y="4436159"/>
            <a:ext cx="2116183" cy="23570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7725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6549" y="168924"/>
            <a:ext cx="10180319" cy="1643743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rgbClr val="3B3835"/>
                </a:solidFill>
                <a:latin typeface="Helvetica Neue"/>
              </a:rPr>
              <a:t>Олександр </a:t>
            </a:r>
            <a:r>
              <a:rPr lang="uk-UA" dirty="0" err="1">
                <a:solidFill>
                  <a:srgbClr val="3B3835"/>
                </a:solidFill>
                <a:latin typeface="Helvetica Neue"/>
              </a:rPr>
              <a:t>Гаврош</a:t>
            </a:r>
            <a:r>
              <a:rPr lang="uk-UA" dirty="0">
                <a:solidFill>
                  <a:srgbClr val="3B3835"/>
                </a:solidFill>
                <a:latin typeface="Helvetica Neue"/>
              </a:rPr>
              <a:t> активно впроваджує в українську літературу закарпатські теми й популяризує народних героїв — силача Івана </a:t>
            </a:r>
            <a:r>
              <a:rPr lang="uk-UA" dirty="0" err="1">
                <a:solidFill>
                  <a:srgbClr val="3B3835"/>
                </a:solidFill>
                <a:latin typeface="Helvetica Neue"/>
              </a:rPr>
              <a:t>Фірцака</a:t>
            </a:r>
            <a:r>
              <a:rPr lang="uk-UA" dirty="0">
                <a:solidFill>
                  <a:srgbClr val="3B3835"/>
                </a:solidFill>
                <a:latin typeface="Helvetica Neue"/>
              </a:rPr>
              <a:t>, легендарного розбійника </a:t>
            </a:r>
            <a:r>
              <a:rPr lang="uk-UA" dirty="0" err="1">
                <a:solidFill>
                  <a:srgbClr val="3B3835"/>
                </a:solidFill>
                <a:latin typeface="Helvetica Neue"/>
              </a:rPr>
              <a:t>Пинтю</a:t>
            </a:r>
            <a:r>
              <a:rPr lang="uk-UA" dirty="0">
                <a:solidFill>
                  <a:srgbClr val="3B3835"/>
                </a:solidFill>
                <a:latin typeface="Helvetica Neue"/>
              </a:rPr>
              <a:t>.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7830" y="2412275"/>
            <a:ext cx="6389324" cy="2838994"/>
          </a:xfrm>
        </p:spPr>
        <p:txBody>
          <a:bodyPr>
            <a:normAutofit fontScale="77500" lnSpcReduction="20000"/>
          </a:bodyPr>
          <a:lstStyle/>
          <a:p>
            <a:r>
              <a:rPr lang="uk-UA" sz="3200" b="1" i="1" dirty="0">
                <a:solidFill>
                  <a:srgbClr val="0070C0"/>
                </a:solidFill>
                <a:latin typeface="Helvetica Neue"/>
              </a:rPr>
              <a:t>«Журналістика зробила мене дуже відповідальним, якщо я про щось пишу, значить, знайшов такий факт у джерелах. Тому мої твори дуже стислі, як здавлена пружина, без зайвих словесних потоків, їх швидко читаєш. Вони не перенасичені описами. Головне для мене — розказати цікаву історію»</a:t>
            </a:r>
            <a:r>
              <a:rPr lang="uk-UA" sz="3200" b="1" dirty="0">
                <a:solidFill>
                  <a:srgbClr val="0070C0"/>
                </a:solidFill>
                <a:latin typeface="Helvetica Neue"/>
              </a:rPr>
              <a:t> </a:t>
            </a:r>
            <a:endParaRPr lang="en-US" sz="3200" b="1" dirty="0">
              <a:solidFill>
                <a:srgbClr val="0070C0"/>
              </a:solidFill>
              <a:latin typeface="Helvetica Neue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2183" y="1905000"/>
            <a:ext cx="3448594" cy="40222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72492" y="5557900"/>
            <a:ext cx="42593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https://youtu.be/kuWyJC9SMa0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9184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7729" y="110305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accent6">
                    <a:lumMod val="75000"/>
                  </a:schemeClr>
                </a:solidFill>
              </a:rPr>
              <a:t>«Неймовірні пригоди Івана Сили» </a:t>
            </a: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— </a:t>
            </a:r>
            <a:br>
              <a:rPr lang="uk-UA" b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accent6">
                    <a:lumMod val="75000"/>
                  </a:schemeClr>
                </a:solidFill>
              </a:rPr>
              <a:t>казка про життя реальної людини</a:t>
            </a:r>
            <a:br>
              <a:rPr lang="uk-UA" b="1" dirty="0">
                <a:solidFill>
                  <a:schemeClr val="accent6">
                    <a:lumMod val="75000"/>
                  </a:schemeClr>
                </a:solidFill>
              </a:rPr>
            </a:br>
            <a:b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3" name="Picture 2" descr="Книга «Іван Сила. Неймовірні пригоди» Александр Гаврош купить на YAKABOO.ua  | 978-617-585-072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5" y="2037806"/>
            <a:ext cx="3110139" cy="4279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789714" y="2134332"/>
            <a:ext cx="6096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70510">
              <a:spcAft>
                <a:spcPts val="0"/>
              </a:spcAft>
            </a:pPr>
            <a:br>
              <a:rPr lang="ru-RU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</a:b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66607" y="1120906"/>
            <a:ext cx="832539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Прототипом образу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Івана Сили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стала реальна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людина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Іван </a:t>
            </a:r>
            <a:r>
              <a:rPr lang="uk-UA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Фірцак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який працював під сценічним ім’ям </a:t>
            </a:r>
            <a:r>
              <a:rPr lang="uk-UA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Кротон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Багато років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Кротон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виступав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із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цирком і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своїми силовими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номерами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дивував усіх.    </a:t>
            </a:r>
          </a:p>
          <a:p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Глядачі десятків країн апло­дували атлетові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але, повернувшись в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Україну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він змушений був виживати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за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мізерну плату влаштовувати імпровізовані «гастролі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у дворах.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97233" y="3429230"/>
            <a:ext cx="71497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О. </a:t>
            </a:r>
            <a:r>
              <a:rPr lang="uk-UA" sz="20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Гав­рош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відтворив у своїй повісті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Неймовірні пригоди Івана Сили» </a:t>
            </a:r>
            <a:r>
              <a:rPr lang="uk-UA" sz="2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історію незаслужено забутого українського силача. І хоч повість має казкову форму, але все-таки це художній твір про реальне життя, а тому в ньому діють придумані автором герої у світі, де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 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благородством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існує зажерливість і брехливість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19790" y="5355818"/>
            <a:ext cx="31277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>
                <a:solidFill>
                  <a:srgbClr val="0563C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https://youtu.be/EIUBidoHGcY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489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69249" y="5084"/>
            <a:ext cx="4818071" cy="551547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ІСТОРИЧНА ДОВІДКА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4697" y="1047976"/>
            <a:ext cx="3291839" cy="4464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352798" y="556631"/>
            <a:ext cx="5050971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Іван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Фірцак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народився у червні 1899 року в українському селі Білки на Закарпатті. За неймовірну силу отримав прізвисько «Кротон».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 Був чемпіоном Чехословаччини з важкої атлетики та боротьби та чемпіоном Європи з культуризму.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 Вісімнадцять років виступав у чехословацькому цирку. Побував у шістдесяти чотирьох країнах, дивуючи всіх неймовірною силою. Виграв чимало поєдинків з відомими борцями світу.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  Після програшу українському силачеві Кротону чемпіон Британії з боксу Джон Джексон викинувся з вікна.</a:t>
            </a:r>
          </a:p>
        </p:txBody>
      </p:sp>
      <p:pic>
        <p:nvPicPr>
          <p:cNvPr id="4098" name="Picture 2" descr="У пошуках правди про Івана Сил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12" y="1047976"/>
            <a:ext cx="3040471" cy="4464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880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675018" y="605373"/>
            <a:ext cx="84523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З рук королеви Англії Іван </a:t>
            </a:r>
            <a:r>
              <a:rPr lang="uk-UA" sz="2400" dirty="0" err="1">
                <a:latin typeface="Times New Roman" pitchFamily="18" charset="0"/>
                <a:cs typeface="Times New Roman" pitchFamily="18" charset="0"/>
              </a:rPr>
              <a:t>Фірцак</a:t>
            </a:r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отримав шолом і пояс, оздоблені золотом та діамантами.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Американська преса називала його найсильнішою людиною XX століття.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 Після одного з боїв переніс важку операцію, під час якої йому замінили частину черепної кістки на золоту пластину. Але Кротон і далі продовжував свої знамениті виступи.</a:t>
            </a:r>
          </a:p>
          <a:p>
            <a:pPr algn="just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0277"/>
            <a:ext cx="3614058" cy="508580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1799" y="3230880"/>
            <a:ext cx="6924675" cy="3545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4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3646" y="200297"/>
            <a:ext cx="5277394" cy="1280890"/>
          </a:xfrm>
        </p:spPr>
        <p:txBody>
          <a:bodyPr>
            <a:normAutofit fontScale="90000"/>
          </a:bodyPr>
          <a:lstStyle/>
          <a:p>
            <a:r>
              <a:rPr lang="uk-UA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На початку сорокових років повернувся на Закарпаття з дружиною Руженою </a:t>
            </a:r>
            <a:r>
              <a:rPr lang="uk-UA" sz="2700" dirty="0" err="1">
                <a:latin typeface="Times New Roman" pitchFamily="18" charset="0"/>
                <a:cs typeface="Times New Roman" pitchFamily="18" charset="0"/>
              </a:rPr>
              <a:t>Зікл</a:t>
            </a: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, повітряною гімнасткою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sz="2700" dirty="0" err="1">
                <a:latin typeface="Times New Roman" pitchFamily="18" charset="0"/>
                <a:cs typeface="Times New Roman" pitchFamily="18" charset="0"/>
              </a:rPr>
              <a:t>Герцферт</a:t>
            </a: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‑цирку».               </a:t>
            </a:r>
            <a:br>
              <a:rPr lang="uk-UA" sz="2700" dirty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     Подружжя мало восьмеро дітей.    Старший син Іван став чемпіоном України з боксу в середній вазі. </a:t>
            </a:r>
            <a:br>
              <a:rPr lang="uk-UA" sz="2700" dirty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     У 1948 році він був засуджений за «український буржуазний націоналізм». У концтаборах відсидів вісім років. Це була одна з причин, чому за радянських часів ім’я </a:t>
            </a:r>
            <a:r>
              <a:rPr lang="uk-UA" sz="2700" dirty="0" err="1">
                <a:latin typeface="Times New Roman" pitchFamily="18" charset="0"/>
                <a:cs typeface="Times New Roman" pitchFamily="18" charset="0"/>
              </a:rPr>
              <a:t>Кротона</a:t>
            </a: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 не афішувалося.</a:t>
            </a:r>
            <a:br>
              <a:rPr lang="uk-UA" sz="2700" dirty="0">
                <a:latin typeface="Times New Roman" pitchFamily="18" charset="0"/>
                <a:cs typeface="Times New Roman" pitchFamily="18" charset="0"/>
              </a:rPr>
            </a:br>
            <a:r>
              <a:rPr lang="uk-UA" sz="2700" dirty="0">
                <a:latin typeface="Times New Roman" pitchFamily="18" charset="0"/>
                <a:cs typeface="Times New Roman" pitchFamily="18" charset="0"/>
              </a:rPr>
              <a:t>   Помер знаменитий силач у 1970 році в рідному селі Білки. У народі його прозивали Іваном Силою.</a:t>
            </a:r>
            <a:endParaRPr lang="en-US" sz="27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2" y="1219200"/>
            <a:ext cx="6365966" cy="410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931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7794" y="66762"/>
            <a:ext cx="8911687" cy="621216"/>
          </a:xfrm>
        </p:spPr>
        <p:txBody>
          <a:bodyPr>
            <a:normAutofit fontScale="90000"/>
          </a:bodyPr>
          <a:lstStyle/>
          <a:p>
            <a:r>
              <a:rPr lang="uk-UA" b="1" i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Цікаві факти з життя Івана </a:t>
            </a:r>
            <a:r>
              <a:rPr lang="uk-UA" b="1" i="1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Фірцака</a:t>
            </a:r>
            <a:br>
              <a:rPr lang="uk-UA" i="1" dirty="0"/>
            </a:b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84069" y="687978"/>
            <a:ext cx="10972799" cy="5765074"/>
          </a:xfrm>
        </p:spPr>
        <p:txBody>
          <a:bodyPr>
            <a:noAutofit/>
          </a:bodyPr>
          <a:lstStyle/>
          <a:p>
            <a:pPr lvl="1">
              <a:buFont typeface="Wingdings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У батьків було десятеро дітей. Його дід Іван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Вільхович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у лісі вбив ведмедя поліном, за що в селі його прозвали Силою.</a:t>
            </a:r>
          </a:p>
          <a:p>
            <a:pPr lvl="1">
              <a:buFont typeface="Wingdings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Підлітком Іван пошкодував корову і,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впрягшись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до плуга, сам зорав поле. Коли телиця пошкодила ногу, хлопець приніс її додому на плечах.</a:t>
            </a:r>
          </a:p>
          <a:p>
            <a:pPr lvl="1">
              <a:buFont typeface="Wingdings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Через бійку з односельцем Клином, під час якої Іван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Фірцак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виламав дубовий хрест, яким лупцював нападника, його посадили до в'язниці, звідки він утік, вирвавши ґрати. </a:t>
            </a:r>
          </a:p>
          <a:p>
            <a:pPr lvl="1">
              <a:buFont typeface="Wingdings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Працював вантажником на залізничному вокзалі, де була чітка оплата за кожен перенесений кілограм ваги. Норму відробляв за півдня.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Юнак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тренувався із 25-кілограмовою гирею. Не тільки носив її вдома у дворі, а і їздив із нею трамваєм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Перед президентом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Чехословаччини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Фірцак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показав номер «Шия під </a:t>
            </a:r>
            <a:r>
              <a:rPr lang="uk-UA" sz="2000" dirty="0" err="1">
                <a:latin typeface="Times New Roman" pitchFamily="18" charset="0"/>
                <a:cs typeface="Times New Roman" pitchFamily="18" charset="0"/>
              </a:rPr>
              <a:t>штрекою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– десятеро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чоловіків згинали на карку (шиї) Івана залізничну рейку, коли той лежав на столі.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США Сила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виконав рекламний трюк: ліг на землю й легкове авто переїхало йому через горло. Фотокартка цього номера обійшла чимало американських газет.</a:t>
            </a:r>
          </a:p>
          <a:p>
            <a:pPr lvl="1">
              <a:buFont typeface="Wingdings" pitchFamily="2" charset="2"/>
              <a:buChar char="Ø"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Іспанії брав участь у кориді, під час якої вбив бика, вирвавши йому роги.</a:t>
            </a:r>
          </a:p>
          <a:p>
            <a:pPr lvl="1">
              <a:buFont typeface="Wingdings" pitchFamily="2" charset="2"/>
              <a:buChar char="Ø"/>
            </a:pP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Відні цупив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зубами платформу з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меблями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а в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Женеві загальмував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руками </a:t>
            </a:r>
            <a:r>
              <a:rPr lang="uk-UA" sz="2000" dirty="0">
                <a:latin typeface="Times New Roman" pitchFamily="18" charset="0"/>
                <a:cs typeface="Times New Roman" pitchFamily="18" charset="0"/>
              </a:rPr>
              <a:t>дві машини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18018442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537</TotalTime>
  <Words>1383</Words>
  <Application>Microsoft Office PowerPoint</Application>
  <PresentationFormat>Широкий екран</PresentationFormat>
  <Paragraphs>70</Paragraphs>
  <Slides>15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15</vt:i4>
      </vt:variant>
    </vt:vector>
  </HeadingPairs>
  <TitlesOfParts>
    <vt:vector size="24" baseType="lpstr">
      <vt:lpstr>Arial</vt:lpstr>
      <vt:lpstr>Calibri</vt:lpstr>
      <vt:lpstr>Century Gothic</vt:lpstr>
      <vt:lpstr>Helvetica Neue</vt:lpstr>
      <vt:lpstr>Open Sans</vt:lpstr>
      <vt:lpstr>Times New Roman</vt:lpstr>
      <vt:lpstr>Wingdings</vt:lpstr>
      <vt:lpstr>Wingdings 3</vt:lpstr>
      <vt:lpstr>Легкий дым</vt:lpstr>
      <vt:lpstr>Олександр Гаврош.  Про письменника.  Повість «Неймовірні пригоди Івана Сили, найдужчої людини світу»</vt:lpstr>
      <vt:lpstr>Про автора</vt:lpstr>
      <vt:lpstr>Автор поетичних збірок та публіцистичних книжок і дитячих повістей: - «Неймовірні пригоди Івана Сили, найдужчої людини світу» («Видавництво Старого Лева», 2007), -  «Пригоди тричі славного розбійника Пинті» («Видавництво Старого Лева», 2008).  Остання стала лауреатом Всеукраїнського рейтингу «Книжка року-2008» як краще видання для школярів середнього та старшого віку.  Окремі твори перекладені білоруською, словацькою, польською, сербською мовами.  Книга «Розбійник Пинтя у Заклятому місті»  увійшла до Короткого списку премії "Дитяча Книга року БіБіСі-2013" (Україна). </vt:lpstr>
      <vt:lpstr>Олександр Гаврош активно впроваджує в українську літературу закарпатські теми й популяризує народних героїв — силача Івана Фірцака, легендарного розбійника Пинтю.</vt:lpstr>
      <vt:lpstr>«Неймовірні пригоди Івана Сили» —  казка про життя реальної людини  </vt:lpstr>
      <vt:lpstr>ІСТОРИЧНА ДОВІДКА</vt:lpstr>
      <vt:lpstr>Презентація PowerPoint</vt:lpstr>
      <vt:lpstr>     На початку сорокових років повернувся на Закарпаття з дружиною Руженою Зікл, повітряною гімнасткою «Герцферт‑цирку».                     Подружжя мало восьмеро дітей.    Старший син Іван став чемпіоном України з боксу в середній вазі.       У 1948 році він був засуджений за «український буржуазний націоналізм». У концтаборах відсидів вісім років. Це була одна з причин, чому за радянських часів ім’я Кротона не афішувалося.    Помер знаменитий силач у 1970 році в рідному селі Білки. У народі його прозивали Іваном Силою.</vt:lpstr>
      <vt:lpstr>Цікаві факти з життя Івана Фірцака </vt:lpstr>
      <vt:lpstr>«Неймовірні пригоди Івана Сили, найдужчої людини світу» </vt:lpstr>
      <vt:lpstr>У 2013 році режисер Віктор Андрієнко за мотивами повісті зняв художній фільм «Іван Сила», який здобув державну премію імені Лесі Українки за кращий дитячий фільм року.   </vt:lpstr>
      <vt:lpstr>Теорія </vt:lpstr>
      <vt:lpstr>Тема: розповідь про Івана Силу – людину неймовірної сили.   Ідея: показати на прикладі життя Івана Сили, як ставити мету і досягати її.   Головні герої: Іван Сила, Міха Голий, агент Фікса, доктор Брякус, мадам Бухенбах, Мілка.  </vt:lpstr>
      <vt:lpstr>Презентація PowerPoint</vt:lpstr>
      <vt:lpstr>Композиція твору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Олександр Гаврош.  Про письменника.  Повість «Неймовірні пригоди Івана Сили, найдужчої людини світу»</dc:title>
  <dc:creator>Admin</dc:creator>
  <cp:lastModifiedBy>Виктория Зайцева</cp:lastModifiedBy>
  <cp:revision>19</cp:revision>
  <dcterms:created xsi:type="dcterms:W3CDTF">2020-11-14T13:34:52Z</dcterms:created>
  <dcterms:modified xsi:type="dcterms:W3CDTF">2024-04-28T11:05:16Z</dcterms:modified>
</cp:coreProperties>
</file>