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0FF"/>
    <a:srgbClr val="300EE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3016-DA0A-4E70-A06B-09DEB8373703}" v="1385" dt="2022-05-05T15:59:01.340"/>
    <p1510:client id="{4236FE10-E5A7-4713-BA53-3F35E41ADBF7}" v="1163" dt="2022-05-05T18:27:14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5143" y="85725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2" name="Рисунок 2" descr="Изображение выглядит как растение, цветок&#10;&#10;Автоматически созданное описание">
            <a:extLst>
              <a:ext uri="{FF2B5EF4-FFF2-40B4-BE49-F238E27FC236}">
                <a16:creationId xmlns:a16="http://schemas.microsoft.com/office/drawing/2014/main" id="{2A7A2244-D3DB-B110-2861-F11F0A386B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94" b="5384"/>
          <a:stretch/>
        </p:blipFill>
        <p:spPr>
          <a:xfrm>
            <a:off x="17" y="5976"/>
            <a:ext cx="12191984" cy="68470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14B262-6E93-BD21-4F27-F89468E412FF}"/>
              </a:ext>
            </a:extLst>
          </p:cNvPr>
          <p:cNvSpPr txBox="1"/>
          <p:nvPr/>
        </p:nvSpPr>
        <p:spPr>
          <a:xfrm>
            <a:off x="2880052" y="1711575"/>
            <a:ext cx="6347564" cy="31624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3600" b="1" dirty="0">
                <a:solidFill>
                  <a:srgbClr val="FF0000"/>
                </a:solidFill>
                <a:latin typeface="Times New Roman, serif"/>
              </a:rPr>
              <a:t>Двадцять третє квітня</a:t>
            </a:r>
          </a:p>
          <a:p>
            <a:pPr algn="ctr"/>
            <a:r>
              <a:rPr lang="uk-UA" sz="3600" b="1" dirty="0">
                <a:solidFill>
                  <a:srgbClr val="FF0000"/>
                </a:solidFill>
                <a:latin typeface="Times New Roman, serif"/>
              </a:rPr>
              <a:t>Класна робота</a:t>
            </a:r>
          </a:p>
          <a:p>
            <a:pPr algn="ctr"/>
            <a:r>
              <a:rPr lang="uk-UA" sz="3600" b="1" dirty="0">
                <a:solidFill>
                  <a:srgbClr val="FF0000"/>
                </a:solidFill>
                <a:latin typeface="Times New Roman, serif"/>
              </a:rPr>
              <a:t>В</a:t>
            </a:r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ідмінювання</a:t>
            </a:r>
            <a:r>
              <a:rPr lang="uk-UA" sz="3600" b="1" dirty="0">
                <a:solidFill>
                  <a:srgbClr val="FF0000"/>
                </a:solidFill>
                <a:latin typeface="Times New Roman, serif"/>
              </a:rPr>
              <a:t> неозначених 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 і </a:t>
            </a:r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правопис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 </a:t>
            </a:r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заперечних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займенників</a:t>
            </a:r>
            <a:endParaRPr lang="en-US" sz="3600" b="1" dirty="0">
              <a:solidFill>
                <a:srgbClr val="FF0000"/>
              </a:solidFill>
              <a:latin typeface="Times New Roman, serif"/>
            </a:endParaRPr>
          </a:p>
          <a:p>
            <a:pPr algn="ctr"/>
            <a:endParaRPr lang="en-US" sz="2100" b="1" dirty="0">
              <a:solidFill>
                <a:srgbClr val="1500FF"/>
              </a:solidFill>
              <a:latin typeface="Times New Roman, serif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63F22AE-DDB3-F29F-F671-178ABBE93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1425" y="4522126"/>
            <a:ext cx="2456667" cy="153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91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растение, цветок&#10;&#10;Автоматически созданное описание">
            <a:extLst>
              <a:ext uri="{FF2B5EF4-FFF2-40B4-BE49-F238E27FC236}">
                <a16:creationId xmlns:a16="http://schemas.microsoft.com/office/drawing/2014/main" id="{25E46FB1-A3AD-55DC-B7B1-DD317599FD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94" b="5384"/>
          <a:stretch/>
        </p:blipFill>
        <p:spPr>
          <a:xfrm>
            <a:off x="16" y="-4051"/>
            <a:ext cx="12191985" cy="68570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D2AC2B-C470-3578-082C-22ABFC459FAC}"/>
              </a:ext>
            </a:extLst>
          </p:cNvPr>
          <p:cNvSpPr txBox="1"/>
          <p:nvPr/>
        </p:nvSpPr>
        <p:spPr>
          <a:xfrm>
            <a:off x="5879021" y="416121"/>
            <a:ext cx="3597056" cy="6232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Ми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зможемо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:</a:t>
            </a:r>
          </a:p>
        </p:txBody>
      </p:sp>
      <p:sp>
        <p:nvSpPr>
          <p:cNvPr id="6" name="Облачко с текстом: прямоугольное со скругленными углами 5">
            <a:extLst>
              <a:ext uri="{FF2B5EF4-FFF2-40B4-BE49-F238E27FC236}">
                <a16:creationId xmlns:a16="http://schemas.microsoft.com/office/drawing/2014/main" id="{B97C4B55-C13A-3C9D-E125-D7E00A67216A}"/>
              </a:ext>
            </a:extLst>
          </p:cNvPr>
          <p:cNvSpPr/>
          <p:nvPr/>
        </p:nvSpPr>
        <p:spPr>
          <a:xfrm>
            <a:off x="2448700" y="1399079"/>
            <a:ext cx="3278604" cy="1403546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24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пояснити</a:t>
            </a:r>
            <a:r>
              <a:rPr lang="ru-RU" sz="2400" b="1" dirty="0">
                <a:solidFill>
                  <a:srgbClr val="1500FF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способи</a:t>
            </a:r>
            <a:r>
              <a:rPr lang="ru-RU" sz="2400" b="1" dirty="0">
                <a:solidFill>
                  <a:srgbClr val="1500FF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творення</a:t>
            </a:r>
            <a:r>
              <a:rPr lang="ru-RU" sz="2400" b="1" dirty="0">
                <a:solidFill>
                  <a:srgbClr val="1500FF"/>
                </a:solidFill>
                <a:latin typeface="Times New Roman"/>
                <a:cs typeface="Times New Roman"/>
              </a:rPr>
              <a:t> </a:t>
            </a:r>
            <a:r>
              <a:rPr lang="ru-RU" sz="24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заперечних</a:t>
            </a:r>
            <a:r>
              <a:rPr lang="ru-RU" sz="2400" b="1" dirty="0">
                <a:solidFill>
                  <a:srgbClr val="1500FF"/>
                </a:solidFill>
                <a:latin typeface="Times New Roman"/>
                <a:cs typeface="Times New Roman"/>
              </a:rPr>
              <a:t> </a:t>
            </a:r>
            <a:r>
              <a:rPr lang="ru-RU" sz="24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займенників</a:t>
            </a:r>
            <a:endParaRPr lang="ru-RU" sz="2400" b="1">
              <a:solidFill>
                <a:srgbClr val="1500FF"/>
              </a:solidFill>
              <a:latin typeface="Times New Roman"/>
              <a:cs typeface="Times New Roman"/>
            </a:endParaRPr>
          </a:p>
          <a:p>
            <a:pPr algn="ctr"/>
            <a:endParaRPr lang="ru-RU" sz="1350" dirty="0">
              <a:cs typeface="Calibri"/>
            </a:endParaRPr>
          </a:p>
        </p:txBody>
      </p:sp>
      <p:sp>
        <p:nvSpPr>
          <p:cNvPr id="7" name="Облачко с текстом: прямоугольное со скругленными углами 6">
            <a:extLst>
              <a:ext uri="{FF2B5EF4-FFF2-40B4-BE49-F238E27FC236}">
                <a16:creationId xmlns:a16="http://schemas.microsoft.com/office/drawing/2014/main" id="{F8C4A32F-BD3F-57C1-E019-1843E73B759D}"/>
              </a:ext>
            </a:extLst>
          </p:cNvPr>
          <p:cNvSpPr/>
          <p:nvPr/>
        </p:nvSpPr>
        <p:spPr>
          <a:xfrm>
            <a:off x="7330442" y="2281969"/>
            <a:ext cx="3092362" cy="1244774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ru-RU" sz="2100" b="1" dirty="0" err="1">
                <a:solidFill>
                  <a:srgbClr val="1500FF"/>
                </a:solidFill>
                <a:cs typeface="Calibri"/>
              </a:rPr>
              <a:t>навчимося</a:t>
            </a:r>
            <a:r>
              <a:rPr lang="ru-RU" sz="2100" b="1" dirty="0">
                <a:solidFill>
                  <a:srgbClr val="1500FF"/>
                </a:solidFill>
                <a:cs typeface="Calibri"/>
              </a:rPr>
              <a:t> </a:t>
            </a:r>
            <a:r>
              <a:rPr lang="ru-RU" sz="2100" b="1" dirty="0" err="1">
                <a:solidFill>
                  <a:srgbClr val="1500FF"/>
                </a:solidFill>
                <a:cs typeface="Calibri"/>
              </a:rPr>
              <a:t>відмінювати</a:t>
            </a:r>
            <a:r>
              <a:rPr lang="ru-RU" sz="2100" b="1" dirty="0">
                <a:solidFill>
                  <a:srgbClr val="1500FF"/>
                </a:solidFill>
                <a:cs typeface="Calibri"/>
              </a:rPr>
              <a:t> </a:t>
            </a:r>
            <a:r>
              <a:rPr lang="ru-RU" sz="2100" b="1" dirty="0" err="1">
                <a:solidFill>
                  <a:srgbClr val="1500FF"/>
                </a:solidFill>
                <a:cs typeface="Calibri"/>
              </a:rPr>
              <a:t>заперечні</a:t>
            </a:r>
            <a:r>
              <a:rPr lang="ru-RU" sz="2100" b="1" dirty="0">
                <a:solidFill>
                  <a:srgbClr val="1500FF"/>
                </a:solidFill>
                <a:cs typeface="Calibri"/>
              </a:rPr>
              <a:t> </a:t>
            </a:r>
            <a:r>
              <a:rPr lang="ru-RU" sz="2100" b="1" dirty="0" err="1">
                <a:solidFill>
                  <a:srgbClr val="1500FF"/>
                </a:solidFill>
                <a:cs typeface="Calibri"/>
              </a:rPr>
              <a:t>займенники</a:t>
            </a:r>
            <a:endParaRPr lang="ru-RU" sz="2100" b="1" dirty="0" err="1">
              <a:solidFill>
                <a:srgbClr val="1500FF"/>
              </a:solidFill>
            </a:endParaRPr>
          </a:p>
        </p:txBody>
      </p:sp>
      <p:sp>
        <p:nvSpPr>
          <p:cNvPr id="8" name="Облачко с текстом: прямоугольное со скругленными углами 7">
            <a:extLst>
              <a:ext uri="{FF2B5EF4-FFF2-40B4-BE49-F238E27FC236}">
                <a16:creationId xmlns:a16="http://schemas.microsoft.com/office/drawing/2014/main" id="{CFEB0AA5-BC67-CDCB-F63A-D5EF2E7378EE}"/>
              </a:ext>
            </a:extLst>
          </p:cNvPr>
          <p:cNvSpPr/>
          <p:nvPr/>
        </p:nvSpPr>
        <p:spPr>
          <a:xfrm>
            <a:off x="2348763" y="3616183"/>
            <a:ext cx="3796264" cy="1540756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just"/>
            <a:r>
              <a:rPr lang="ru-RU" sz="21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оперувати</a:t>
            </a:r>
            <a:r>
              <a:rPr lang="ru-RU" sz="2100" b="1" dirty="0">
                <a:solidFill>
                  <a:srgbClr val="1500FF"/>
                </a:solidFill>
                <a:latin typeface="Times New Roman"/>
                <a:cs typeface="Times New Roman"/>
              </a:rPr>
              <a:t> </a:t>
            </a:r>
            <a:r>
              <a:rPr lang="ru-RU" sz="21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мовознавчими</a:t>
            </a:r>
            <a:r>
              <a:rPr lang="ru-RU" sz="2100" b="1" dirty="0">
                <a:solidFill>
                  <a:srgbClr val="1500FF"/>
                </a:solidFill>
                <a:latin typeface="Times New Roman"/>
                <a:cs typeface="Times New Roman"/>
              </a:rPr>
              <a:t> </a:t>
            </a:r>
            <a:r>
              <a:rPr lang="ru-RU" sz="21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термінами</a:t>
            </a:r>
            <a:r>
              <a:rPr lang="ru-RU" sz="2100" b="1" dirty="0">
                <a:solidFill>
                  <a:srgbClr val="1500FF"/>
                </a:solidFill>
                <a:latin typeface="Times New Roman"/>
                <a:cs typeface="Times New Roman"/>
              </a:rPr>
              <a:t>, </a:t>
            </a:r>
            <a:r>
              <a:rPr lang="ru-RU" sz="21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самостійно</a:t>
            </a:r>
            <a:r>
              <a:rPr lang="ru-RU" sz="2100" b="1" dirty="0">
                <a:solidFill>
                  <a:srgbClr val="1500FF"/>
                </a:solidFill>
                <a:latin typeface="Times New Roman"/>
                <a:cs typeface="Times New Roman"/>
              </a:rPr>
              <a:t> </a:t>
            </a:r>
            <a:r>
              <a:rPr lang="ru-RU" sz="21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аналізувати</a:t>
            </a:r>
            <a:r>
              <a:rPr lang="ru-RU" sz="2100" b="1" dirty="0">
                <a:solidFill>
                  <a:srgbClr val="1500FF"/>
                </a:solidFill>
                <a:latin typeface="Times New Roman"/>
                <a:cs typeface="Times New Roman"/>
              </a:rPr>
              <a:t> та </a:t>
            </a:r>
            <a:r>
              <a:rPr lang="ru-RU" sz="21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робити</a:t>
            </a:r>
            <a:r>
              <a:rPr lang="ru-RU" sz="2100" b="1" dirty="0">
                <a:solidFill>
                  <a:srgbClr val="1500FF"/>
                </a:solidFill>
                <a:latin typeface="Times New Roman"/>
                <a:cs typeface="Times New Roman"/>
              </a:rPr>
              <a:t> </a:t>
            </a:r>
            <a:r>
              <a:rPr lang="ru-RU" sz="2100" b="1" dirty="0" err="1">
                <a:solidFill>
                  <a:srgbClr val="1500FF"/>
                </a:solidFill>
                <a:latin typeface="Times New Roman"/>
                <a:cs typeface="Times New Roman"/>
              </a:rPr>
              <a:t>висновки</a:t>
            </a:r>
          </a:p>
          <a:p>
            <a:pPr algn="ctr"/>
            <a:endParaRPr lang="ru-RU" sz="1350" dirty="0">
              <a:cs typeface="Calibri"/>
            </a:endParaRPr>
          </a:p>
        </p:txBody>
      </p:sp>
      <p:pic>
        <p:nvPicPr>
          <p:cNvPr id="10" name="Рисунок 4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4A6461AA-A550-788C-4ECD-FD797B1ACF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4915" y="4018202"/>
            <a:ext cx="2551299" cy="158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17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растение, цветок&#10;&#10;Автоматически созданное описание">
            <a:extLst>
              <a:ext uri="{FF2B5EF4-FFF2-40B4-BE49-F238E27FC236}">
                <a16:creationId xmlns:a16="http://schemas.microsoft.com/office/drawing/2014/main" id="{800666FF-DC06-4AAD-C6A3-5164A6310A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94" b="5384"/>
          <a:stretch/>
        </p:blipFill>
        <p:spPr>
          <a:xfrm>
            <a:off x="16" y="-4051"/>
            <a:ext cx="12191985" cy="68570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6721C0F-BAE3-781C-CC8D-6EFBBCA3AC53}"/>
              </a:ext>
            </a:extLst>
          </p:cNvPr>
          <p:cNvSpPr txBox="1"/>
          <p:nvPr/>
        </p:nvSpPr>
        <p:spPr>
          <a:xfrm>
            <a:off x="5141881" y="654967"/>
            <a:ext cx="4050301" cy="6232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Мовний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футбол</a:t>
            </a:r>
            <a:endParaRPr lang="en-US" sz="3600" b="1" dirty="0">
              <a:solidFill>
                <a:srgbClr val="FF0000"/>
              </a:solidFill>
              <a:latin typeface="Times New Roman, serif"/>
            </a:endParaRPr>
          </a:p>
        </p:txBody>
      </p:sp>
      <p:pic>
        <p:nvPicPr>
          <p:cNvPr id="6" name="Рисунок 4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4502F1A4-6492-13F5-C269-4712EE355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206" y="4800254"/>
            <a:ext cx="2370825" cy="14792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FC2990-2CE0-031E-3A8D-54088B96B13F}"/>
              </a:ext>
            </a:extLst>
          </p:cNvPr>
          <p:cNvSpPr txBox="1"/>
          <p:nvPr/>
        </p:nvSpPr>
        <p:spPr>
          <a:xfrm>
            <a:off x="2583658" y="1632876"/>
            <a:ext cx="6609622" cy="4385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1.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Яка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частина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мови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називається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займенником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197E5C-B245-1B9B-7276-3EE71F125FF3}"/>
              </a:ext>
            </a:extLst>
          </p:cNvPr>
          <p:cNvSpPr txBox="1"/>
          <p:nvPr/>
        </p:nvSpPr>
        <p:spPr>
          <a:xfrm>
            <a:off x="2582699" y="2224154"/>
            <a:ext cx="5258814" cy="4385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2.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Назвіть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особові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займенники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EA526C-EF1A-BC16-8499-68CC768FF2F7}"/>
              </a:ext>
            </a:extLst>
          </p:cNvPr>
          <p:cNvSpPr txBox="1"/>
          <p:nvPr/>
        </p:nvSpPr>
        <p:spPr>
          <a:xfrm>
            <a:off x="2583659" y="2662564"/>
            <a:ext cx="8190069" cy="4385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3.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Який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займенник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не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має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форми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називного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відмінка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224342-6CE5-DC2B-75C7-F1ECB9F3767E}"/>
              </a:ext>
            </a:extLst>
          </p:cNvPr>
          <p:cNvSpPr txBox="1"/>
          <p:nvPr/>
        </p:nvSpPr>
        <p:spPr>
          <a:xfrm>
            <a:off x="5067300" y="3257551"/>
            <a:ext cx="2057400" cy="2308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 sz="1050" dirty="0">
              <a:latin typeface="Times New Roman, serif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0020E4-4F44-ECBF-16E5-D81F60C7D0F3}"/>
              </a:ext>
            </a:extLst>
          </p:cNvPr>
          <p:cNvSpPr txBox="1"/>
          <p:nvPr/>
        </p:nvSpPr>
        <p:spPr>
          <a:xfrm>
            <a:off x="2582698" y="3259336"/>
            <a:ext cx="7629558" cy="8079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4.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Що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спільного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і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чим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різняться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між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собою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питальні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та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відносні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1500FF"/>
                </a:solidFill>
                <a:latin typeface="Times New Roman, serif"/>
              </a:rPr>
              <a:t>займенники</a:t>
            </a:r>
            <a:r>
              <a:rPr lang="en-US" sz="2400" dirty="0">
                <a:solidFill>
                  <a:srgbClr val="1500FF"/>
                </a:solidFill>
                <a:latin typeface="Times New Roman, serif"/>
              </a:rPr>
              <a:t>?</a:t>
            </a:r>
          </a:p>
        </p:txBody>
      </p:sp>
      <p:pic>
        <p:nvPicPr>
          <p:cNvPr id="12" name="Рисунок 12" descr="Изображение выглядит как футбол, спортивная игра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773F7E3D-040C-F4C5-577B-FEE67F23C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3029" y="5110002"/>
            <a:ext cx="1391955" cy="117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1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растение, цветок&#10;&#10;Автоматически созданное описание">
            <a:extLst>
              <a:ext uri="{FF2B5EF4-FFF2-40B4-BE49-F238E27FC236}">
                <a16:creationId xmlns:a16="http://schemas.microsoft.com/office/drawing/2014/main" id="{D15CBD90-9A9D-3D3E-6577-7D505AE9C0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94" b="5384"/>
          <a:stretch/>
        </p:blipFill>
        <p:spPr>
          <a:xfrm>
            <a:off x="16" y="5976"/>
            <a:ext cx="12191985" cy="6847011"/>
          </a:xfrm>
          <a:prstGeom prst="rect">
            <a:avLst/>
          </a:prstGeom>
        </p:spPr>
      </p:pic>
      <p:pic>
        <p:nvPicPr>
          <p:cNvPr id="5" name="Рисунок 4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A62C563E-64C3-052B-B7E8-8B272EBCE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153" y="5532175"/>
            <a:ext cx="1869510" cy="11684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34FC937-0BDF-33AE-FA50-5D3965B21788}"/>
              </a:ext>
            </a:extLst>
          </p:cNvPr>
          <p:cNvSpPr txBox="1"/>
          <p:nvPr/>
        </p:nvSpPr>
        <p:spPr>
          <a:xfrm>
            <a:off x="4247649" y="372479"/>
            <a:ext cx="5336005" cy="11772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Творення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заперечних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 </a:t>
            </a:r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займенників</a:t>
            </a:r>
            <a:endParaRPr lang="en-US" sz="3600" b="1" dirty="0">
              <a:solidFill>
                <a:srgbClr val="FF0000"/>
              </a:solidFill>
              <a:latin typeface="Times New Roman, serif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760A1D-FE53-0E71-9C05-96DD067FA057}"/>
              </a:ext>
            </a:extLst>
          </p:cNvPr>
          <p:cNvSpPr txBox="1"/>
          <p:nvPr/>
        </p:nvSpPr>
        <p:spPr>
          <a:xfrm>
            <a:off x="3021932" y="2295024"/>
            <a:ext cx="2057400" cy="31854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Відносні</a:t>
            </a:r>
            <a:r>
              <a:rPr lang="en-US" sz="2400" b="1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займенники</a:t>
            </a:r>
            <a:endParaRPr lang="en-US" sz="2400" b="1" dirty="0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Хто</a:t>
            </a:r>
            <a:endParaRPr lang="en-US" sz="2400" b="1" dirty="0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Що</a:t>
            </a:r>
            <a:endParaRPr lang="en-US" sz="2400" b="1" dirty="0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Який</a:t>
            </a:r>
            <a:endParaRPr lang="en-US" sz="2400" b="1" dirty="0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Чий</a:t>
            </a:r>
            <a:endParaRPr lang="en-US" sz="2400" b="1" dirty="0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Котрий</a:t>
            </a:r>
            <a:endParaRPr lang="en-US" sz="2400" b="1" dirty="0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Скільки</a:t>
            </a:r>
            <a:endParaRPr lang="en-US" sz="2400" b="1">
              <a:solidFill>
                <a:srgbClr val="300EED"/>
              </a:solidFill>
              <a:latin typeface="Times New Roman, serif"/>
            </a:endParaRPr>
          </a:p>
          <a:p>
            <a:endParaRPr lang="en-US" sz="1050" b="1" dirty="0">
              <a:latin typeface="Times New Roman, serif"/>
            </a:endParaRP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F227F1F7-CF56-7691-0D52-615831FE0CE5}"/>
              </a:ext>
            </a:extLst>
          </p:cNvPr>
          <p:cNvSpPr/>
          <p:nvPr/>
        </p:nvSpPr>
        <p:spPr>
          <a:xfrm>
            <a:off x="4713932" y="3888948"/>
            <a:ext cx="736934" cy="360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35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CFF740-1401-732F-EBDC-59804E844564}"/>
              </a:ext>
            </a:extLst>
          </p:cNvPr>
          <p:cNvSpPr txBox="1"/>
          <p:nvPr/>
        </p:nvSpPr>
        <p:spPr>
          <a:xfrm>
            <a:off x="5202656" y="3427998"/>
            <a:ext cx="2057400" cy="11772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7200" b="1" dirty="0" err="1">
                <a:solidFill>
                  <a:srgbClr val="300EED"/>
                </a:solidFill>
                <a:latin typeface="Times New Roman, serif"/>
              </a:rPr>
              <a:t>ні</a:t>
            </a:r>
            <a:endParaRPr lang="en-US" sz="7200" b="1">
              <a:solidFill>
                <a:srgbClr val="300EED"/>
              </a:solidFill>
              <a:latin typeface="Times New Roman, serif"/>
            </a:endParaRP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BE39219E-95DB-EFE0-2531-1A634E50D437}"/>
              </a:ext>
            </a:extLst>
          </p:cNvPr>
          <p:cNvSpPr/>
          <p:nvPr/>
        </p:nvSpPr>
        <p:spPr>
          <a:xfrm>
            <a:off x="7077010" y="3920907"/>
            <a:ext cx="736934" cy="360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62337A-723F-71A8-B4B6-E88C54B3A309}"/>
              </a:ext>
            </a:extLst>
          </p:cNvPr>
          <p:cNvSpPr txBox="1"/>
          <p:nvPr/>
        </p:nvSpPr>
        <p:spPr>
          <a:xfrm>
            <a:off x="8150394" y="3001879"/>
            <a:ext cx="1764131" cy="25622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Ніхто</a:t>
            </a:r>
            <a:endParaRPr lang="en-US" sz="2400" b="1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Ніщо</a:t>
            </a:r>
            <a:endParaRPr lang="en-US" sz="2400" b="1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Ніякий</a:t>
            </a:r>
            <a:endParaRPr lang="en-US" sz="2400" b="1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Нічий</a:t>
            </a:r>
            <a:endParaRPr lang="en-US" sz="2400" b="1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Нікотрий</a:t>
            </a:r>
            <a:endParaRPr lang="en-US" sz="2400" b="1">
              <a:solidFill>
                <a:srgbClr val="300EED"/>
              </a:solidFill>
              <a:latin typeface="Times New Roman, serif"/>
            </a:endParaRPr>
          </a:p>
          <a:p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Ніскільки</a:t>
            </a:r>
            <a:endParaRPr lang="en-US" sz="2400" b="1">
              <a:solidFill>
                <a:srgbClr val="300EED"/>
              </a:solidFill>
              <a:latin typeface="Times New Roman, serif"/>
            </a:endParaRPr>
          </a:p>
          <a:p>
            <a:endParaRPr lang="en-US" sz="1800" b="1" dirty="0">
              <a:solidFill>
                <a:srgbClr val="300EED"/>
              </a:solidFill>
              <a:latin typeface="Times New Roman, serif"/>
            </a:endParaRPr>
          </a:p>
        </p:txBody>
      </p:sp>
    </p:spTree>
    <p:extLst>
      <p:ext uri="{BB962C8B-B14F-4D97-AF65-F5344CB8AC3E}">
        <p14:creationId xmlns:p14="http://schemas.microsoft.com/office/powerpoint/2010/main" val="242477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растение, цветок&#10;&#10;Автоматически созданное описание">
            <a:extLst>
              <a:ext uri="{FF2B5EF4-FFF2-40B4-BE49-F238E27FC236}">
                <a16:creationId xmlns:a16="http://schemas.microsoft.com/office/drawing/2014/main" id="{D340ED8A-670D-2848-C952-AF325290D2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94" b="5384"/>
          <a:stretch/>
        </p:blipFill>
        <p:spPr>
          <a:xfrm>
            <a:off x="16" y="5976"/>
            <a:ext cx="12232090" cy="6857038"/>
          </a:xfrm>
          <a:prstGeom prst="rect">
            <a:avLst/>
          </a:prstGeom>
        </p:spPr>
      </p:pic>
      <p:pic>
        <p:nvPicPr>
          <p:cNvPr id="6" name="Рисунок 5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A1BB504A-FE63-EFB4-FB70-CF5F484191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685" y="4276379"/>
            <a:ext cx="1869510" cy="11684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CE63E98-67F8-8C94-08B5-8C2A26D1F975}"/>
              </a:ext>
            </a:extLst>
          </p:cNvPr>
          <p:cNvSpPr txBox="1"/>
          <p:nvPr/>
        </p:nvSpPr>
        <p:spPr>
          <a:xfrm>
            <a:off x="4650592" y="423125"/>
            <a:ext cx="5160750" cy="11772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Заперечні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займенники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 </a:t>
            </a:r>
            <a:endParaRPr lang="ru-RU" sz="3600" b="1">
              <a:ea typeface="Calibri"/>
              <a:cs typeface="Calibri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, serif"/>
              </a:rPr>
              <a:t>пишуться</a:t>
            </a:r>
            <a:r>
              <a:rPr lang="en-US" sz="3600" b="1" dirty="0">
                <a:solidFill>
                  <a:srgbClr val="FF0000"/>
                </a:solidFill>
                <a:latin typeface="Times New Roman, serif"/>
              </a:rPr>
              <a:t>:</a:t>
            </a:r>
            <a:endParaRPr lang="en-US" sz="3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B01A6F-A17F-8AD2-8BD2-C061832D9B65}"/>
              </a:ext>
            </a:extLst>
          </p:cNvPr>
          <p:cNvSpPr txBox="1"/>
          <p:nvPr/>
        </p:nvSpPr>
        <p:spPr>
          <a:xfrm>
            <a:off x="1737603" y="1416176"/>
            <a:ext cx="8996433" cy="22188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Частка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, serif"/>
              </a:rPr>
              <a:t>ні</a:t>
            </a:r>
            <a:r>
              <a:rPr lang="en-US" sz="2400" b="1" dirty="0">
                <a:solidFill>
                  <a:srgbClr val="FF0000"/>
                </a:solidFill>
                <a:latin typeface="Times New Roman, serif"/>
              </a:rPr>
              <a:t> </a:t>
            </a:r>
            <a:r>
              <a:rPr lang="en-US" sz="2400" b="1" dirty="0">
                <a:solidFill>
                  <a:srgbClr val="300EED"/>
                </a:solidFill>
                <a:latin typeface="Times New Roman, serif"/>
              </a:rPr>
              <a:t>в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заперечних</a:t>
            </a:r>
            <a:r>
              <a:rPr lang="en-US" sz="2400" b="1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займенниках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виконує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функцію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префікса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.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Тому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в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усіх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непрямих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відмінках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вони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пишуться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з </a:t>
            </a:r>
            <a:r>
              <a:rPr lang="en-US" sz="2400" b="1" dirty="0" err="1">
                <a:solidFill>
                  <a:srgbClr val="FF0000"/>
                </a:solidFill>
                <a:latin typeface="Times New Roman, serif"/>
              </a:rPr>
              <a:t>ні</a:t>
            </a:r>
            <a:r>
              <a:rPr lang="en-US" sz="2400" b="1" dirty="0">
                <a:solidFill>
                  <a:srgbClr val="FF0000"/>
                </a:solidFill>
                <a:latin typeface="Times New Roman, serif"/>
              </a:rPr>
              <a:t>-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разом</a:t>
            </a:r>
            <a:r>
              <a:rPr lang="en-US" sz="2400" b="1" dirty="0">
                <a:solidFill>
                  <a:srgbClr val="300EED"/>
                </a:solidFill>
                <a:latin typeface="Times New Roman, serif"/>
              </a:rPr>
              <a:t>.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Якщо ж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заперечний</a:t>
            </a:r>
            <a:r>
              <a:rPr lang="en-US" sz="2400" b="1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займенник</a:t>
            </a:r>
            <a:r>
              <a:rPr lang="en-US" sz="2400" b="1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уживається</a:t>
            </a:r>
            <a:r>
              <a:rPr lang="en-US" sz="2400" b="1" dirty="0">
                <a:solidFill>
                  <a:srgbClr val="300EED"/>
                </a:solidFill>
                <a:latin typeface="Times New Roman, serif"/>
              </a:rPr>
              <a:t> з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прийменником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,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то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три</a:t>
            </a:r>
            <a:r>
              <a:rPr lang="en-US" sz="2400" b="1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слова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dirty="0" err="1">
                <a:solidFill>
                  <a:srgbClr val="300EED"/>
                </a:solidFill>
                <a:latin typeface="Times New Roman, serif"/>
              </a:rPr>
              <a:t>пишуться</a:t>
            </a:r>
            <a:r>
              <a:rPr lang="en-US" sz="2400" dirty="0">
                <a:solidFill>
                  <a:srgbClr val="300EED"/>
                </a:solidFill>
                <a:latin typeface="Times New Roman, serif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, serif"/>
              </a:rPr>
              <a:t>окремо</a:t>
            </a:r>
            <a:endParaRPr lang="en-US" sz="2400" b="1" dirty="0">
              <a:solidFill>
                <a:srgbClr val="300EED"/>
              </a:solidFill>
              <a:latin typeface="Times New Roman, serif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818ABCA-CEE3-9DDD-5322-0043DBB8F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88858"/>
              </p:ext>
            </p:extLst>
          </p:nvPr>
        </p:nvGraphicFramePr>
        <p:xfrm>
          <a:off x="3309939" y="3933199"/>
          <a:ext cx="3451067" cy="2594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373">
                  <a:extLst>
                    <a:ext uri="{9D8B030D-6E8A-4147-A177-3AD203B41FA5}">
                      <a16:colId xmlns:a16="http://schemas.microsoft.com/office/drawing/2014/main" val="2789752747"/>
                    </a:ext>
                  </a:extLst>
                </a:gridCol>
                <a:gridCol w="2118694">
                  <a:extLst>
                    <a:ext uri="{9D8B030D-6E8A-4147-A177-3AD203B41FA5}">
                      <a16:colId xmlns:a16="http://schemas.microsoft.com/office/drawing/2014/main" val="1104882296"/>
                    </a:ext>
                  </a:extLst>
                </a:gridCol>
              </a:tblGrid>
              <a:tr h="518980">
                <a:tc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</a:rPr>
                        <a:t>Разом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Окремо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1620235891"/>
                  </a:ext>
                </a:extLst>
              </a:tr>
              <a:tr h="518980"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ніхто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ні</a:t>
                      </a:r>
                      <a:r>
                        <a:rPr lang="ru-RU" sz="2400" dirty="0">
                          <a:effectLst/>
                        </a:rPr>
                        <a:t> до кого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1087599167"/>
                  </a:ext>
                </a:extLst>
              </a:tr>
              <a:tr h="518980"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ніщо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ні</a:t>
                      </a:r>
                      <a:r>
                        <a:rPr lang="ru-RU" sz="2400" dirty="0">
                          <a:effectLst/>
                        </a:rPr>
                        <a:t> до </a:t>
                      </a:r>
                      <a:r>
                        <a:rPr lang="ru-RU" sz="2400" dirty="0" err="1">
                          <a:effectLst/>
                        </a:rPr>
                        <a:t>чого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1522031862"/>
                  </a:ext>
                </a:extLst>
              </a:tr>
              <a:tr h="518980"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ніякий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ні</a:t>
                      </a:r>
                      <a:r>
                        <a:rPr lang="ru-RU" sz="2400" dirty="0">
                          <a:effectLst/>
                        </a:rPr>
                        <a:t> в </a:t>
                      </a:r>
                      <a:r>
                        <a:rPr lang="ru-RU" sz="2400" dirty="0" err="1">
                          <a:effectLst/>
                        </a:rPr>
                        <a:t>якому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2633767703"/>
                  </a:ext>
                </a:extLst>
              </a:tr>
              <a:tr h="518980"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нічий</a:t>
                      </a:r>
                    </a:p>
                  </a:txBody>
                  <a:tcPr marL="35719" marR="35719" marT="35719" marB="35719" anchor="ctr"/>
                </a:tc>
                <a:tc>
                  <a:txBody>
                    <a:bodyPr/>
                    <a:lstStyle/>
                    <a:p>
                      <a:r>
                        <a:rPr lang="ru-RU" sz="2400" dirty="0" err="1">
                          <a:effectLst/>
                        </a:rPr>
                        <a:t>ні</a:t>
                      </a:r>
                      <a:r>
                        <a:rPr lang="ru-RU" sz="2400" dirty="0">
                          <a:effectLst/>
                        </a:rPr>
                        <a:t> за </a:t>
                      </a:r>
                      <a:r>
                        <a:rPr lang="ru-RU" sz="2400" dirty="0" err="1">
                          <a:effectLst/>
                        </a:rPr>
                        <a:t>чим</a:t>
                      </a:r>
                    </a:p>
                  </a:txBody>
                  <a:tcPr marL="35719" marR="35719" marT="35719" marB="35719" anchor="ctr"/>
                </a:tc>
                <a:extLst>
                  <a:ext uri="{0D108BD9-81ED-4DB2-BD59-A6C34878D82A}">
                    <a16:rowId xmlns:a16="http://schemas.microsoft.com/office/drawing/2014/main" val="233500447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1D19938-4480-CECB-A14C-EE21E0386A75}"/>
              </a:ext>
            </a:extLst>
          </p:cNvPr>
          <p:cNvSpPr txBox="1"/>
          <p:nvPr/>
        </p:nvSpPr>
        <p:spPr>
          <a:xfrm>
            <a:off x="5067300" y="3257551"/>
            <a:ext cx="20574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82976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растение, цветок&#10;&#10;Автоматически созданное описание">
            <a:extLst>
              <a:ext uri="{FF2B5EF4-FFF2-40B4-BE49-F238E27FC236}">
                <a16:creationId xmlns:a16="http://schemas.microsoft.com/office/drawing/2014/main" id="{93F240C7-22F7-585E-81B2-90510A0C3C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94" b="5384"/>
          <a:stretch/>
        </p:blipFill>
        <p:spPr>
          <a:xfrm>
            <a:off x="16" y="5976"/>
            <a:ext cx="12191985" cy="68570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0B8304-17A7-BC0B-B111-D05E1845E07C}"/>
              </a:ext>
            </a:extLst>
          </p:cNvPr>
          <p:cNvSpPr txBox="1"/>
          <p:nvPr/>
        </p:nvSpPr>
        <p:spPr>
          <a:xfrm>
            <a:off x="4127333" y="665747"/>
            <a:ext cx="6296025" cy="11772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Roboto"/>
                <a:ea typeface="Roboto"/>
              </a:rPr>
              <a:t>Відмінювання</a:t>
            </a:r>
            <a:r>
              <a:rPr lang="en-US" sz="3600" b="1" dirty="0">
                <a:solidFill>
                  <a:srgbClr val="FF0000"/>
                </a:solidFill>
                <a:latin typeface="Roboto"/>
                <a:ea typeface="Roboto"/>
              </a:rPr>
              <a:t>  </a:t>
            </a:r>
            <a:r>
              <a:rPr lang="en-US" sz="3600" b="1" dirty="0" err="1">
                <a:solidFill>
                  <a:srgbClr val="FF0000"/>
                </a:solidFill>
                <a:latin typeface="Roboto"/>
                <a:ea typeface="Roboto"/>
              </a:rPr>
              <a:t>заперечних</a:t>
            </a:r>
            <a:r>
              <a:rPr lang="en-US" sz="3600" b="1" dirty="0">
                <a:solidFill>
                  <a:srgbClr val="FF0000"/>
                </a:solidFill>
                <a:latin typeface="Roboto"/>
                <a:ea typeface="Roboto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Roboto"/>
                <a:ea typeface="Roboto"/>
              </a:rPr>
              <a:t>займенників</a:t>
            </a:r>
            <a:endParaRPr lang="en-US" sz="3600" b="1" dirty="0" err="1">
              <a:solidFill>
                <a:srgbClr val="FF0000"/>
              </a:solidFill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541E4F-D484-397D-EAA6-6DB6DDEDEADE}"/>
              </a:ext>
            </a:extLst>
          </p:cNvPr>
          <p:cNvSpPr txBox="1"/>
          <p:nvPr/>
        </p:nvSpPr>
        <p:spPr>
          <a:xfrm>
            <a:off x="1738908" y="1937716"/>
            <a:ext cx="8692314" cy="33316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Н.в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.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ніхто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ніщо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 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ніякий</a:t>
            </a:r>
            <a:endParaRPr lang="en-US" sz="2400" b="1" dirty="0">
              <a:solidFill>
                <a:srgbClr val="1500FF"/>
              </a:solidFill>
              <a:latin typeface="Roboto"/>
              <a:ea typeface="Roboto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Р.в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.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нікого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нічого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ніякого</a:t>
            </a:r>
            <a:endParaRPr lang="en-US" sz="2400" b="1" dirty="0">
              <a:solidFill>
                <a:srgbClr val="1500FF"/>
              </a:solidFill>
              <a:latin typeface="Roboto"/>
              <a:ea typeface="Roboto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Д.в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.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нікому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нічому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ніякому</a:t>
            </a:r>
            <a:endParaRPr lang="en-US" sz="2400" b="1" dirty="0">
              <a:solidFill>
                <a:srgbClr val="1500FF"/>
              </a:solidFill>
              <a:latin typeface="Roboto"/>
              <a:ea typeface="Roboto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З.В.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нікого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ніщо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ніякий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 (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ніякого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О.в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.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ніким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нічим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ніяким</a:t>
            </a:r>
            <a:endParaRPr lang="en-US" sz="2400" b="1" dirty="0">
              <a:solidFill>
                <a:srgbClr val="1500FF"/>
              </a:solidFill>
              <a:latin typeface="Roboto"/>
              <a:ea typeface="Roboto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М.в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.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на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кому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 (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кім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),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на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чому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, (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чім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),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ні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на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 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якому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 (</a:t>
            </a:r>
            <a:r>
              <a:rPr lang="en-US" sz="2400" b="1" dirty="0" err="1">
                <a:solidFill>
                  <a:srgbClr val="1500FF"/>
                </a:solidFill>
                <a:latin typeface="Roboto"/>
                <a:ea typeface="Roboto"/>
              </a:rPr>
              <a:t>якім</a:t>
            </a:r>
            <a:r>
              <a:rPr lang="en-US" sz="2400" b="1" dirty="0">
                <a:solidFill>
                  <a:srgbClr val="1500FF"/>
                </a:solidFill>
                <a:latin typeface="Roboto"/>
                <a:ea typeface="Roboto"/>
              </a:rPr>
              <a:t>)</a:t>
            </a:r>
          </a:p>
        </p:txBody>
      </p:sp>
      <p:pic>
        <p:nvPicPr>
          <p:cNvPr id="7" name="Рисунок 6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D1EE029F-A472-A964-7A69-0A9DE1B2A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521" y="2372890"/>
            <a:ext cx="2551299" cy="158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1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растение, цветок&#10;&#10;Автоматически созданное описание">
            <a:extLst>
              <a:ext uri="{FF2B5EF4-FFF2-40B4-BE49-F238E27FC236}">
                <a16:creationId xmlns:a16="http://schemas.microsoft.com/office/drawing/2014/main" id="{83B145AB-FAA9-4987-D66B-9FE5AF1E1D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94" b="5384"/>
          <a:stretch/>
        </p:blipFill>
        <p:spPr>
          <a:xfrm>
            <a:off x="16" y="-4051"/>
            <a:ext cx="12191985" cy="68670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F250D4-431D-9F70-0205-6EE7C92718A1}"/>
              </a:ext>
            </a:extLst>
          </p:cNvPr>
          <p:cNvSpPr txBox="1"/>
          <p:nvPr/>
        </p:nvSpPr>
        <p:spPr>
          <a:xfrm>
            <a:off x="5121058" y="559496"/>
            <a:ext cx="431939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Робота</a:t>
            </a:r>
            <a:r>
              <a:rPr lang="en-US"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з </a:t>
            </a:r>
            <a:r>
              <a:rPr lang="en-US" sz="36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реченнями</a:t>
            </a:r>
            <a:endParaRPr lang="en-US" sz="3600" b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C7E3C0-9E41-1192-59D8-3D837402D413}"/>
              </a:ext>
            </a:extLst>
          </p:cNvPr>
          <p:cNvSpPr txBox="1"/>
          <p:nvPr/>
        </p:nvSpPr>
        <p:spPr>
          <a:xfrm>
            <a:off x="2271386" y="1321496"/>
            <a:ext cx="869306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rgbClr val="300EED"/>
                </a:solidFill>
                <a:latin typeface="Times New Roman"/>
                <a:cs typeface="Times New Roman"/>
              </a:rPr>
              <a:t>Запишіть</a:t>
            </a:r>
            <a:r>
              <a:rPr lang="en-US" sz="2400" b="1" dirty="0">
                <a:solidFill>
                  <a:srgbClr val="300EED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"/>
                <a:cs typeface="Times New Roman"/>
              </a:rPr>
              <a:t>речення</a:t>
            </a:r>
            <a:r>
              <a:rPr lang="en-US" sz="2400" b="1" dirty="0">
                <a:solidFill>
                  <a:srgbClr val="300EED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rgbClr val="300EED"/>
                </a:solidFill>
                <a:latin typeface="Times New Roman"/>
                <a:cs typeface="Times New Roman"/>
              </a:rPr>
              <a:t>визначте</a:t>
            </a:r>
            <a:r>
              <a:rPr lang="en-US" sz="2400" b="1" dirty="0">
                <a:solidFill>
                  <a:srgbClr val="300EED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"/>
                <a:cs typeface="Times New Roman"/>
              </a:rPr>
              <a:t>заперечні</a:t>
            </a:r>
            <a:r>
              <a:rPr lang="en-US" sz="2400" b="1" dirty="0">
                <a:solidFill>
                  <a:srgbClr val="300EED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"/>
                <a:cs typeface="Times New Roman"/>
              </a:rPr>
              <a:t>займенники</a:t>
            </a:r>
            <a:r>
              <a:rPr lang="en-US" sz="2400" b="1" dirty="0">
                <a:solidFill>
                  <a:srgbClr val="300EED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rgbClr val="300EED"/>
                </a:solidFill>
                <a:latin typeface="Times New Roman"/>
                <a:cs typeface="Times New Roman"/>
              </a:rPr>
              <a:t>підкресліть</a:t>
            </a:r>
            <a:r>
              <a:rPr lang="en-US" sz="2400" b="1" dirty="0">
                <a:solidFill>
                  <a:srgbClr val="300EED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"/>
                <a:cs typeface="Times New Roman"/>
              </a:rPr>
              <a:t>як</a:t>
            </a:r>
            <a:r>
              <a:rPr lang="en-US" sz="2400" b="1" dirty="0">
                <a:solidFill>
                  <a:srgbClr val="300EED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"/>
                <a:cs typeface="Times New Roman"/>
              </a:rPr>
              <a:t>члени</a:t>
            </a:r>
            <a:r>
              <a:rPr lang="en-US" sz="2400" b="1" dirty="0">
                <a:solidFill>
                  <a:srgbClr val="300EED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300EED"/>
                </a:solidFill>
                <a:latin typeface="Times New Roman"/>
                <a:cs typeface="Times New Roman"/>
              </a:rPr>
              <a:t>речення</a:t>
            </a:r>
            <a:r>
              <a:rPr lang="en-US" sz="2400" b="1" dirty="0">
                <a:solidFill>
                  <a:srgbClr val="300EED"/>
                </a:solidFill>
                <a:latin typeface="Times New Roman"/>
                <a:cs typeface="Times New Roman"/>
              </a:rPr>
              <a:t>.</a:t>
            </a:r>
            <a:endParaRPr lang="en-US" b="1" dirty="0" err="1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76461-D6C4-75F5-4132-32CE5086E7CC}"/>
              </a:ext>
            </a:extLst>
          </p:cNvPr>
          <p:cNvSpPr txBox="1"/>
          <p:nvPr/>
        </p:nvSpPr>
        <p:spPr>
          <a:xfrm>
            <a:off x="2271386" y="2845496"/>
            <a:ext cx="8567802" cy="22419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Муждрим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ніхто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вродився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, а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навчився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2. А я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пливу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у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човні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і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так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спокійно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мені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мене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несе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течія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, я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нічия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3.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Нічого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не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бійся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світ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тобі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підкаже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відповідь</a:t>
            </a:r>
            <a:r>
              <a:rPr lang="en-US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8" name="Рисунок 7" descr="Изображение выглядит как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id="{A346E973-0E76-D4F1-39E3-DC57902FC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4245" y="5125595"/>
            <a:ext cx="2370825" cy="147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22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275</Words>
  <Application>Microsoft Office PowerPoint</Application>
  <PresentationFormat>Широкий екран</PresentationFormat>
  <Paragraphs>52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Times New Roman</vt:lpstr>
      <vt:lpstr>Times New Roman, serif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Виктория Зайцева</cp:lastModifiedBy>
  <cp:revision>541</cp:revision>
  <dcterms:created xsi:type="dcterms:W3CDTF">2022-05-05T14:34:19Z</dcterms:created>
  <dcterms:modified xsi:type="dcterms:W3CDTF">2024-04-22T13:41:42Z</dcterms:modified>
</cp:coreProperties>
</file>