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65" r:id="rId7"/>
    <p:sldId id="275" r:id="rId8"/>
    <p:sldId id="266" r:id="rId9"/>
    <p:sldId id="267" r:id="rId10"/>
    <p:sldId id="277" r:id="rId11"/>
    <p:sldId id="269" r:id="rId12"/>
    <p:sldId id="26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78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70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2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19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44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49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57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59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1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3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it-I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it-IT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AEEC-93AB-4886-BB99-4ABAE6B384D0}" type="datetimeFigureOut">
              <a:rPr lang="it-IT" smtClean="0"/>
              <a:t>01/04/2024</a:t>
            </a:fld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56FA-3EF7-4DE2-999D-BD782F721FD6}" type="slidenum">
              <a:rPr lang="it-IT" smtClean="0"/>
              <a:t>‹№›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20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У День Незалежності відбудеться прем'єра мультсеріалу «Пригоди Котигорошка  та його друзів» - ZAXID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281" y="3037206"/>
            <a:ext cx="6792523" cy="382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ригоди Котигорошка та його друзів дивитися онлайн безкоштовно в гарній  якост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58" y="0"/>
            <a:ext cx="4285796" cy="642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806755" y="665145"/>
            <a:ext cx="52295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 З НАМИ </a:t>
            </a:r>
          </a:p>
          <a:p>
            <a:pPr algn="ctr"/>
            <a:r>
              <a:rPr lang="it-IT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УРОЦІ...</a:t>
            </a:r>
          </a:p>
        </p:txBody>
      </p:sp>
    </p:spTree>
    <p:extLst>
      <p:ext uri="{BB962C8B-B14F-4D97-AF65-F5344CB8AC3E}">
        <p14:creationId xmlns:p14="http://schemas.microsoft.com/office/powerpoint/2010/main" val="177157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2246811"/>
            <a:ext cx="4161793" cy="4611189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064203" y="841148"/>
            <a:ext cx="8153400" cy="12779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t-IT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матеріал у підручнику на стор.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  <a:r>
              <a:rPr lang="it-IT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п.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</a:p>
        </p:txBody>
      </p:sp>
      <p:pic>
        <p:nvPicPr>
          <p:cNvPr id="6" name="Picture 2" descr="На &quot;1+1&quot; прем'єра першого сучасного україномовного мультсеріалу! | Народний  Огляда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2" y="2939143"/>
            <a:ext cx="3964213" cy="39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На &quot;1+1&quot; прем'єра першого сучасного україномовного мультсеріалу! | Народний  Огляда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988" y="3065335"/>
            <a:ext cx="3711829" cy="371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50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11234" y="270657"/>
            <a:ext cx="9078687" cy="20545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Творча робота</a:t>
            </a:r>
          </a:p>
          <a:p>
            <a:pPr algn="ctr"/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</a:t>
            </a:r>
            <a:r>
              <a:rPr lang="it-IT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словосполучення </a:t>
            </a:r>
            <a:endParaRPr lang="it-IT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</a:t>
            </a:r>
            <a:r>
              <a:rPr lang="uk-UA" sz="4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Р.в</a:t>
            </a:r>
            <a:r>
              <a:rPr lang="uk-UA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Д.в. та Ор.в.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78823" y="2189711"/>
            <a:ext cx="8676455" cy="4041272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Шістдесята секунда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Одинадцятий учень</a:t>
            </a:r>
            <a:endParaRPr lang="it-IT" sz="3200" b="1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3200" b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Шістсот </a:t>
            </a: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 третій кілометр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Вісімсот </a:t>
            </a:r>
            <a:r>
              <a:rPr lang="uk-UA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яносто</a:t>
            </a: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сьомий гектар</a:t>
            </a:r>
            <a:endParaRPr lang="it-IT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Тисяча </a:t>
            </a:r>
            <a:r>
              <a:rPr lang="uk-UA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ятсот</a:t>
            </a: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двадцять другий рік</a:t>
            </a:r>
          </a:p>
        </p:txBody>
      </p:sp>
      <p:pic>
        <p:nvPicPr>
          <p:cNvPr id="4" name="Picture 2" descr="Пригоди Котигорошка Та Його Друз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966" y="4354779"/>
            <a:ext cx="4264207" cy="25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54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077245"/>
            <a:ext cx="4903343" cy="278075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253234" y="210020"/>
            <a:ext cx="5472608" cy="851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уємо!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25366" y="1401662"/>
            <a:ext cx="11022199" cy="40716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Порядкові числівники означають…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Порядкові числівники змінюються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Відмінюються порядкові числівники як…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складених порядкових числівниках</a:t>
            </a: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відмінюємо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6243" y="84238"/>
            <a:ext cx="94369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</a:t>
            </a:r>
            <a:r>
              <a:rPr lang="it-IT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отирнадцяте квітня</a:t>
            </a:r>
          </a:p>
          <a:p>
            <a:pPr algn="ctr"/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it-IT" sz="4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ласна робота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uk-UA" sz="4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ідмінювання</a:t>
            </a:r>
            <a:r>
              <a:rPr lang="uk-UA" sz="4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it-IT" sz="48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uk-UA" sz="4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порядкових числівників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3076" name="Picture 4" descr="Родиннi казки: Котигорошко (аудiоказка) - kolobok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03" y="3086099"/>
            <a:ext cx="71437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3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271" y="547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ГРА «Числівниковий дощ»</a:t>
            </a:r>
            <a:br>
              <a:rPr lang="it-IT" sz="36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it-IT" sz="2700" i="1" dirty="0">
                <a:solidFill>
                  <a:srgbClr val="002060"/>
                </a:solidFill>
                <a:latin typeface="Georgia" panose="02040502050405020303" pitchFamily="18" charset="0"/>
              </a:rPr>
              <a:t>Запишіть за 1 хвилину якогомога більше порядкових числівників</a:t>
            </a:r>
            <a:endParaRPr lang="ru-RU" sz="2700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Объект 3" descr="http://static.poshukach.com/imgpreview?key=4d57b059f96e60c5&amp;mb=imgdb_preview_755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226" y="1380281"/>
            <a:ext cx="820891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73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940" y="382407"/>
            <a:ext cx="8596668" cy="129239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ПРИГАДАЙМО</a:t>
            </a:r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порядкові числівники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17520" y="5079325"/>
            <a:ext cx="5347920" cy="7758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мінюються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…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17520" y="2404071"/>
            <a:ext cx="5347920" cy="7758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значають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17520" y="3736441"/>
            <a:ext cx="7171502" cy="7758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ідповідають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питання…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На &quot;1+1&quot; прем'єра першого сучасного україномовного мультсеріалу! | Народний  Огля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428" y="3570300"/>
            <a:ext cx="3711829" cy="371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45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5903" y="200688"/>
            <a:ext cx="72626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Аналітичне спостереження </a:t>
            </a:r>
            <a:endParaRPr lang="it-IT" sz="4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9452" y="1530422"/>
            <a:ext cx="70408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152650" algn="l"/>
              </a:tabLst>
            </a:pP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Провідміня</a:t>
            </a:r>
            <a:r>
              <a:rPr lang="it-I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йте (</a:t>
            </a:r>
            <a:r>
              <a:rPr lang="it-IT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усно</a:t>
            </a:r>
            <a:r>
              <a:rPr lang="it-I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числівник </a:t>
            </a:r>
            <a:r>
              <a:rPr lang="uk-UA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прикметник </a:t>
            </a:r>
            <a:r>
              <a:rPr lang="uk-UA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добрий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it-IT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152650" algn="l"/>
              </a:tabLst>
            </a:pPr>
            <a:endParaRPr lang="it-IT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5715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152650" algn="l"/>
              </a:tabLs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спільного у відмінюванні порядкових числівників і прикметників?</a:t>
            </a:r>
            <a:endParaRPr lang="it-I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2246811"/>
            <a:ext cx="4161793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2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10796" y="163154"/>
            <a:ext cx="8153400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Відмінювання порядкових числівників (</a:t>
            </a:r>
            <a:r>
              <a:rPr lang="uk-UA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9265602"/>
              </p:ext>
            </p:extLst>
          </p:nvPr>
        </p:nvGraphicFramePr>
        <p:xfrm>
          <a:off x="509451" y="1341217"/>
          <a:ext cx="11129557" cy="392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6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Відмінок</a:t>
                      </a: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Чоловічий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Жіночий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Середній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Множина</a:t>
                      </a:r>
                    </a:p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uk-UA" sz="2400" b="1" i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всіх родів</a:t>
                      </a:r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400" dirty="0"/>
                        <a:t>Н.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/>
                        <a:t>Р.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ої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/>
                        <a:t>Д.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ій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/>
                        <a:t>З</a:t>
                      </a:r>
                      <a:r>
                        <a:rPr lang="it-IT" sz="2400" dirty="0"/>
                        <a:t>н</a:t>
                      </a:r>
                      <a:r>
                        <a:rPr lang="uk-UA" sz="2400" dirty="0"/>
                        <a:t>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або Р.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або Р.</a:t>
                      </a:r>
                      <a:r>
                        <a:rPr lang="it-IT" sz="2400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err="1"/>
                        <a:t>Ор</a:t>
                      </a:r>
                      <a:r>
                        <a:rPr lang="uk-UA" sz="2400" dirty="0"/>
                        <a:t>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>
                          <a:latin typeface="Times New Roman"/>
                          <a:ea typeface="Calibri"/>
                          <a:cs typeface="Times New Roman"/>
                        </a:rPr>
                        <a:t>ою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ими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/>
                        <a:t>М.</a:t>
                      </a:r>
                      <a:r>
                        <a:rPr lang="it-IT" sz="2400" dirty="0"/>
                        <a:t>в.</a:t>
                      </a:r>
                      <a:endParaRPr lang="uk-UA" sz="24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) 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ім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) 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ій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) 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ім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) шост</a:t>
                      </a: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724652" y="5622055"/>
            <a:ext cx="96395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числівника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третій,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змінюється </a:t>
            </a:r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прикметник 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якої групи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6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10796" y="346034"/>
            <a:ext cx="8153400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Відмінювання порядкових числівників (</a:t>
            </a:r>
            <a:r>
              <a:rPr lang="it-IT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</a:t>
            </a:r>
            <a:r>
              <a:rPr lang="uk-UA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0113067"/>
              </p:ext>
            </p:extLst>
          </p:nvPr>
        </p:nvGraphicFramePr>
        <p:xfrm>
          <a:off x="248193" y="1746165"/>
          <a:ext cx="11612882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5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Відмінок</a:t>
                      </a: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Чоловічий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Жіночий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Середній рід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Множина</a:t>
                      </a:r>
                    </a:p>
                    <a:p>
                      <a:pPr algn="ctr"/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uk-UA" sz="2400" b="1" i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всіх родів</a:t>
                      </a:r>
                      <a:r>
                        <a:rPr lang="uk-UA" sz="2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sz="2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0593" marR="9059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2200" dirty="0"/>
                        <a:t>Н.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dirty="0"/>
                        <a:t>Р.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ої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ого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dirty="0"/>
                        <a:t>Д.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ій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dirty="0"/>
                        <a:t>З</a:t>
                      </a:r>
                      <a:r>
                        <a:rPr lang="it-IT" sz="2200" dirty="0"/>
                        <a:t>н</a:t>
                      </a:r>
                      <a:r>
                        <a:rPr lang="uk-UA" sz="2200" dirty="0"/>
                        <a:t>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або Р.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endParaRPr lang="uk-UA" sz="2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або Р.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dirty="0" err="1"/>
                        <a:t>Ор</a:t>
                      </a:r>
                      <a:r>
                        <a:rPr lang="uk-UA" sz="2200" dirty="0"/>
                        <a:t>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ою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им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ими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200" dirty="0"/>
                        <a:t>М.</a:t>
                      </a:r>
                      <a:r>
                        <a:rPr lang="it-IT" sz="2200" dirty="0"/>
                        <a:t>в.</a:t>
                      </a:r>
                      <a:endParaRPr lang="uk-UA" sz="2200" dirty="0"/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2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ім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2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ій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2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ому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ім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2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2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it-IT" sz="2200" dirty="0">
                          <a:latin typeface="Times New Roman"/>
                          <a:ea typeface="Calibri"/>
                          <a:cs typeface="Times New Roman"/>
                        </a:rPr>
                        <a:t>двадцят</a:t>
                      </a:r>
                      <a:r>
                        <a:rPr lang="uk-UA" sz="2200" b="1" i="1" dirty="0" err="1">
                          <a:latin typeface="Times New Roman"/>
                          <a:ea typeface="Calibri"/>
                          <a:cs typeface="Times New Roman"/>
                        </a:rPr>
                        <a:t>их</a:t>
                      </a:r>
                      <a:endParaRPr lang="uk-UA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6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2064203" y="841148"/>
            <a:ext cx="8153400" cy="12779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Відмінювання порядкових числівників (</a:t>
            </a:r>
            <a:r>
              <a:rPr lang="uk-UA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it-IT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складних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149802" y="3127498"/>
            <a:ext cx="8153400" cy="23483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Провідміняти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усно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 </a:t>
            </a:r>
          </a:p>
          <a:p>
            <a:pPr algn="ctr">
              <a:defRPr/>
            </a:pPr>
            <a:r>
              <a:rPr lang="uk-U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яте</a:t>
            </a:r>
            <a:r>
              <a:rPr lang="uk-U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місце</a:t>
            </a:r>
          </a:p>
          <a:p>
            <a:pPr algn="ctr">
              <a:defRPr/>
            </a:pPr>
            <a:r>
              <a:rPr lang="uk-U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сьомий день</a:t>
            </a:r>
          </a:p>
          <a:p>
            <a:pPr algn="ctr">
              <a:defRPr/>
            </a:pPr>
            <a:r>
              <a:rPr lang="it-IT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дванадцята</a:t>
            </a:r>
            <a:r>
              <a:rPr lang="uk-UA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година</a:t>
            </a:r>
          </a:p>
        </p:txBody>
      </p:sp>
      <p:pic>
        <p:nvPicPr>
          <p:cNvPr id="6" name="Picture 2" descr="На &quot;1+1&quot; прем'єра першого сучасного україномовного мультсеріалу! | Народний  Огляда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52" y="1831748"/>
            <a:ext cx="5572125" cy="557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17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9129" y="163220"/>
            <a:ext cx="9747786" cy="135906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it-IT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Відмінювання порядкових числівників (</a:t>
            </a: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складених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5172030"/>
              </p:ext>
            </p:extLst>
          </p:nvPr>
        </p:nvGraphicFramePr>
        <p:xfrm>
          <a:off x="538883" y="1719106"/>
          <a:ext cx="11058032" cy="307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Відмінок</a:t>
                      </a:r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Порядковий числівник (</a:t>
                      </a:r>
                      <a:r>
                        <a:rPr lang="uk-UA" sz="28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складений</a:t>
                      </a:r>
                      <a:r>
                        <a:rPr lang="uk-UA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</a:p>
                  </a:txBody>
                  <a:tcPr marL="90593" marR="9059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Н.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триста вісімдесят друг</a:t>
                      </a:r>
                      <a:r>
                        <a:rPr lang="uk-UA" sz="2600" b="1" i="1" dirty="0">
                          <a:latin typeface="Times New Roman"/>
                          <a:ea typeface="Calibri"/>
                          <a:cs typeface="Times New Roman"/>
                        </a:rPr>
                        <a:t>ий рік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Р.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триста вісімдесят друг</a:t>
                      </a:r>
                      <a:r>
                        <a:rPr lang="uk-UA" sz="2600" b="1" i="1" dirty="0">
                          <a:latin typeface="Times New Roman"/>
                          <a:ea typeface="Calibri"/>
                          <a:cs typeface="Times New Roman"/>
                        </a:rPr>
                        <a:t>ого року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Д.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триста вісімдесят друг</a:t>
                      </a:r>
                      <a:r>
                        <a:rPr lang="uk-UA" sz="2600" b="1" i="1" dirty="0">
                          <a:latin typeface="Times New Roman"/>
                          <a:ea typeface="Calibri"/>
                          <a:cs typeface="Times New Roman"/>
                        </a:rPr>
                        <a:t>ому року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як Н.</a:t>
                      </a:r>
                      <a:r>
                        <a:rPr lang="it-IT" sz="2600" dirty="0">
                          <a:latin typeface="Times New Roman"/>
                          <a:ea typeface="Calibri"/>
                          <a:cs typeface="Times New Roman"/>
                        </a:rPr>
                        <a:t>в.(</a:t>
                      </a:r>
                      <a:r>
                        <a:rPr lang="it-IT" sz="2600" i="1" dirty="0">
                          <a:latin typeface="Times New Roman"/>
                          <a:ea typeface="Calibri"/>
                          <a:cs typeface="Times New Roman"/>
                        </a:rPr>
                        <a:t>неістота</a:t>
                      </a:r>
                      <a:r>
                        <a:rPr lang="it-IT" sz="2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it-IT" sz="26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або Р.</a:t>
                      </a:r>
                      <a:r>
                        <a:rPr lang="it-IT" sz="2600" dirty="0">
                          <a:latin typeface="Times New Roman"/>
                          <a:ea typeface="Calibri"/>
                          <a:cs typeface="Times New Roman"/>
                        </a:rPr>
                        <a:t>в.(</a:t>
                      </a:r>
                      <a:r>
                        <a:rPr lang="it-IT" sz="2600" i="1" dirty="0">
                          <a:latin typeface="Times New Roman"/>
                          <a:ea typeface="Calibri"/>
                          <a:cs typeface="Times New Roman"/>
                        </a:rPr>
                        <a:t>істота</a:t>
                      </a:r>
                      <a:r>
                        <a:rPr lang="it-IT" sz="2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 err="1">
                          <a:latin typeface="Times New Roman"/>
                          <a:ea typeface="Calibri"/>
                          <a:cs typeface="Times New Roman"/>
                        </a:rPr>
                        <a:t>Ор</a:t>
                      </a: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триста вісімдесят друг</a:t>
                      </a:r>
                      <a:r>
                        <a:rPr lang="uk-UA" sz="2600" b="1" i="1" dirty="0">
                          <a:latin typeface="Times New Roman"/>
                          <a:ea typeface="Calibri"/>
                          <a:cs typeface="Times New Roman"/>
                        </a:rPr>
                        <a:t>им роком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 dirty="0">
                          <a:latin typeface="Times New Roman"/>
                          <a:ea typeface="Calibri"/>
                          <a:cs typeface="Times New Roman"/>
                        </a:rPr>
                        <a:t>М.</a:t>
                      </a:r>
                      <a:r>
                        <a:rPr lang="it-IT" sz="2600" b="1" dirty="0">
                          <a:latin typeface="Times New Roman"/>
                          <a:ea typeface="Calibri"/>
                          <a:cs typeface="Times New Roman"/>
                        </a:rPr>
                        <a:t>в.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uk-UA" sz="2600" i="1" dirty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uk-UA" sz="2600" dirty="0">
                          <a:latin typeface="Times New Roman"/>
                          <a:ea typeface="Calibri"/>
                          <a:cs typeface="Times New Roman"/>
                        </a:rPr>
                        <a:t>) триста вісімдесят друг</a:t>
                      </a:r>
                      <a:r>
                        <a:rPr lang="uk-UA" sz="2600" b="1" i="1" dirty="0">
                          <a:latin typeface="Times New Roman"/>
                          <a:ea typeface="Calibri"/>
                          <a:cs typeface="Times New Roman"/>
                        </a:rPr>
                        <a:t>ому році</a:t>
                      </a:r>
                      <a:endParaRPr lang="uk-UA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45" marR="6794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32" name="TextBox 9"/>
          <p:cNvSpPr txBox="1">
            <a:spLocks noChangeArrowheads="1"/>
          </p:cNvSpPr>
          <p:nvPr/>
        </p:nvSpPr>
        <p:spPr bwMode="auto">
          <a:xfrm>
            <a:off x="376324" y="5224690"/>
            <a:ext cx="1012911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складених порядкових числівниках відмінюється </a:t>
            </a:r>
            <a:endParaRPr lang="it-I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останнє слово.</a:t>
            </a:r>
          </a:p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Порядкові числівники, як і прикметники, узгоджуються у роді, </a:t>
            </a:r>
          </a:p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числі і відмінку з іменником, від якого вони залежать.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5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530</Words>
  <Application>Microsoft Office PowerPoint</Application>
  <PresentationFormat>Широкий екран</PresentationFormat>
  <Paragraphs>133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Wingdings</vt:lpstr>
      <vt:lpstr>Тема Office</vt:lpstr>
      <vt:lpstr>Презентація PowerPoint</vt:lpstr>
      <vt:lpstr>Презентація PowerPoint</vt:lpstr>
      <vt:lpstr>ГРА «Числівниковий дощ» Запишіть за 1 хвилину якогомога більше порядкових числівників</vt:lpstr>
      <vt:lpstr>ПРИГАДАЙМО: порядкові числівники</vt:lpstr>
      <vt:lpstr>Презентація PowerPoint</vt:lpstr>
      <vt:lpstr>Відмінювання порядкових числівників (простих)</vt:lpstr>
      <vt:lpstr>Відмінювання порядкових числівників (складних)</vt:lpstr>
      <vt:lpstr>Відмінювання порядкових числівників (простих і складних)</vt:lpstr>
      <vt:lpstr> Відмінювання порядкових числівників (складених) 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Мирослава</dc:creator>
  <cp:lastModifiedBy>Виктория Зайцева</cp:lastModifiedBy>
  <cp:revision>122</cp:revision>
  <dcterms:created xsi:type="dcterms:W3CDTF">2022-04-13T15:54:59Z</dcterms:created>
  <dcterms:modified xsi:type="dcterms:W3CDTF">2024-04-01T17:11:53Z</dcterms:modified>
</cp:coreProperties>
</file>