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1" r:id="rId7"/>
    <p:sldId id="262" r:id="rId8"/>
    <p:sldId id="263" r:id="rId9"/>
    <p:sldId id="260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4ABF-E99A-4195-A6BB-0209725EB625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3178-7993-4286-9A03-425ACCF036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4ABF-E99A-4195-A6BB-0209725EB625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3178-7993-4286-9A03-425ACCF036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4ABF-E99A-4195-A6BB-0209725EB625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3178-7993-4286-9A03-425ACCF036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4ABF-E99A-4195-A6BB-0209725EB625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3178-7993-4286-9A03-425ACCF036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4ABF-E99A-4195-A6BB-0209725EB625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3178-7993-4286-9A03-425ACCF036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4ABF-E99A-4195-A6BB-0209725EB625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3178-7993-4286-9A03-425ACCF036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4ABF-E99A-4195-A6BB-0209725EB625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3178-7993-4286-9A03-425ACCF036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4ABF-E99A-4195-A6BB-0209725EB625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3178-7993-4286-9A03-425ACCF036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4ABF-E99A-4195-A6BB-0209725EB625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3178-7993-4286-9A03-425ACCF036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4ABF-E99A-4195-A6BB-0209725EB625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3178-7993-4286-9A03-425ACCF036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4ABF-E99A-4195-A6BB-0209725EB625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3178-7993-4286-9A03-425ACCF036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44ABF-E99A-4195-A6BB-0209725EB625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33178-7993-4286-9A03-425ACCF03604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Yven1gUDl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Picture 2" descr="C:\Users\Юрий\Desktop\Малишко\Без названия (1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404664"/>
            <a:ext cx="8064896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5400" dirty="0">
                <a:latin typeface="Times New Roman" pitchFamily="18" charset="0"/>
                <a:cs typeface="Times New Roman" pitchFamily="18" charset="0"/>
              </a:rPr>
              <a:t>Двадцять третє травня</a:t>
            </a:r>
          </a:p>
          <a:p>
            <a:pPr algn="ctr"/>
            <a:r>
              <a:rPr lang="uk-UA" sz="5400" dirty="0">
                <a:latin typeface="Times New Roman" pitchFamily="18" charset="0"/>
                <a:cs typeface="Times New Roman" pitchFamily="18" charset="0"/>
              </a:rPr>
              <a:t>Класна робота </a:t>
            </a:r>
          </a:p>
          <a:p>
            <a:pPr algn="ctr"/>
            <a:r>
              <a:rPr lang="uk-UA" sz="5400" dirty="0" err="1">
                <a:latin typeface="Times New Roman" pitchFamily="18" charset="0"/>
                <a:cs typeface="Times New Roman" pitchFamily="18" charset="0"/>
              </a:rPr>
              <a:t>Наналіз</a:t>
            </a:r>
            <a:r>
              <a:rPr lang="uk-UA" sz="5400" dirty="0">
                <a:latin typeface="Times New Roman" pitchFamily="18" charset="0"/>
                <a:cs typeface="Times New Roman" pitchFamily="18" charset="0"/>
              </a:rPr>
              <a:t> поезії </a:t>
            </a:r>
            <a:r>
              <a:rPr lang="uk-UA" sz="5400" dirty="0" err="1">
                <a:latin typeface="Times New Roman" pitchFamily="18" charset="0"/>
                <a:cs typeface="Times New Roman" pitchFamily="18" charset="0"/>
              </a:rPr>
              <a:t>А.Малишка</a:t>
            </a:r>
            <a:r>
              <a:rPr lang="uk-UA" sz="5400" dirty="0">
                <a:latin typeface="Times New Roman" pitchFamily="18" charset="0"/>
                <a:cs typeface="Times New Roman" pitchFamily="18" charset="0"/>
              </a:rPr>
              <a:t> “ Вчителька 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47456" y="4401879"/>
            <a:ext cx="4835876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5400" i="1" dirty="0">
                <a:latin typeface="Times New Roman" pitchFamily="18" charset="0"/>
                <a:cs typeface="Times New Roman" pitchFamily="18" charset="0"/>
              </a:rPr>
              <a:t>Лебедина пісня </a:t>
            </a:r>
          </a:p>
          <a:p>
            <a:r>
              <a:rPr lang="uk-UA" sz="5400" i="1" dirty="0">
                <a:latin typeface="Times New Roman" pitchFamily="18" charset="0"/>
                <a:cs typeface="Times New Roman" pitchFamily="18" charset="0"/>
              </a:rPr>
              <a:t>поета…</a:t>
            </a:r>
          </a:p>
        </p:txBody>
      </p:sp>
      <p:pic>
        <p:nvPicPr>
          <p:cNvPr id="1027" name="Picture 3" descr="C:\Users\Юрий\Desktop\Малишко\bvt2ly-0x0-750x500-tx2qspwwtmpnyig5t6hdhvcixqq27tn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197086"/>
            <a:ext cx="3744416" cy="24962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Художні засоби</a:t>
            </a:r>
          </a:p>
        </p:txBody>
      </p:sp>
      <p:pic>
        <p:nvPicPr>
          <p:cNvPr id="9218" name="Picture 2" descr="C:\Users\Юрий\Desktop\Малишко\images (29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8352928" cy="499990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467544" y="1412776"/>
            <a:ext cx="3354957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Повтори: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дзвенить дзвінок,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летять-летять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Вчитель – це…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6805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uk-UA" b="1" dirty="0"/>
          </a:p>
        </p:txBody>
      </p:sp>
      <p:sp>
        <p:nvSpPr>
          <p:cNvPr id="4" name="Выноска-облако 3"/>
          <p:cNvSpPr/>
          <p:nvPr/>
        </p:nvSpPr>
        <p:spPr>
          <a:xfrm>
            <a:off x="611560" y="1700808"/>
            <a:ext cx="2664296" cy="612648"/>
          </a:xfrm>
          <a:prstGeom prst="cloudCallout">
            <a:avLst>
              <a:gd name="adj1" fmla="val 89971"/>
              <a:gd name="adj2" fmla="val -1940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друг</a:t>
            </a:r>
          </a:p>
        </p:txBody>
      </p:sp>
      <p:sp>
        <p:nvSpPr>
          <p:cNvPr id="5" name="Выноска-облако 4"/>
          <p:cNvSpPr/>
          <p:nvPr/>
        </p:nvSpPr>
        <p:spPr>
          <a:xfrm>
            <a:off x="6012160" y="1844824"/>
            <a:ext cx="2448272" cy="828672"/>
          </a:xfrm>
          <a:prstGeom prst="cloudCallout">
            <a:avLst>
              <a:gd name="adj1" fmla="val -81324"/>
              <a:gd name="adj2" fmla="val -5081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наставник</a:t>
            </a:r>
          </a:p>
        </p:txBody>
      </p:sp>
      <p:sp>
        <p:nvSpPr>
          <p:cNvPr id="6" name="Выноска-облако 5"/>
          <p:cNvSpPr/>
          <p:nvPr/>
        </p:nvSpPr>
        <p:spPr>
          <a:xfrm>
            <a:off x="6300192" y="3789040"/>
            <a:ext cx="2282552" cy="1224136"/>
          </a:xfrm>
          <a:prstGeom prst="cloudCallout">
            <a:avLst>
              <a:gd name="adj1" fmla="val -105669"/>
              <a:gd name="adj2" fmla="val -19304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радник</a:t>
            </a:r>
          </a:p>
        </p:txBody>
      </p:sp>
      <p:sp>
        <p:nvSpPr>
          <p:cNvPr id="7" name="Выноска-облако 6"/>
          <p:cNvSpPr/>
          <p:nvPr/>
        </p:nvSpPr>
        <p:spPr>
          <a:xfrm>
            <a:off x="683568" y="3645024"/>
            <a:ext cx="2952328" cy="1008112"/>
          </a:xfrm>
          <a:prstGeom prst="cloudCallout">
            <a:avLst>
              <a:gd name="adj1" fmla="val 79009"/>
              <a:gd name="adj2" fmla="val -213102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зразок для наслідування</a:t>
            </a: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899592" y="4869160"/>
            <a:ext cx="7488832" cy="1368152"/>
          </a:xfrm>
          <a:prstGeom prst="horizontalScroll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Скориговує, вчить, підказує, допомагає, підтримує, консультує </a:t>
            </a:r>
          </a:p>
        </p:txBody>
      </p:sp>
      <p:sp>
        <p:nvSpPr>
          <p:cNvPr id="9" name="Выноска-облако 8"/>
          <p:cNvSpPr/>
          <p:nvPr/>
        </p:nvSpPr>
        <p:spPr>
          <a:xfrm>
            <a:off x="3563888" y="3140968"/>
            <a:ext cx="2736304" cy="1152128"/>
          </a:xfrm>
          <a:prstGeom prst="cloudCallout">
            <a:avLst>
              <a:gd name="adj1" fmla="val -2833"/>
              <a:gd name="adj2" fmla="val -1167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особистість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683568" y="2636912"/>
            <a:ext cx="1944216" cy="864096"/>
          </a:xfrm>
          <a:prstGeom prst="cloudCallout">
            <a:avLst>
              <a:gd name="adj1" fmla="val 139200"/>
              <a:gd name="adj2" fmla="val -12390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людина</a:t>
            </a:r>
          </a:p>
        </p:txBody>
      </p:sp>
      <p:sp>
        <p:nvSpPr>
          <p:cNvPr id="11" name="Выноска-облако 10"/>
          <p:cNvSpPr/>
          <p:nvPr/>
        </p:nvSpPr>
        <p:spPr>
          <a:xfrm>
            <a:off x="6516216" y="2924944"/>
            <a:ext cx="2160240" cy="756664"/>
          </a:xfrm>
          <a:prstGeom prst="cloudCallout">
            <a:avLst>
              <a:gd name="adj1" fmla="val -140350"/>
              <a:gd name="adj2" fmla="val -174545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захисник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081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Творче завдання</a:t>
            </a:r>
          </a:p>
        </p:txBody>
      </p:sp>
      <p:pic>
        <p:nvPicPr>
          <p:cNvPr id="11266" name="Picture 2" descr="C:\Users\Юрий\Desktop\Малишко\images (3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8064895" cy="499888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2843808" y="4725144"/>
            <a:ext cx="3800849" cy="10772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Скласти сенкан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до слова “ вчитель ”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C:\Users\Юрий\Desktop\Малишко\Без названия (19)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8568952" cy="655272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724128" y="332656"/>
            <a:ext cx="3096344" cy="63401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Сонечко встає, і в росі трава,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Біля школи в нас зацвітають квіти,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Вчителько моя, зоре світова,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Де тебе питать,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Де тебе зустріти?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На столі лежать зошитки малі,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І роботи час проганяє втому.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І летять-летять в небі журавлі,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І дзвенить дзвінок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Хлопчику малому.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Скільки підросло й полетіло нас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В молодій весні, в колосистім полі,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А у тебе знов та ж доріжка в клас,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Той же явір наш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Під вікном у школі.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Двох синів твоїх узяли фронти,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Бо на рідний край впала чорна злива.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В партизанську ніч посивіла ти,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Як в тяжкий мороз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Непожата нива.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Знов щебече юнь і цвіте трава,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Пізнаю тебе в постаті несхилій,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Вчителько моя, зоре світова,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Раднице моя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На Вкраїні милій!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1628800"/>
            <a:ext cx="280698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https://www.youtube.</a:t>
            </a:r>
            <a:endParaRPr lang="uk-UA" dirty="0">
              <a:hlinkClick r:id="rId3"/>
            </a:endParaRPr>
          </a:p>
          <a:p>
            <a:pPr>
              <a:buNone/>
            </a:pPr>
            <a:r>
              <a:rPr lang="en-US" dirty="0">
                <a:hlinkClick r:id="rId3"/>
              </a:rPr>
              <a:t>com/</a:t>
            </a:r>
            <a:r>
              <a:rPr lang="en-US" dirty="0" err="1">
                <a:hlinkClick r:id="rId3"/>
              </a:rPr>
              <a:t>watch?v</a:t>
            </a:r>
            <a:r>
              <a:rPr lang="en-US" dirty="0">
                <a:hlinkClick r:id="rId3"/>
              </a:rPr>
              <a:t>=gYven1gUDl0</a:t>
            </a:r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404664"/>
            <a:ext cx="326179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Прослухайте пісню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за посиланням</a:t>
            </a:r>
            <a:r>
              <a:rPr lang="uk-UA" sz="2800" dirty="0"/>
              <a:t>: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/>
              <a:t>“ Вчителька ”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640960" cy="511256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Написано 8 лютого 1970 року.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Музика П.Майбороди.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Присвячено Олені Павлівні Дзіваківській.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Тема: доля вчительки.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Головна думка: привернути увагу до тієї ролі, яку в житті людини відіграє звичайний вчитель.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Настрій: світла туга, вдячність</a:t>
            </a:r>
          </a:p>
          <a:p>
            <a:pPr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Юрий\Desktop\Малишко\images (2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365104"/>
            <a:ext cx="3147814" cy="218015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9361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Художні засоби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uk-UA" dirty="0"/>
          </a:p>
        </p:txBody>
      </p:sp>
      <p:pic>
        <p:nvPicPr>
          <p:cNvPr id="3075" name="Picture 3" descr="C:\Users\Юрий\Desktop\Малишко\images (1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8424936" cy="45380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11" name="TextBox 10"/>
          <p:cNvSpPr txBox="1"/>
          <p:nvPr/>
        </p:nvSpPr>
        <p:spPr>
          <a:xfrm>
            <a:off x="899592" y="1988840"/>
            <a:ext cx="6624736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Епітети: 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В молодій весні, колосисте поле,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На Вкраїні милій…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Художні засоби</a:t>
            </a:r>
          </a:p>
        </p:txBody>
      </p:sp>
      <p:pic>
        <p:nvPicPr>
          <p:cNvPr id="4098" name="Picture 2" descr="C:\Users\Юрий\Desktop\Малишко\images (30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8496944" cy="506595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3528" y="4797152"/>
            <a:ext cx="7488832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Метафори: 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Бо на рідний край впала чорна злива,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Двох синів твоїх узяли фронти…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Художні засоби</a:t>
            </a:r>
          </a:p>
        </p:txBody>
      </p:sp>
      <p:pic>
        <p:nvPicPr>
          <p:cNvPr id="5122" name="Picture 2" descr="C:\Users\Юрий\Desktop\Малишко\images (3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280920" cy="496855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1556792"/>
            <a:ext cx="3672408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Порівняння: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Посивіла ти, 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Як в тяжкий мороз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Непожата нива.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Художні засоби</a:t>
            </a:r>
          </a:p>
        </p:txBody>
      </p:sp>
      <p:pic>
        <p:nvPicPr>
          <p:cNvPr id="6147" name="Picture 3" descr="C:\Users\Юрий\Desktop\Малишко\images (2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8568952" cy="504056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3528" y="4509120"/>
            <a:ext cx="5166030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Риторичне звертання: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Вчителько моя, зоре світова,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Раднице моя!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Художні засоби</a:t>
            </a:r>
          </a:p>
        </p:txBody>
      </p:sp>
      <p:pic>
        <p:nvPicPr>
          <p:cNvPr id="7171" name="Picture 3" descr="C:\Users\Юрий\Desktop\Малишко\Без названия (17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280920" cy="48414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755576" y="4509120"/>
            <a:ext cx="403572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Риторичне запитання: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Де тебе питать, 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Де тебе зустріти?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Художні засоби</a:t>
            </a:r>
          </a:p>
        </p:txBody>
      </p:sp>
      <p:pic>
        <p:nvPicPr>
          <p:cNvPr id="8194" name="Picture 2" descr="C:\Users\Юрий\Desktop\Малишко\Без названия (18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8280920" cy="51845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75656" y="1772816"/>
            <a:ext cx="3257815" cy="13542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Пестливі слова: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зошитки, сонечко</a:t>
            </a:r>
          </a:p>
          <a:p>
            <a:endParaRPr lang="uk-UA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372</Words>
  <Application>Microsoft Office PowerPoint</Application>
  <PresentationFormat>Екран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Презентація PowerPoint</vt:lpstr>
      <vt:lpstr>Презентація PowerPoint</vt:lpstr>
      <vt:lpstr>“ Вчителька ”</vt:lpstr>
      <vt:lpstr>Художні засоби</vt:lpstr>
      <vt:lpstr>Художні засоби</vt:lpstr>
      <vt:lpstr>Художні засоби</vt:lpstr>
      <vt:lpstr>Художні засоби</vt:lpstr>
      <vt:lpstr>Художні засоби</vt:lpstr>
      <vt:lpstr>Художні засоби</vt:lpstr>
      <vt:lpstr>Художні засоби</vt:lpstr>
      <vt:lpstr>Вчитель – це…</vt:lpstr>
      <vt:lpstr>Творче завдання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 Малишко “ Вчителька ”</dc:title>
  <dc:creator>Юрий</dc:creator>
  <cp:lastModifiedBy>Виктория Зайцева</cp:lastModifiedBy>
  <cp:revision>19</cp:revision>
  <dcterms:created xsi:type="dcterms:W3CDTF">2020-05-10T08:06:16Z</dcterms:created>
  <dcterms:modified xsi:type="dcterms:W3CDTF">2024-05-22T08:55:55Z</dcterms:modified>
</cp:coreProperties>
</file>