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92" r:id="rId3"/>
    <p:sldId id="291" r:id="rId4"/>
    <p:sldId id="279" r:id="rId5"/>
    <p:sldId id="278" r:id="rId6"/>
    <p:sldId id="281" r:id="rId7"/>
    <p:sldId id="298" r:id="rId8"/>
    <p:sldId id="299" r:id="rId9"/>
    <p:sldId id="300" r:id="rId10"/>
    <p:sldId id="301" r:id="rId11"/>
    <p:sldId id="302" r:id="rId12"/>
    <p:sldId id="303" r:id="rId13"/>
    <p:sldId id="297" r:id="rId14"/>
    <p:sldId id="304" r:id="rId15"/>
    <p:sldId id="30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2" autoAdjust="0"/>
    <p:restoredTop sz="94585" autoAdjust="0"/>
  </p:normalViewPr>
  <p:slideViewPr>
    <p:cSldViewPr>
      <p:cViewPr varScale="1">
        <p:scale>
          <a:sx n="56" d="100"/>
          <a:sy n="56" d="100"/>
        </p:scale>
        <p:origin x="17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image" Target="../media/image8.jpe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928670"/>
            <a:ext cx="628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Двадцять</a:t>
            </a:r>
            <a:r>
              <a:rPr lang="ru-RU" sz="36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друге </a:t>
            </a:r>
            <a:r>
              <a:rPr lang="ru-RU" sz="3600" b="1" i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травня</a:t>
            </a:r>
            <a:endParaRPr lang="ru-RU" sz="3600" b="1" i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Класна</a:t>
            </a:r>
            <a:r>
              <a:rPr lang="ru-RU" sz="36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робота</a:t>
            </a:r>
          </a:p>
          <a:p>
            <a:pPr algn="ctr"/>
            <a:r>
              <a:rPr lang="ru-RU" sz="36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3600" b="1" i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овторення</a:t>
            </a:r>
            <a:r>
              <a:rPr lang="uk-UA" sz="36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узагальнення вивченого матеріалу з теми </a:t>
            </a:r>
            <a:r>
              <a:rPr lang="uk-UA" sz="3600" b="1" i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“Дієслово”</a:t>
            </a:r>
            <a:endParaRPr lang="ru-RU" sz="3600" b="1" i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Поради батькам майбутніх першокласників – Райду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333938"/>
            <a:ext cx="3305164" cy="2524062"/>
          </a:xfrm>
          <a:prstGeom prst="rect">
            <a:avLst/>
          </a:prstGeom>
          <a:noFill/>
        </p:spPr>
      </p:pic>
    </p:spTree>
  </p:cSld>
  <p:clrMapOvr>
    <a:masterClrMapping/>
  </p:clrMapOvr>
  <p:transition advTm="5547">
    <p:strip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>
            <p:custDataLst>
              <p:tags r:id="rId1"/>
            </p:custDataLst>
          </p:nvPr>
        </p:nvSpPr>
        <p:spPr>
          <a:xfrm>
            <a:off x="2489200" y="333375"/>
            <a:ext cx="41656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Дієслова змінюються за часами</a:t>
            </a:r>
            <a:endParaRPr lang="ru-RU" sz="28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Прямоугольник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9450" y="1676400"/>
            <a:ext cx="18399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минулий час </a:t>
            </a:r>
            <a:endParaRPr lang="ru-RU" alt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Прямоугольник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5463" y="2881313"/>
            <a:ext cx="2147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 sz="2800" b="1" i="1" dirty="0">
                <a:solidFill>
                  <a:srgbClr val="00B050"/>
                </a:solidFill>
              </a:rPr>
              <a:t>що робив?</a:t>
            </a:r>
            <a:endParaRPr lang="ru-RU" altLang="ru-RU" sz="2800" b="1" dirty="0">
              <a:solidFill>
                <a:srgbClr val="00B050"/>
              </a:solidFill>
            </a:endParaRPr>
          </a:p>
        </p:txBody>
      </p:sp>
      <p:sp>
        <p:nvSpPr>
          <p:cNvPr id="5125" name="Прямоугольник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975" y="3455988"/>
            <a:ext cx="2328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 sz="2800" b="1" i="1">
                <a:solidFill>
                  <a:srgbClr val="00B050"/>
                </a:solidFill>
              </a:rPr>
              <a:t>що зробив?</a:t>
            </a:r>
            <a:endParaRPr lang="ru-RU" altLang="ru-RU" sz="2800" b="1">
              <a:solidFill>
                <a:srgbClr val="00B050"/>
              </a:solidFill>
            </a:endParaRPr>
          </a:p>
        </p:txBody>
      </p:sp>
      <p:sp>
        <p:nvSpPr>
          <p:cNvPr id="5126" name="Прямоугольник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40100" y="2974975"/>
            <a:ext cx="2463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 sz="2800" b="1" i="1">
                <a:solidFill>
                  <a:srgbClr val="00B050"/>
                </a:solidFill>
              </a:rPr>
              <a:t>що робить?</a:t>
            </a:r>
            <a:endParaRPr lang="ru-RU" altLang="ru-RU" sz="2800" b="1">
              <a:solidFill>
                <a:srgbClr val="00B050"/>
              </a:solidFill>
            </a:endParaRPr>
          </a:p>
        </p:txBody>
      </p:sp>
      <p:sp>
        <p:nvSpPr>
          <p:cNvPr id="5127" name="Прямоугольник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88075" y="2932113"/>
            <a:ext cx="2646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 sz="2800" b="1" i="1">
                <a:solidFill>
                  <a:srgbClr val="00B050"/>
                </a:solidFill>
              </a:rPr>
              <a:t>що зробить?</a:t>
            </a:r>
            <a:endParaRPr lang="ru-RU" altLang="ru-RU" sz="2800" b="1">
              <a:solidFill>
                <a:srgbClr val="00B050"/>
              </a:solidFill>
            </a:endParaRPr>
          </a:p>
        </p:txBody>
      </p:sp>
      <p:sp>
        <p:nvSpPr>
          <p:cNvPr id="5128" name="Прямоугольник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86446" y="4143380"/>
            <a:ext cx="3143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altLang="ru-RU" sz="2800" b="1" i="1" dirty="0">
                <a:solidFill>
                  <a:srgbClr val="00B050"/>
                </a:solidFill>
              </a:rPr>
              <a:t>що буде робити?</a:t>
            </a:r>
            <a:endParaRPr lang="ru-RU" altLang="ru-RU" sz="2800" b="1" dirty="0">
              <a:solidFill>
                <a:srgbClr val="00B050"/>
              </a:solidFill>
            </a:endParaRPr>
          </a:p>
        </p:txBody>
      </p:sp>
      <p:sp>
        <p:nvSpPr>
          <p:cNvPr id="5129" name="Прямоугольник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43613" y="3573463"/>
            <a:ext cx="29352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 sz="2800" b="1" i="1">
                <a:solidFill>
                  <a:srgbClr val="00B050"/>
                </a:solidFill>
              </a:rPr>
              <a:t>що робитиме?</a:t>
            </a:r>
            <a:endParaRPr lang="ru-RU" altLang="ru-RU" sz="2800" b="1">
              <a:solidFill>
                <a:srgbClr val="00B050"/>
              </a:solidFill>
            </a:endParaRPr>
          </a:p>
        </p:txBody>
      </p:sp>
      <p:sp>
        <p:nvSpPr>
          <p:cNvPr id="5130" name="Прямоугольник 9"/>
          <p:cNvSpPr>
            <a:spLocks noChangeArrowheads="1"/>
          </p:cNvSpPr>
          <p:nvPr/>
        </p:nvSpPr>
        <p:spPr bwMode="auto">
          <a:xfrm>
            <a:off x="3479800" y="1676400"/>
            <a:ext cx="2184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теперішній час</a:t>
            </a:r>
            <a:endParaRPr lang="ru-RU" alt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Прямоугольник 10"/>
          <p:cNvSpPr>
            <a:spLocks noChangeArrowheads="1"/>
          </p:cNvSpPr>
          <p:nvPr/>
        </p:nvSpPr>
        <p:spPr bwMode="auto">
          <a:xfrm>
            <a:off x="6494463" y="1676400"/>
            <a:ext cx="20335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майбутній час</a:t>
            </a:r>
            <a:endParaRPr lang="ru-RU" alt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598613" y="1287463"/>
            <a:ext cx="5911850" cy="388937"/>
            <a:chOff x="1598613" y="1287463"/>
            <a:chExt cx="5911850" cy="388937"/>
          </a:xfrm>
        </p:grpSpPr>
        <p:cxnSp>
          <p:nvCxnSpPr>
            <p:cNvPr id="13" name="Прямая соединительная линия 12"/>
            <p:cNvCxnSpPr>
              <a:stCxn id="2" idx="2"/>
              <a:endCxn id="5123" idx="0"/>
            </p:cNvCxnSpPr>
            <p:nvPr/>
          </p:nvCxnSpPr>
          <p:spPr>
            <a:xfrm flipH="1">
              <a:off x="1598613" y="1287463"/>
              <a:ext cx="2973387" cy="388937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stCxn id="2" idx="2"/>
              <a:endCxn id="5130" idx="0"/>
            </p:cNvCxnSpPr>
            <p:nvPr/>
          </p:nvCxnSpPr>
          <p:spPr>
            <a:xfrm flipH="1">
              <a:off x="4572000" y="1287463"/>
              <a:ext cx="0" cy="388937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stCxn id="2" idx="2"/>
              <a:endCxn id="5131" idx="0"/>
            </p:cNvCxnSpPr>
            <p:nvPr/>
          </p:nvCxnSpPr>
          <p:spPr>
            <a:xfrm>
              <a:off x="4572000" y="1287463"/>
              <a:ext cx="2938463" cy="388937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единительная линия 19"/>
          <p:cNvCxnSpPr/>
          <p:nvPr/>
        </p:nvCxnSpPr>
        <p:spPr>
          <a:xfrm flipH="1">
            <a:off x="4570413" y="2584450"/>
            <a:ext cx="0" cy="3905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510463" y="2584450"/>
            <a:ext cx="0" cy="3905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598613" y="2541588"/>
            <a:ext cx="0" cy="3905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Книги про ЦЕ: що читати дітям від 2 до 10 років – Сексінфорія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8992" y="4572008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23" grpId="0"/>
      <p:bldP spid="5124" grpId="0"/>
      <p:bldP spid="5125" grpId="0"/>
      <p:bldP spid="5126" grpId="0"/>
      <p:bldP spid="5127" grpId="0"/>
      <p:bldP spid="5128" grpId="0"/>
      <p:bldP spid="5129" grpId="0"/>
      <p:bldP spid="5130" grpId="0"/>
      <p:bldP spid="51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Випиши дієслова та </a:t>
            </a:r>
            <a:br>
              <a:rPr lang="uk-UA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  їх  час </a:t>
            </a:r>
            <a:endParaRPr lang="ru-RU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57290" y="1928802"/>
            <a:ext cx="64627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Гроза прийшла... зітхнули трави,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Квітки голівки підняли,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сонце, тепле і ласкаве,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Спинило погляд на землі.</a:t>
            </a:r>
          </a:p>
          <a:p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Воно ласкаво усміхнеться</a:t>
            </a:r>
          </a:p>
          <a:p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На радість всім нам в далечі. 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Літає радість, щастя світить,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Дзвенять пташки в садах рясних.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Сміються знову трави, квіти...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А сльози ще тремтять на них.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285720" y="428604"/>
            <a:ext cx="8207375" cy="1584325"/>
            <a:chOff x="284917" y="390790"/>
            <a:chExt cx="8208912" cy="158417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84917" y="390790"/>
              <a:ext cx="8208912" cy="1584176"/>
            </a:xfrm>
            <a:prstGeom prst="roundRect">
              <a:avLst>
                <a:gd name="adj" fmla="val 14044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>
              <p:custDataLst>
                <p:tags r:id="rId1"/>
              </p:custDataLst>
            </p:nvPr>
          </p:nvSpPr>
          <p:spPr>
            <a:xfrm>
              <a:off x="899425" y="606690"/>
              <a:ext cx="7273699" cy="89209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2600" b="1" i="1" dirty="0">
                  <a:solidFill>
                    <a:srgbClr val="00B050"/>
                  </a:solidFill>
                </a:rPr>
                <a:t>   </a:t>
              </a:r>
              <a:r>
                <a:rPr lang="uk-UA" sz="2600" b="1" i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Дієслова змінюються за числами. Вони вживаються в </a:t>
              </a:r>
              <a:r>
                <a:rPr lang="uk-UA" sz="2600" b="1" i="1" u="sng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однині</a:t>
              </a:r>
              <a:r>
                <a:rPr lang="uk-UA" sz="2600" b="1" i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та </a:t>
              </a:r>
              <a:r>
                <a:rPr lang="uk-UA" sz="2600" b="1" i="1" u="sng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множині.</a:t>
              </a:r>
              <a:r>
                <a:rPr lang="uk-UA" sz="2600" b="1" i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14282" y="2500306"/>
            <a:ext cx="82868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u="sng" dirty="0">
                <a:solidFill>
                  <a:schemeClr val="accent6">
                    <a:lumMod val="50000"/>
                  </a:schemeClr>
                </a:solidFill>
              </a:rPr>
              <a:t>Визнач  число дієслів</a:t>
            </a:r>
          </a:p>
          <a:p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Мріють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посадили,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зігріти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дивиться,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тремтить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залив,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забувають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шукала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заробляли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знаходив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засинає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доглядатимуть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8" name="Picture 2" descr="Значение слова КАРАНДАШ - что это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92"/>
            <a:ext cx="2143108" cy="214310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28802"/>
            <a:ext cx="8229600" cy="1143000"/>
          </a:xfrm>
        </p:spPr>
        <p:txBody>
          <a:bodyPr/>
          <a:lstStyle/>
          <a:p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Як  змінюються дієслова за особами?</a:t>
            </a:r>
            <a:br>
              <a:rPr lang="uk-UA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 допомогою чого можна визначити особу дієслова?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Little boy in a business suit with thought bubble ⬇ Vector Image by ©  ainsel | Vector Stock 106960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857628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4525963"/>
          </a:xfrm>
        </p:spPr>
        <p:txBody>
          <a:bodyPr/>
          <a:lstStyle/>
          <a:p>
            <a:pPr>
              <a:buNone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Особу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число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дієслова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визначаємо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займенника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дієслова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2" name="Picture 4" descr="Дилемма инноватора | KV.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143380"/>
            <a:ext cx="2066925" cy="21526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 особу і число дієслів</a:t>
            </a:r>
            <a:endParaRPr lang="ru-RU" b="1" i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i="1" dirty="0">
                <a:latin typeface="Times New Roman" pitchFamily="18" charset="0"/>
                <a:cs typeface="Times New Roman" pitchFamily="18" charset="0"/>
              </a:rPr>
              <a:t>       Прочитаю, зафарбують, веду, радимо, сієш, стоїте, цвіте, полетять, заграють, знайду, шиє, грають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Значение слова КАРАНДАШ - что это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286124"/>
            <a:ext cx="2571744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5720" y="428605"/>
          <a:ext cx="8858280" cy="434368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95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7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53023"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4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Дієслово</a:t>
                      </a:r>
                      <a:endParaRPr lang="en-US" sz="4000" b="1" u="sng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82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Що означає?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На які питання </a:t>
                      </a:r>
                    </a:p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baseline="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uk-UA" sz="2400" b="1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відповідає? 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Яким є членом речення?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273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Дію предмета</a:t>
                      </a:r>
                      <a:endParaRPr lang="ru-RU" sz="2400" b="1" i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Що робив?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Що зробив?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Що робить?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Що буде робити?</a:t>
                      </a:r>
                      <a:endParaRPr lang="ru-RU" sz="2400" b="1" i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Присудком</a:t>
                      </a:r>
                      <a:endParaRPr lang="ru-RU" sz="2400" b="1" i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rot="10800000" flipV="1">
            <a:off x="2214546" y="1285860"/>
            <a:ext cx="1714512" cy="500066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4429124" y="1571612"/>
            <a:ext cx="571504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15008" y="1285860"/>
            <a:ext cx="1643074" cy="571504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7158" y="507207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u="sng" dirty="0">
                <a:solidFill>
                  <a:schemeClr val="accent6">
                    <a:lumMod val="50000"/>
                  </a:schemeClr>
                </a:solidFill>
              </a:rPr>
              <a:t>Дієслово</a:t>
            </a:r>
            <a:r>
              <a:rPr lang="uk-UA" b="1" dirty="0"/>
              <a:t> </a:t>
            </a:r>
            <a:r>
              <a:rPr lang="uk-UA" b="1" i="1" dirty="0">
                <a:solidFill>
                  <a:srgbClr val="00B050"/>
                </a:solidFill>
              </a:rPr>
              <a:t>— самостійна частина мови, що означає дію предмета і відповідає на питання   </a:t>
            </a:r>
            <a:r>
              <a:rPr lang="uk-UA" b="1" i="1" dirty="0">
                <a:solidFill>
                  <a:srgbClr val="0070C0"/>
                </a:solidFill>
              </a:rPr>
              <a:t>що робити?</a:t>
            </a:r>
            <a:r>
              <a:rPr lang="uk-UA" b="1" i="1" dirty="0"/>
              <a:t> </a:t>
            </a:r>
            <a:r>
              <a:rPr lang="uk-UA" b="1" i="1" dirty="0">
                <a:solidFill>
                  <a:srgbClr val="00B050"/>
                </a:solidFill>
              </a:rPr>
              <a:t>(вчити),  </a:t>
            </a:r>
            <a:r>
              <a:rPr lang="uk-UA" b="1" i="1" dirty="0">
                <a:solidFill>
                  <a:srgbClr val="0070C0"/>
                </a:solidFill>
              </a:rPr>
              <a:t>що робив? </a:t>
            </a:r>
            <a:r>
              <a:rPr lang="uk-UA" b="1" i="1" dirty="0">
                <a:solidFill>
                  <a:srgbClr val="00B050"/>
                </a:solidFill>
              </a:rPr>
              <a:t>(вчив),  </a:t>
            </a:r>
            <a:r>
              <a:rPr lang="uk-UA" b="1" i="1" dirty="0">
                <a:solidFill>
                  <a:srgbClr val="0070C0"/>
                </a:solidFill>
              </a:rPr>
              <a:t>що зробив? </a:t>
            </a:r>
            <a:r>
              <a:rPr lang="uk-UA" b="1" i="1" dirty="0">
                <a:solidFill>
                  <a:srgbClr val="00B050"/>
                </a:solidFill>
              </a:rPr>
              <a:t>(вивчив), </a:t>
            </a:r>
            <a:r>
              <a:rPr lang="uk-UA" b="1" i="1" dirty="0">
                <a:solidFill>
                  <a:srgbClr val="0070C0"/>
                </a:solidFill>
              </a:rPr>
              <a:t>що робить? </a:t>
            </a:r>
            <a:r>
              <a:rPr lang="uk-UA" b="1" i="1" dirty="0">
                <a:solidFill>
                  <a:srgbClr val="00B050"/>
                </a:solidFill>
              </a:rPr>
              <a:t>(вчить),  </a:t>
            </a:r>
            <a:r>
              <a:rPr lang="uk-UA" b="1" i="1" dirty="0">
                <a:solidFill>
                  <a:srgbClr val="0070C0"/>
                </a:solidFill>
              </a:rPr>
              <a:t>що зробить? </a:t>
            </a:r>
            <a:r>
              <a:rPr lang="uk-UA" b="1" i="1" dirty="0">
                <a:solidFill>
                  <a:srgbClr val="00B050"/>
                </a:solidFill>
              </a:rPr>
              <a:t>(вивчить),  </a:t>
            </a:r>
            <a:r>
              <a:rPr lang="uk-UA" b="1" i="1" dirty="0">
                <a:solidFill>
                  <a:srgbClr val="0070C0"/>
                </a:solidFill>
              </a:rPr>
              <a:t>що буде робити? </a:t>
            </a:r>
            <a:r>
              <a:rPr lang="uk-UA" b="1" i="1" dirty="0">
                <a:solidFill>
                  <a:srgbClr val="00B050"/>
                </a:solidFill>
              </a:rPr>
              <a:t>(буде  вчити) , </a:t>
            </a:r>
            <a:r>
              <a:rPr lang="uk-UA" b="1" i="1" dirty="0">
                <a:solidFill>
                  <a:srgbClr val="0070C0"/>
                </a:solidFill>
              </a:rPr>
              <a:t>що робитиме?  </a:t>
            </a:r>
            <a:r>
              <a:rPr lang="uk-UA" b="1" i="1" dirty="0">
                <a:solidFill>
                  <a:srgbClr val="00B050"/>
                </a:solidFill>
              </a:rPr>
              <a:t>(вчитиме). </a:t>
            </a:r>
            <a:r>
              <a:rPr lang="uk-UA" b="1" i="1" dirty="0">
                <a:solidFill>
                  <a:srgbClr val="0070C0"/>
                </a:solidFill>
              </a:rPr>
              <a:t>В реченні найчастіше виступає присудком. 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071546"/>
            <a:ext cx="68580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Випиши дієслова з     наступних  речень. Визнач головні члени речення.</a:t>
            </a:r>
            <a:endParaRPr lang="ru-RU" sz="4400" b="1" i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C:\Users\Дмитрий\Desktop\76968101_large_3914090_0_4e758_afaa08d8_ori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643314"/>
            <a:ext cx="2665413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ua.yandex.net/i?id=97347b66bf6f53dcd3b5b34a2b9eb231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85842"/>
            <a:ext cx="9148988" cy="6572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07220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Руда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хитрунка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бігла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зимовим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лісом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пошуках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поживи.</a:t>
            </a:r>
          </a:p>
        </p:txBody>
      </p:sp>
    </p:spTree>
  </p:cSld>
  <p:clrMapOvr>
    <a:masterClrMapping/>
  </p:clrMapOvr>
  <p:transition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00.yaplakal.com/pics/pics_original/6/7/0/8562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144000" cy="64908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72206"/>
            <a:ext cx="8776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Сорока граційно пересувається по землі  невеличкими кроками.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0-tub-ua.yandex.net/i?id=ff9ce5640d2fb38e4bb870b6f82307c7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3449" y="0"/>
            <a:ext cx="9527449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504211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Їздив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заєць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млина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П’ять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пудів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змолов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зерна.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А зайчиха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не спала,</a:t>
            </a:r>
          </a:p>
          <a:p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Паляниці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випікала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7158" y="714356"/>
          <a:ext cx="8424862" cy="4358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424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23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6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6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Неозначена форма </a:t>
                      </a:r>
                      <a:r>
                        <a:rPr lang="uk-UA" sz="2600" b="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(початкова форма дієслова)</a:t>
                      </a:r>
                      <a:r>
                        <a:rPr lang="uk-UA" sz="2600" b="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600" b="1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незмінна форма дієслова</a:t>
                      </a:r>
                      <a:endParaRPr lang="en-US" sz="26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6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600" b="1" i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Що робити? Що зробити?</a:t>
                      </a:r>
                      <a:endParaRPr lang="en-US" sz="2600" b="1" i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6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600" b="1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вказує на час, на число, рід і особу, кількість виконавців дії</a:t>
                      </a:r>
                      <a:endParaRPr lang="en-US" sz="26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28726" y="571480"/>
            <a:ext cx="8686800" cy="1143000"/>
          </a:xfrm>
        </p:spPr>
        <p:txBody>
          <a:bodyPr/>
          <a:lstStyle/>
          <a:p>
            <a:r>
              <a:rPr lang="uk-UA" altLang="ru-RU" sz="3200" b="1" u="sng" dirty="0">
                <a:solidFill>
                  <a:schemeClr val="accent6">
                    <a:lumMod val="50000"/>
                  </a:schemeClr>
                </a:solidFill>
              </a:rPr>
              <a:t>Від поданих дієслів утворіть</a:t>
            </a:r>
            <a:br>
              <a:rPr lang="en-US" altLang="ru-RU" sz="3200" b="1" u="sng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altLang="ru-RU" sz="3200" b="1" u="sng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uk-UA" altLang="ru-RU" sz="3200" b="1" u="sng" dirty="0">
                <a:solidFill>
                  <a:schemeClr val="accent6">
                    <a:lumMod val="50000"/>
                  </a:schemeClr>
                </a:solidFill>
              </a:rPr>
              <a:t>неозначену форму, виділіть суфікси</a:t>
            </a:r>
            <a:br>
              <a:rPr lang="ru-RU" altLang="ru-RU" b="1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Пише</a:t>
            </a:r>
          </a:p>
          <a:p>
            <a:r>
              <a:rPr lang="uk-UA" dirty="0"/>
              <a:t>Червоніє</a:t>
            </a:r>
          </a:p>
          <a:p>
            <a:r>
              <a:rPr lang="uk-UA" dirty="0"/>
              <a:t>Занесла</a:t>
            </a:r>
          </a:p>
          <a:p>
            <a:r>
              <a:rPr lang="uk-UA" dirty="0"/>
              <a:t>Готується</a:t>
            </a:r>
          </a:p>
          <a:p>
            <a:r>
              <a:rPr lang="uk-UA" dirty="0"/>
              <a:t>Одягається</a:t>
            </a:r>
          </a:p>
          <a:p>
            <a:r>
              <a:rPr lang="uk-UA" dirty="0"/>
              <a:t>Полетів</a:t>
            </a:r>
          </a:p>
          <a:p>
            <a:r>
              <a:rPr lang="uk-UA" dirty="0"/>
              <a:t>Укладає</a:t>
            </a:r>
          </a:p>
          <a:p>
            <a:r>
              <a:rPr lang="uk-UA" dirty="0"/>
              <a:t>Знайшов </a:t>
            </a:r>
            <a:endParaRPr lang="ru-RU" dirty="0"/>
          </a:p>
        </p:txBody>
      </p:sp>
      <p:pic>
        <p:nvPicPr>
          <p:cNvPr id="4" name="Picture 1" descr="C:\Users\Дмитрий\Desktop\kids_rea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884652"/>
            <a:ext cx="3524254" cy="19733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28726" y="571480"/>
            <a:ext cx="8686800" cy="1143000"/>
          </a:xfrm>
        </p:spPr>
        <p:txBody>
          <a:bodyPr/>
          <a:lstStyle/>
          <a:p>
            <a:r>
              <a:rPr lang="uk-UA" altLang="ru-RU" sz="3200" b="1" u="sng" dirty="0">
                <a:solidFill>
                  <a:schemeClr val="accent6">
                    <a:lumMod val="50000"/>
                  </a:schemeClr>
                </a:solidFill>
              </a:rPr>
              <a:t>Від поданих дієслів утворіть</a:t>
            </a:r>
            <a:br>
              <a:rPr lang="en-US" altLang="ru-RU" sz="3200" b="1" u="sng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altLang="ru-RU" sz="3200" b="1" u="sng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uk-UA" altLang="ru-RU" sz="3200" b="1" u="sng" dirty="0">
                <a:solidFill>
                  <a:schemeClr val="accent6">
                    <a:lumMod val="50000"/>
                  </a:schemeClr>
                </a:solidFill>
              </a:rPr>
              <a:t>неозначену форму, виділіть суфікси</a:t>
            </a:r>
            <a:br>
              <a:rPr lang="ru-RU" altLang="ru-RU" b="1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Пише                       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писати </a:t>
            </a:r>
          </a:p>
          <a:p>
            <a:r>
              <a:rPr lang="uk-UA" dirty="0"/>
              <a:t>Червоніє                 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червоніти</a:t>
            </a:r>
          </a:p>
          <a:p>
            <a:r>
              <a:rPr lang="uk-UA" dirty="0"/>
              <a:t>Занесла                   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занести</a:t>
            </a:r>
          </a:p>
          <a:p>
            <a:r>
              <a:rPr lang="uk-UA" dirty="0"/>
              <a:t>Готується                 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готувати</a:t>
            </a:r>
          </a:p>
          <a:p>
            <a:r>
              <a:rPr lang="uk-UA" dirty="0"/>
              <a:t>Одягається              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одягати</a:t>
            </a:r>
          </a:p>
          <a:p>
            <a:r>
              <a:rPr lang="uk-UA" dirty="0"/>
              <a:t>Полетів                    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полетіти</a:t>
            </a:r>
          </a:p>
          <a:p>
            <a:r>
              <a:rPr lang="uk-UA" dirty="0"/>
              <a:t>Укладає                   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укладати</a:t>
            </a:r>
          </a:p>
          <a:p>
            <a:r>
              <a:rPr lang="uk-UA" dirty="0"/>
              <a:t>Знайшов                  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знайти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1" descr="C:\Users\Дмитрий\Desktop\kids_rea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2051" y="5143512"/>
            <a:ext cx="3061949" cy="17144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622621130SlideId2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6227123950SlideId2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622861615SlideId26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62286160SlideId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6227114859SlideId2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6227123848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6227123857SlideId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622712396SlideId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6227123916SlideId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6227123922SlideId2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6227123933SlideId2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6227123941SlideId258"/>
</p:tagLst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31</Template>
  <TotalTime>21703161</TotalTime>
  <Words>445</Words>
  <Application>Microsoft Office PowerPoint</Application>
  <PresentationFormat>Екран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Тема2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Від поданих дієслів утворіть    неозначену форму, виділіть суфікси </vt:lpstr>
      <vt:lpstr>Від поданих дієслів утворіть    неозначену форму, виділіть суфікси </vt:lpstr>
      <vt:lpstr>Презентація PowerPoint</vt:lpstr>
      <vt:lpstr>Випиши дієслова та  визнач  їх  час </vt:lpstr>
      <vt:lpstr>Презентація PowerPoint</vt:lpstr>
      <vt:lpstr>- Як  змінюються дієслова за особами? - За допомогою чого можна визначити особу дієслова?</vt:lpstr>
      <vt:lpstr>Презентація PowerPoint</vt:lpstr>
      <vt:lpstr>Визнач особу і число дієслів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LYUDMILA</dc:creator>
  <cp:lastModifiedBy>Виктория Зайцева</cp:lastModifiedBy>
  <cp:revision>68</cp:revision>
  <dcterms:created xsi:type="dcterms:W3CDTF">2012-07-26T18:39:10Z</dcterms:created>
  <dcterms:modified xsi:type="dcterms:W3CDTF">2024-05-21T10:38:22Z</dcterms:modified>
</cp:coreProperties>
</file>