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FF66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3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8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1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6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9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4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7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5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0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7235-DBB9-455F-9A20-93B4F864C6F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89C9D-6BE5-407C-990E-4CA5F4B4D0C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5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6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683568" y="620688"/>
            <a:ext cx="7848872" cy="4048899"/>
          </a:xfrm>
          <a:prstGeom prst="horizontalScroll">
            <a:avLst/>
          </a:prstGeom>
          <a:solidFill>
            <a:srgbClr val="00FFCC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C00000"/>
                </a:solidFill>
                <a:latin typeface="Arial Black" pitchFamily="34" charset="0"/>
              </a:rPr>
              <a:t>Двадцять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 друге </a:t>
            </a:r>
            <a:r>
              <a:rPr lang="ru-RU" sz="3200" dirty="0" err="1">
                <a:solidFill>
                  <a:srgbClr val="C00000"/>
                </a:solidFill>
                <a:latin typeface="Arial Black" pitchFamily="34" charset="0"/>
              </a:rPr>
              <a:t>травня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3200" dirty="0" err="1">
                <a:solidFill>
                  <a:srgbClr val="C00000"/>
                </a:solidFill>
                <a:latin typeface="Arial Black" pitchFamily="34" charset="0"/>
              </a:rPr>
              <a:t>Класна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 робота</a:t>
            </a:r>
          </a:p>
          <a:p>
            <a:pPr algn="ctr"/>
            <a:r>
              <a:rPr lang="ru-RU" sz="3200" dirty="0" err="1">
                <a:solidFill>
                  <a:srgbClr val="C00000"/>
                </a:solidFill>
                <a:latin typeface="Arial Black" pitchFamily="34" charset="0"/>
              </a:rPr>
              <a:t>Науково-художня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 та науково-популярна література як різновид  дитячої  </a:t>
            </a:r>
            <a:r>
              <a:rPr lang="ru-RU" sz="3200" dirty="0" err="1">
                <a:solidFill>
                  <a:srgbClr val="C00000"/>
                </a:solidFill>
                <a:latin typeface="Arial Black" pitchFamily="34" charset="0"/>
              </a:rPr>
              <a:t>пізнавальної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 Black" pitchFamily="34" charset="0"/>
              </a:rPr>
              <a:t>літератури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92" y="4221088"/>
            <a:ext cx="599938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33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войная стрелка влево/вправо 1"/>
          <p:cNvSpPr/>
          <p:nvPr/>
        </p:nvSpPr>
        <p:spPr>
          <a:xfrm>
            <a:off x="1727684" y="270635"/>
            <a:ext cx="5652628" cy="1039356"/>
          </a:xfrm>
          <a:prstGeom prst="leftRightArrow">
            <a:avLst/>
          </a:prstGeom>
          <a:solidFill>
            <a:srgbClr val="00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Пізнавальні твори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564904"/>
            <a:ext cx="2304256" cy="2585323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Перший тип (науково-популярна) </a:t>
            </a:r>
            <a:r>
              <a:rPr lang="ru-RU" b="1" dirty="0" err="1"/>
              <a:t>розширює</a:t>
            </a:r>
            <a:r>
              <a:rPr lang="ru-RU" b="1" dirty="0"/>
              <a:t> </a:t>
            </a:r>
            <a:r>
              <a:rPr lang="ru-RU" b="1" dirty="0" err="1"/>
              <a:t>кругозір</a:t>
            </a:r>
            <a:r>
              <a:rPr lang="ru-RU" b="1" dirty="0"/>
              <a:t> </a:t>
            </a:r>
            <a:r>
              <a:rPr lang="ru-RU" b="1" dirty="0" err="1"/>
              <a:t>читача</a:t>
            </a:r>
            <a:r>
              <a:rPr lang="ru-RU" b="1" dirty="0"/>
              <a:t> з конкретної галузі знання </a:t>
            </a:r>
            <a:r>
              <a:rPr lang="ru-RU" b="1" dirty="0" err="1"/>
              <a:t>завдяки</a:t>
            </a:r>
            <a:r>
              <a:rPr lang="ru-RU" b="1" dirty="0"/>
              <a:t> </a:t>
            </a:r>
            <a:r>
              <a:rPr lang="ru-RU" b="1" dirty="0" err="1"/>
              <a:t>детальним</a:t>
            </a:r>
            <a:r>
              <a:rPr lang="ru-RU" b="1" dirty="0"/>
              <a:t> </a:t>
            </a:r>
            <a:r>
              <a:rPr lang="ru-RU" b="1" dirty="0" err="1"/>
              <a:t>описам</a:t>
            </a:r>
            <a:r>
              <a:rPr lang="ru-RU" b="1" dirty="0"/>
              <a:t> певних наукових</a:t>
            </a:r>
          </a:p>
          <a:p>
            <a:pPr algn="ctr"/>
            <a:r>
              <a:rPr lang="ru-RU" b="1" dirty="0"/>
              <a:t>фактів.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2572372"/>
            <a:ext cx="2232248" cy="3693319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Література другого типу (науково-художня) </a:t>
            </a:r>
            <a:r>
              <a:rPr lang="ru-RU" b="1" dirty="0" err="1"/>
              <a:t>володіє</a:t>
            </a:r>
            <a:r>
              <a:rPr lang="ru-RU" b="1" dirty="0"/>
              <a:t> не тільки </a:t>
            </a:r>
            <a:r>
              <a:rPr lang="ru-RU" b="1" dirty="0" err="1"/>
              <a:t>інтелектуально-пізнавальною</a:t>
            </a:r>
            <a:r>
              <a:rPr lang="ru-RU" b="1" dirty="0"/>
              <a:t>, а й </a:t>
            </a:r>
            <a:r>
              <a:rPr lang="ru-RU" b="1" dirty="0" err="1"/>
              <a:t>естетичною</a:t>
            </a:r>
            <a:r>
              <a:rPr lang="ru-RU" b="1" dirty="0"/>
              <a:t> </a:t>
            </a:r>
            <a:r>
              <a:rPr lang="ru-RU" b="1" dirty="0" err="1"/>
              <a:t>цінністю</a:t>
            </a:r>
            <a:r>
              <a:rPr lang="ru-RU" b="1" dirty="0"/>
              <a:t>. Такі твори </a:t>
            </a:r>
            <a:r>
              <a:rPr lang="ru-RU" b="1" dirty="0" err="1"/>
              <a:t>містять</a:t>
            </a:r>
            <a:endParaRPr lang="ru-RU" b="1" dirty="0"/>
          </a:p>
          <a:p>
            <a:pPr algn="just"/>
            <a:r>
              <a:rPr lang="ru-RU" b="1" dirty="0"/>
              <a:t>художньо-</a:t>
            </a:r>
            <a:r>
              <a:rPr lang="ru-RU" b="1" dirty="0" err="1"/>
              <a:t>виражальні</a:t>
            </a:r>
            <a:r>
              <a:rPr lang="ru-RU" b="1" dirty="0"/>
              <a:t> засоби (</a:t>
            </a:r>
            <a:r>
              <a:rPr lang="ru-RU" b="1" dirty="0" err="1"/>
              <a:t>епітети</a:t>
            </a:r>
            <a:r>
              <a:rPr lang="ru-RU" b="1" dirty="0"/>
              <a:t>, метафори, порівняння),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568" y="1289251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науково-</a:t>
            </a:r>
            <a:r>
              <a:rPr lang="ru-RU" dirty="0" err="1">
                <a:latin typeface="Arial Black" pitchFamily="34" charset="0"/>
              </a:rPr>
              <a:t>популярні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1613" y="1240068"/>
            <a:ext cx="237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науково-художні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895065" y="1772816"/>
            <a:ext cx="792088" cy="720080"/>
          </a:xfrm>
          <a:prstGeom prst="down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415712" y="1658584"/>
            <a:ext cx="792088" cy="720080"/>
          </a:xfrm>
          <a:prstGeom prst="down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53" y="1658583"/>
            <a:ext cx="3792528" cy="2760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6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99632"/>
            <a:ext cx="32639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976" y="1210253"/>
            <a:ext cx="2736304" cy="5355312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Науково-популярна література - це твори, у яких </a:t>
            </a:r>
            <a:r>
              <a:rPr lang="ru-RU" dirty="0" err="1">
                <a:latin typeface="Arial Black" pitchFamily="34" charset="0"/>
              </a:rPr>
              <a:t>наукову</a:t>
            </a:r>
            <a:r>
              <a:rPr lang="ru-RU" dirty="0">
                <a:latin typeface="Arial Black" pitchFamily="34" charset="0"/>
              </a:rPr>
              <a:t> інформацію подано так, щоб її могла зрозуміти широка </a:t>
            </a:r>
            <a:r>
              <a:rPr lang="ru-RU" dirty="0" err="1">
                <a:latin typeface="Arial Black" pitchFamily="34" charset="0"/>
              </a:rPr>
              <a:t>аудиторія</a:t>
            </a:r>
            <a:r>
              <a:rPr lang="ru-RU" dirty="0">
                <a:latin typeface="Arial Black" pitchFamily="34" charset="0"/>
              </a:rPr>
              <a:t> (навіть той, хто не є </a:t>
            </a:r>
            <a:r>
              <a:rPr lang="ru-RU" dirty="0" err="1">
                <a:latin typeface="Arial Black" pitchFamily="34" charset="0"/>
              </a:rPr>
              <a:t>науковцем</a:t>
            </a:r>
            <a:r>
              <a:rPr lang="ru-RU" dirty="0">
                <a:latin typeface="Arial Black" pitchFamily="34" charset="0"/>
              </a:rPr>
              <a:t>). Із такої літератури ми </a:t>
            </a:r>
            <a:r>
              <a:rPr lang="ru-RU" dirty="0" err="1">
                <a:latin typeface="Arial Black" pitchFamily="34" charset="0"/>
              </a:rPr>
              <a:t>дізнаємося</a:t>
            </a:r>
            <a:r>
              <a:rPr lang="ru-RU" dirty="0">
                <a:latin typeface="Arial Black" pitchFamily="34" charset="0"/>
              </a:rPr>
              <a:t> про різноманітні </a:t>
            </a:r>
            <a:r>
              <a:rPr lang="ru-RU" dirty="0" err="1">
                <a:latin typeface="Arial Black" pitchFamily="34" charset="0"/>
              </a:rPr>
              <a:t>наукові</a:t>
            </a:r>
            <a:r>
              <a:rPr lang="ru-RU" dirty="0">
                <a:latin typeface="Arial Black" pitchFamily="34" charset="0"/>
              </a:rPr>
              <a:t> знання. Вона завжди містить </a:t>
            </a:r>
            <a:r>
              <a:rPr lang="ru-RU" dirty="0" err="1">
                <a:latin typeface="Arial Black" pitchFamily="34" charset="0"/>
              </a:rPr>
              <a:t>достовірну</a:t>
            </a:r>
            <a:r>
              <a:rPr lang="ru-RU" dirty="0">
                <a:latin typeface="Arial Black" pitchFamily="34" charset="0"/>
              </a:rPr>
              <a:t>, </a:t>
            </a:r>
            <a:r>
              <a:rPr lang="ru-RU" dirty="0" err="1">
                <a:latin typeface="Arial Black" pitchFamily="34" charset="0"/>
              </a:rPr>
              <a:t>об’єктивну</a:t>
            </a:r>
            <a:r>
              <a:rPr lang="ru-RU" dirty="0">
                <a:latin typeface="Arial Black" pitchFamily="34" charset="0"/>
              </a:rPr>
              <a:t>, </a:t>
            </a:r>
            <a:r>
              <a:rPr lang="ru-RU" dirty="0" err="1">
                <a:latin typeface="Arial Black" pitchFamily="34" charset="0"/>
              </a:rPr>
              <a:t>перевірену</a:t>
            </a:r>
            <a:r>
              <a:rPr lang="ru-RU" dirty="0">
                <a:latin typeface="Arial Black" pitchFamily="34" charset="0"/>
              </a:rPr>
              <a:t> інформацію.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1124744"/>
            <a:ext cx="3329608" cy="5632311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Науково-художня література - це твори, у яких поєднано </a:t>
            </a:r>
            <a:r>
              <a:rPr lang="ru-RU" dirty="0" err="1">
                <a:latin typeface="Arial Black" pitchFamily="34" charset="0"/>
              </a:rPr>
              <a:t>науковий</a:t>
            </a:r>
            <a:r>
              <a:rPr lang="ru-RU" dirty="0">
                <a:latin typeface="Arial Black" pitchFamily="34" charset="0"/>
              </a:rPr>
              <a:t> і художній стилі.</a:t>
            </a:r>
          </a:p>
          <a:p>
            <a:pPr algn="ctr"/>
            <a:r>
              <a:rPr lang="ru-RU" dirty="0">
                <a:latin typeface="Arial Black" pitchFamily="34" charset="0"/>
              </a:rPr>
              <a:t>У науково-художньому творі </a:t>
            </a:r>
            <a:r>
              <a:rPr lang="ru-RU" dirty="0" err="1">
                <a:latin typeface="Arial Black" pitchFamily="34" charset="0"/>
              </a:rPr>
              <a:t>пізнавальну</a:t>
            </a:r>
            <a:r>
              <a:rPr lang="ru-RU" dirty="0">
                <a:latin typeface="Arial Black" pitchFamily="34" charset="0"/>
              </a:rPr>
              <a:t> інформацію </a:t>
            </a:r>
            <a:r>
              <a:rPr lang="ru-RU" dirty="0" err="1">
                <a:latin typeface="Arial Black" pitchFamily="34" charset="0"/>
              </a:rPr>
              <a:t>розкрито</a:t>
            </a:r>
            <a:r>
              <a:rPr lang="ru-RU" dirty="0">
                <a:latin typeface="Arial Black" pitchFamily="34" charset="0"/>
              </a:rPr>
              <a:t> за допомогою сюжету, характеристики (опису) образів, подій, явищ. За жанровою </a:t>
            </a:r>
            <a:r>
              <a:rPr lang="ru-RU" dirty="0" err="1">
                <a:latin typeface="Arial Black" pitchFamily="34" charset="0"/>
              </a:rPr>
              <a:t>різноманітністю</a:t>
            </a:r>
            <a:r>
              <a:rPr lang="ru-RU" dirty="0">
                <a:latin typeface="Arial Black" pitchFamily="34" charset="0"/>
              </a:rPr>
              <a:t> це оповідання, </a:t>
            </a:r>
            <a:r>
              <a:rPr lang="ru-RU" dirty="0" err="1">
                <a:latin typeface="Arial Black" pitchFamily="34" charset="0"/>
              </a:rPr>
              <a:t>пізнавальні</a:t>
            </a:r>
            <a:r>
              <a:rPr lang="ru-RU" dirty="0">
                <a:latin typeface="Arial Black" pitchFamily="34" charset="0"/>
              </a:rPr>
              <a:t> казки, повісті про явища природи, історичні події, про </a:t>
            </a:r>
            <a:r>
              <a:rPr lang="ru-RU" dirty="0" err="1">
                <a:latin typeface="Arial Black" pitchFamily="34" charset="0"/>
              </a:rPr>
              <a:t>видатних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особистостей</a:t>
            </a:r>
            <a:r>
              <a:rPr lang="ru-RU" dirty="0">
                <a:latin typeface="Arial Black" pitchFamily="34" charset="0"/>
              </a:rPr>
              <a:t>, </a:t>
            </a:r>
            <a:r>
              <a:rPr lang="ru-RU" dirty="0" err="1">
                <a:latin typeface="Arial Black" pitchFamily="34" charset="0"/>
              </a:rPr>
              <a:t>відкриття</a:t>
            </a:r>
            <a:r>
              <a:rPr lang="ru-RU" dirty="0">
                <a:latin typeface="Arial Black" pitchFamily="34" charset="0"/>
              </a:rPr>
              <a:t> в різних </a:t>
            </a:r>
            <a:r>
              <a:rPr lang="ru-RU" dirty="0" err="1">
                <a:latin typeface="Arial Black" pitchFamily="34" charset="0"/>
              </a:rPr>
              <a:t>галузях</a:t>
            </a:r>
            <a:r>
              <a:rPr lang="ru-RU" dirty="0">
                <a:latin typeface="Arial Black" pitchFamily="34" charset="0"/>
              </a:rPr>
              <a:t> знань.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843808" y="306035"/>
            <a:ext cx="3294112" cy="895826"/>
          </a:xfrm>
          <a:prstGeom prst="downArrowCallout">
            <a:avLst/>
          </a:prstGeom>
          <a:solidFill>
            <a:srgbClr val="00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 Black" pitchFamily="34" charset="0"/>
              </a:rPr>
              <a:t>Пригадаймо!</a:t>
            </a:r>
          </a:p>
        </p:txBody>
      </p:sp>
    </p:spTree>
    <p:extLst>
      <p:ext uri="{BB962C8B-B14F-4D97-AF65-F5344CB8AC3E}">
        <p14:creationId xmlns:p14="http://schemas.microsoft.com/office/powerpoint/2010/main" val="123835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1691680" y="188640"/>
            <a:ext cx="5328592" cy="895826"/>
          </a:xfrm>
          <a:prstGeom prst="downArrowCallout">
            <a:avLst/>
          </a:prstGeom>
          <a:solidFill>
            <a:srgbClr val="00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Arial Black" pitchFamily="34" charset="0"/>
              </a:rPr>
              <a:t>Олекса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Воропай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Місце для вмісту 6" descr="Зображення, що містить Обличчя людини, одежа, особа, портрет&#10;&#10;Автоматично згенерований опис">
            <a:extLst>
              <a:ext uri="{FF2B5EF4-FFF2-40B4-BE49-F238E27FC236}">
                <a16:creationId xmlns:a16="http://schemas.microsoft.com/office/drawing/2014/main" id="{F8AD83F0-16CC-E1A3-8D07-99E9E72EB7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8" y="1417638"/>
            <a:ext cx="2764731" cy="3452475"/>
          </a:xfrm>
        </p:spPr>
      </p:pic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D87AE955-84E8-F505-4995-30CA4899DF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Народ. 9 листопада 1913 р. у м. Одеса. Студіював агрономію в Уманському сільськогосподарському інституті, проте був виключений із цього закладу. Закінчив Московську аграрну академію (1938). У 1940-1941 рр. навчався на філологічному факультеті Одеського університету. З 1944 р. в еміграції, спочатку перебував у </a:t>
            </a:r>
            <a:r>
              <a:rPr lang="uk-UA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Аусбурзі</a:t>
            </a:r>
            <a:r>
              <a:rPr lang="uk-UA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. Працював у бібліотеці Британського музею (Лондон). В 1957 році здобув звання доктора Слов’янської Етнології. В 1961 році захистив дисертацію на звання доктора природ­ничих наук. Помер 1999 р. у Лондоні.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2B72A-96D2-41F7-9C57-4C5518F8D539}"/>
              </a:ext>
            </a:extLst>
          </p:cNvPr>
          <p:cNvSpPr txBox="1"/>
          <p:nvPr/>
        </p:nvSpPr>
        <p:spPr>
          <a:xfrm>
            <a:off x="131949" y="5257800"/>
            <a:ext cx="4574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Воропай</a:t>
            </a:r>
            <a:r>
              <a:rPr lang="ru-RU" b="1" dirty="0"/>
              <a:t> </a:t>
            </a:r>
            <a:r>
              <a:rPr lang="ru-RU" b="1" dirty="0" err="1"/>
              <a:t>Олексій</a:t>
            </a:r>
            <a:r>
              <a:rPr lang="ru-RU" b="1" dirty="0"/>
              <a:t> </a:t>
            </a:r>
            <a:r>
              <a:rPr lang="ru-RU" b="1" dirty="0" err="1"/>
              <a:t>Іванович</a:t>
            </a:r>
            <a:r>
              <a:rPr lang="ru-RU" b="1" dirty="0"/>
              <a:t> </a:t>
            </a:r>
          </a:p>
          <a:p>
            <a:r>
              <a:rPr lang="ru-RU" b="1" dirty="0"/>
              <a:t>(9 листопада 1913, Одеса — 20 липня 1989) </a:t>
            </a:r>
          </a:p>
          <a:p>
            <a:r>
              <a:rPr lang="ru-RU" b="1" dirty="0"/>
              <a:t>— </a:t>
            </a:r>
            <a:r>
              <a:rPr lang="ru-RU" b="1" dirty="0" err="1"/>
              <a:t>український</a:t>
            </a:r>
            <a:r>
              <a:rPr lang="ru-RU" b="1" dirty="0"/>
              <a:t> </a:t>
            </a:r>
            <a:r>
              <a:rPr lang="ru-RU" b="1" dirty="0" err="1"/>
              <a:t>біолог</a:t>
            </a:r>
            <a:r>
              <a:rPr lang="ru-RU" b="1" dirty="0"/>
              <a:t>, </a:t>
            </a:r>
            <a:r>
              <a:rPr lang="ru-RU" b="1" dirty="0" err="1"/>
              <a:t>етнограф</a:t>
            </a:r>
            <a:r>
              <a:rPr lang="ru-RU" b="1" dirty="0"/>
              <a:t> </a:t>
            </a:r>
          </a:p>
          <a:p>
            <a:r>
              <a:rPr lang="ru-RU" b="1" dirty="0"/>
              <a:t>і </a:t>
            </a:r>
            <a:r>
              <a:rPr lang="ru-RU" b="1" dirty="0" err="1"/>
              <a:t>письменник</a:t>
            </a:r>
            <a:r>
              <a:rPr lang="ru-RU" b="1" dirty="0"/>
              <a:t>, фольклорист в </a:t>
            </a:r>
            <a:r>
              <a:rPr lang="ru-RU" b="1" dirty="0" err="1"/>
              <a:t>еміграції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71034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296</Words>
  <Application>Microsoft Office PowerPoint</Application>
  <PresentationFormat>Екран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Verdana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Виктория Зайцева</cp:lastModifiedBy>
  <cp:revision>28</cp:revision>
  <dcterms:created xsi:type="dcterms:W3CDTF">2024-04-17T10:32:29Z</dcterms:created>
  <dcterms:modified xsi:type="dcterms:W3CDTF">2024-05-21T11:33:47Z</dcterms:modified>
</cp:coreProperties>
</file>