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</p:sldIdLst>
  <p:sldSz cx="9144000" cy="5143500" type="screen16x9"/>
  <p:notesSz cx="6858000" cy="9144000"/>
  <p:embeddedFontLst>
    <p:embeddedFont>
      <p:font typeface="Montserrat" panose="00000500000000000000" pitchFamily="2" charset="-52"/>
      <p:regular r:id="rId12"/>
      <p:bold r:id="rId13"/>
      <p:italic r:id="rId14"/>
      <p:boldItalic r:id="rId15"/>
    </p:embeddedFont>
    <p:embeddedFont>
      <p:font typeface="Oswald" panose="00000500000000000000" pitchFamily="2" charset="-52"/>
      <p:regular r:id="rId16"/>
      <p:bold r:id="rId17"/>
    </p:embeddedFont>
    <p:embeddedFont>
      <p:font typeface="Playfair Display" panose="00000500000000000000" pitchFamily="2" charset="-52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96FBEB-7542-4D0C-BC7C-12DE9831C4E4}">
  <a:tblStyle styleId="{EB96FBEB-7542-4D0C-BC7C-12DE9831C4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74fecb57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74fecb57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74fecb57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74fecb57b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74fecb57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74fecb57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74fecb57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74fecb57b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74fecb57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74fecb57b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74fecb57b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74fecb57b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74fecb5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74fecb5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74fecb57b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74fecb57b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checker dir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300" dirty="0" err="1"/>
              <a:t>Використання</a:t>
            </a:r>
            <a:r>
              <a:rPr lang="ru-RU" sz="5300" dirty="0"/>
              <a:t> </a:t>
            </a:r>
            <a:r>
              <a:rPr lang="ru-RU" sz="5300" dirty="0" err="1"/>
              <a:t>займенників</a:t>
            </a:r>
            <a:r>
              <a:rPr lang="ru-RU" sz="5300" dirty="0"/>
              <a:t> для </a:t>
            </a:r>
            <a:r>
              <a:rPr lang="ru-RU" sz="5300" dirty="0" err="1"/>
              <a:t>зв’язку</a:t>
            </a:r>
            <a:r>
              <a:rPr lang="ru-RU" sz="5300" dirty="0"/>
              <a:t> </a:t>
            </a:r>
            <a:r>
              <a:rPr lang="ru-RU" sz="5300" dirty="0" err="1"/>
              <a:t>речень</a:t>
            </a:r>
            <a:r>
              <a:rPr lang="ru-RU" sz="5300" dirty="0"/>
              <a:t> у </a:t>
            </a:r>
            <a:r>
              <a:rPr lang="ru-RU" sz="5300" dirty="0" err="1"/>
              <a:t>тексті</a:t>
            </a:r>
            <a:endParaRPr sz="5300" dirty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2116950" y="378080"/>
            <a:ext cx="4910100" cy="9497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/>
              <a:t>Сьоме травня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/>
              <a:t>Класна робота</a:t>
            </a:r>
            <a:endParaRPr sz="2800" dirty="0"/>
          </a:p>
        </p:txBody>
      </p:sp>
    </p:spTree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65500" y="511550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Завдання уроку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4731300" y="724200"/>
            <a:ext cx="42171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ru" sz="2700" dirty="0"/>
              <a:t>як розрізняти</a:t>
            </a:r>
            <a:endParaRPr sz="2700" dirty="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ru" sz="2700" dirty="0"/>
              <a:t>де використовувати</a:t>
            </a:r>
            <a:endParaRPr sz="2700" dirty="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ru" sz="2700" dirty="0"/>
              <a:t>яку роль виконують у реченні</a:t>
            </a:r>
            <a:endParaRPr sz="2700" dirty="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2297750"/>
            <a:ext cx="4045200" cy="2845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669275" y="445025"/>
            <a:ext cx="795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Питальні                                             Відносні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274500" y="1234050"/>
            <a:ext cx="3999900" cy="3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highlight>
                  <a:srgbClr val="00FFFF"/>
                </a:highlight>
              </a:rPr>
              <a:t>хто?</a:t>
            </a:r>
            <a:endParaRPr sz="2200" b="1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200" b="1">
                <a:highlight>
                  <a:srgbClr val="00FFFF"/>
                </a:highlight>
              </a:rPr>
              <a:t>що?</a:t>
            </a:r>
            <a:endParaRPr sz="2200" b="1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200" b="1">
                <a:highlight>
                  <a:srgbClr val="00FFFF"/>
                </a:highlight>
              </a:rPr>
              <a:t>який?</a:t>
            </a:r>
            <a:endParaRPr sz="2200" b="1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200" b="1">
                <a:highlight>
                  <a:srgbClr val="00FFFF"/>
                </a:highlight>
              </a:rPr>
              <a:t>чий?</a:t>
            </a:r>
            <a:endParaRPr sz="2200" b="1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200" b="1">
                <a:highlight>
                  <a:srgbClr val="00FFFF"/>
                </a:highlight>
              </a:rPr>
              <a:t>скільки?</a:t>
            </a:r>
            <a:endParaRPr sz="2200" b="1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200" b="1">
                <a:highlight>
                  <a:srgbClr val="00FFFF"/>
                </a:highlight>
              </a:rPr>
              <a:t>котрий?</a:t>
            </a:r>
            <a:endParaRPr sz="2200" b="1">
              <a:highlight>
                <a:srgbClr val="00FFFF"/>
              </a:highlight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4375075" y="1234050"/>
            <a:ext cx="4457100" cy="3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200" b="1">
                <a:highlight>
                  <a:srgbClr val="00FFFF"/>
                </a:highlight>
              </a:rPr>
              <a:t>хто</a:t>
            </a:r>
            <a:endParaRPr sz="2200" b="1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200" b="1">
                <a:highlight>
                  <a:srgbClr val="00FFFF"/>
                </a:highlight>
              </a:rPr>
              <a:t>що</a:t>
            </a:r>
            <a:endParaRPr sz="2200" b="1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200" b="1">
                <a:highlight>
                  <a:srgbClr val="00FFFF"/>
                </a:highlight>
              </a:rPr>
              <a:t>який</a:t>
            </a:r>
            <a:endParaRPr sz="2200" b="1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200" b="1">
                <a:highlight>
                  <a:srgbClr val="00FFFF"/>
                </a:highlight>
              </a:rPr>
              <a:t>чий</a:t>
            </a:r>
            <a:endParaRPr sz="2200" b="1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200" b="1">
                <a:highlight>
                  <a:srgbClr val="00FFFF"/>
                </a:highlight>
              </a:rPr>
              <a:t>скільки</a:t>
            </a:r>
            <a:endParaRPr sz="2200" b="1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200" b="1">
                <a:highlight>
                  <a:srgbClr val="00FFFF"/>
                </a:highlight>
              </a:rPr>
              <a:t>котрий</a:t>
            </a:r>
            <a:endParaRPr b="1">
              <a:highlight>
                <a:srgbClr val="00FFFF"/>
              </a:highlight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0800" y="1586425"/>
            <a:ext cx="2404426" cy="297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1225" y="1586425"/>
            <a:ext cx="3130950" cy="30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134225"/>
            <a:ext cx="2808000" cy="6330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/>
              <a:t>Питальні</a:t>
            </a:r>
            <a:endParaRPr sz="3200"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61975" y="788277"/>
            <a:ext cx="3309000" cy="4214647"/>
          </a:xfrm>
          <a:prstGeom prst="rect">
            <a:avLst/>
          </a:prstGeom>
          <a:solidFill>
            <a:srgbClr val="FF00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>
                <a:highlight>
                  <a:srgbClr val="F6B26B"/>
                </a:highlight>
              </a:rPr>
              <a:t>для оформлення </a:t>
            </a:r>
            <a:r>
              <a:rPr lang="ru" sz="2200" b="1" dirty="0">
                <a:highlight>
                  <a:srgbClr val="F9CB9C"/>
                </a:highlight>
              </a:rPr>
              <a:t>запитання</a:t>
            </a:r>
            <a:r>
              <a:rPr lang="ru" sz="2200" b="1" dirty="0"/>
              <a:t> </a:t>
            </a:r>
            <a:endParaRPr sz="22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100" b="1" i="1" dirty="0"/>
              <a:t>про особу, </a:t>
            </a:r>
            <a:endParaRPr sz="2100" b="1"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100" b="1" i="1" dirty="0"/>
              <a:t>                         предмет, </a:t>
            </a:r>
            <a:endParaRPr sz="2100" b="1"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100" b="1" i="1" dirty="0"/>
              <a:t>ознаку,</a:t>
            </a:r>
            <a:endParaRPr sz="2100" b="1"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100" b="1" i="1" dirty="0"/>
              <a:t>             приналежність,</a:t>
            </a:r>
            <a:endParaRPr sz="2100" b="1"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100" b="1" i="1" dirty="0"/>
              <a:t>кількість,</a:t>
            </a:r>
            <a:endParaRPr sz="2100" b="1"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100" b="1" i="1" dirty="0"/>
              <a:t>          порядок при лічбі</a:t>
            </a:r>
            <a:endParaRPr sz="2100" b="1" i="1"/>
          </a:p>
        </p:txBody>
      </p:sp>
      <p:sp>
        <p:nvSpPr>
          <p:cNvPr id="83" name="Google Shape;83;p16"/>
          <p:cNvSpPr txBox="1"/>
          <p:nvPr/>
        </p:nvSpPr>
        <p:spPr>
          <a:xfrm>
            <a:off x="2739300" y="143574"/>
            <a:ext cx="6404700" cy="94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8000"/>
                </a:solidFill>
                <a:highlight>
                  <a:srgbClr val="FFFFFF"/>
                </a:highlight>
              </a:rPr>
              <a:t>За допомогою питальних займенників будують питальні речення</a:t>
            </a:r>
            <a:r>
              <a:rPr lang="ru" sz="1100" b="1" dirty="0">
                <a:solidFill>
                  <a:srgbClr val="008000"/>
                </a:solidFill>
                <a:highlight>
                  <a:srgbClr val="FFFFFF"/>
                </a:highlight>
              </a:rPr>
              <a:t>.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3544675" y="1264250"/>
            <a:ext cx="5478000" cy="335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i="1" dirty="0">
                <a:solidFill>
                  <a:srgbClr val="008000"/>
                </a:solidFill>
                <a:highlight>
                  <a:srgbClr val="FF00FF"/>
                </a:highlight>
              </a:rPr>
              <a:t>Хто </a:t>
            </a:r>
            <a:r>
              <a:rPr lang="ru" sz="2900" i="1" dirty="0">
                <a:solidFill>
                  <a:srgbClr val="008000"/>
                </a:solidFill>
                <a:highlight>
                  <a:srgbClr val="FFFFFF"/>
                </a:highlight>
              </a:rPr>
              <a:t>кине тінь на ясне сонце?</a:t>
            </a:r>
            <a:endParaRPr sz="2900" i="1">
              <a:solidFill>
                <a:srgbClr val="008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i="1">
              <a:solidFill>
                <a:srgbClr val="008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i="1" dirty="0">
                <a:solidFill>
                  <a:srgbClr val="008000"/>
                </a:solidFill>
                <a:highlight>
                  <a:srgbClr val="FF00FF"/>
                </a:highlight>
              </a:rPr>
              <a:t>Чиє </a:t>
            </a:r>
            <a:r>
              <a:rPr lang="ru" sz="2900" i="1" dirty="0">
                <a:solidFill>
                  <a:srgbClr val="008000"/>
                </a:solidFill>
                <a:highlight>
                  <a:srgbClr val="FFFFFF"/>
                </a:highlight>
              </a:rPr>
              <a:t>це море нас вітало?</a:t>
            </a:r>
            <a:endParaRPr sz="2900" i="1">
              <a:solidFill>
                <a:srgbClr val="008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i="1">
              <a:solidFill>
                <a:srgbClr val="008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i="1" dirty="0">
                <a:solidFill>
                  <a:srgbClr val="008000"/>
                </a:solidFill>
                <a:highlight>
                  <a:srgbClr val="FFFFFF"/>
                </a:highlight>
              </a:rPr>
              <a:t>Ти </a:t>
            </a:r>
            <a:r>
              <a:rPr lang="ru" sz="2900" i="1" dirty="0">
                <a:solidFill>
                  <a:srgbClr val="008000"/>
                </a:solidFill>
                <a:highlight>
                  <a:srgbClr val="FF00FF"/>
                </a:highlight>
              </a:rPr>
              <a:t>що </a:t>
            </a:r>
            <a:r>
              <a:rPr lang="ru" sz="2900" i="1" dirty="0">
                <a:solidFill>
                  <a:srgbClr val="008000"/>
                </a:solidFill>
                <a:highlight>
                  <a:srgbClr val="FFFFFF"/>
                </a:highlight>
              </a:rPr>
              <a:t>це надумав?!</a:t>
            </a:r>
            <a:endParaRPr sz="2900" i="1">
              <a:solidFill>
                <a:srgbClr val="008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i="1">
              <a:solidFill>
                <a:srgbClr val="008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i="1" dirty="0">
                <a:solidFill>
                  <a:srgbClr val="008000"/>
                </a:solidFill>
                <a:highlight>
                  <a:srgbClr val="FF00FF"/>
                </a:highlight>
              </a:rPr>
              <a:t>Скільки</a:t>
            </a:r>
            <a:r>
              <a:rPr lang="ru" sz="2900" i="1" dirty="0">
                <a:solidFill>
                  <a:srgbClr val="008000"/>
                </a:solidFill>
                <a:highlight>
                  <a:srgbClr val="FFFFFF"/>
                </a:highlight>
              </a:rPr>
              <a:t> років ще чекати?</a:t>
            </a:r>
            <a:endParaRPr sz="2900" i="1">
              <a:solidFill>
                <a:srgbClr val="008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19700" y="17137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Відносні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19700" y="1005375"/>
            <a:ext cx="3000000" cy="1262700"/>
          </a:xfrm>
          <a:prstGeom prst="rect">
            <a:avLst/>
          </a:prstGeom>
          <a:solidFill>
            <a:srgbClr val="FF00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200" i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Учитель запитав, </a:t>
            </a:r>
            <a:r>
              <a:rPr lang="ru" sz="2200" i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які</a:t>
            </a:r>
            <a:r>
              <a:rPr lang="ru" sz="2200" i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професії у нашій родині спадкоємні.</a:t>
            </a:r>
            <a:endParaRPr sz="2300"/>
          </a:p>
        </p:txBody>
      </p:sp>
      <p:sp>
        <p:nvSpPr>
          <p:cNvPr id="91" name="Google Shape;91;p17"/>
          <p:cNvSpPr txBox="1"/>
          <p:nvPr/>
        </p:nvSpPr>
        <p:spPr>
          <a:xfrm>
            <a:off x="2927700" y="171375"/>
            <a:ext cx="61971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rgbClr val="008000"/>
                </a:solidFill>
                <a:highlight>
                  <a:srgbClr val="FFFFFF"/>
                </a:highlight>
              </a:rPr>
              <a:t>вживаються для зв'язку частин складного речення</a:t>
            </a:r>
            <a:endParaRPr sz="2900"/>
          </a:p>
        </p:txBody>
      </p:sp>
      <p:sp>
        <p:nvSpPr>
          <p:cNvPr id="92" name="Google Shape;92;p17"/>
          <p:cNvSpPr txBox="1"/>
          <p:nvPr/>
        </p:nvSpPr>
        <p:spPr>
          <a:xfrm>
            <a:off x="3346500" y="1203700"/>
            <a:ext cx="5577300" cy="12627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i="1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Вона так гарно намалювала сімейку грибів-боровиків, </a:t>
            </a:r>
            <a:r>
              <a:rPr lang="ru" sz="2100" i="1">
                <a:solidFill>
                  <a:srgbClr val="404040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котрі </a:t>
            </a:r>
            <a:r>
              <a:rPr lang="ru" sz="2100" i="1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стали в коло на лісовій галявині .</a:t>
            </a:r>
            <a:endParaRPr sz="2200"/>
          </a:p>
        </p:txBody>
      </p:sp>
      <p:sp>
        <p:nvSpPr>
          <p:cNvPr id="93" name="Google Shape;93;p17"/>
          <p:cNvSpPr txBox="1"/>
          <p:nvPr/>
        </p:nvSpPr>
        <p:spPr>
          <a:xfrm>
            <a:off x="217950" y="2571750"/>
            <a:ext cx="8708100" cy="2541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ru" sz="2100" i="1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Той, </a:t>
            </a:r>
            <a:r>
              <a:rPr lang="ru" sz="2100" i="1">
                <a:solidFill>
                  <a:srgbClr val="404040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хто </a:t>
            </a:r>
            <a:r>
              <a:rPr lang="ru" sz="2100" i="1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написав цей твір, мав талант.</a:t>
            </a:r>
            <a:endParaRPr sz="2100" i="1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ru" sz="2100" i="1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Не відомо досі, </a:t>
            </a:r>
            <a:r>
              <a:rPr lang="ru" sz="2100" i="1">
                <a:solidFill>
                  <a:srgbClr val="404040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скільки</a:t>
            </a:r>
            <a:r>
              <a:rPr lang="ru" sz="2100" i="1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зірок на небі.</a:t>
            </a:r>
            <a:endParaRPr sz="2100" i="1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ru" sz="2100" i="1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 </a:t>
            </a:r>
            <a:r>
              <a:rPr lang="ru" sz="2100" i="1">
                <a:solidFill>
                  <a:srgbClr val="404040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хто</a:t>
            </a:r>
            <a:r>
              <a:rPr lang="ru" sz="2100" i="1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грає, того знають і дякують люде.</a:t>
            </a:r>
            <a:endParaRPr sz="2100" i="1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ru" sz="2100" i="1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Побачите, </a:t>
            </a:r>
            <a:r>
              <a:rPr lang="ru" sz="2100" i="1">
                <a:solidFill>
                  <a:srgbClr val="404040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які </a:t>
            </a:r>
            <a:r>
              <a:rPr lang="ru" sz="2100" i="1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будуть жнива.</a:t>
            </a:r>
            <a:endParaRPr sz="2100" i="1">
              <a:solidFill>
                <a:srgbClr val="4040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490250" y="210700"/>
            <a:ext cx="5359800" cy="6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Зверніть увагу!</a:t>
            </a:r>
            <a:endParaRPr/>
          </a:p>
        </p:txBody>
      </p:sp>
      <p:graphicFrame>
        <p:nvGraphicFramePr>
          <p:cNvPr id="99" name="Google Shape;99;p18"/>
          <p:cNvGraphicFramePr/>
          <p:nvPr/>
        </p:nvGraphicFramePr>
        <p:xfrm>
          <a:off x="252300" y="951850"/>
          <a:ext cx="8639400" cy="405837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{EB96FBEB-7542-4D0C-BC7C-12DE9831C4E4}</a:tableStyleId>
              </a:tblPr>
              <a:tblGrid>
                <a:gridCol w="45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3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ru" sz="2400" b="1">
                          <a:solidFill>
                            <a:srgbClr val="404040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що</a:t>
                      </a:r>
                      <a:r>
                        <a:rPr lang="ru" sz="2400">
                          <a:solidFill>
                            <a:srgbClr val="404040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– відносний займенник</a:t>
                      </a:r>
                      <a:endParaRPr sz="2400">
                        <a:solidFill>
                          <a:srgbClr val="404040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2550" marR="82550" marT="82550" marB="8255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ru" sz="2400" b="1">
                          <a:solidFill>
                            <a:srgbClr val="404040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що</a:t>
                      </a:r>
                      <a:r>
                        <a:rPr lang="ru" sz="2400">
                          <a:solidFill>
                            <a:srgbClr val="404040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– сполучник</a:t>
                      </a:r>
                      <a:endParaRPr sz="2400">
                        <a:solidFill>
                          <a:srgbClr val="404040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2550" marR="82550" marT="82550" marB="825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900" i="1">
                          <a:solidFill>
                            <a:srgbClr val="404040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І явір вироста отой, </a:t>
                      </a:r>
                      <a:r>
                        <a:rPr lang="ru" sz="2900" i="1">
                          <a:solidFill>
                            <a:srgbClr val="404040"/>
                          </a:solidFill>
                          <a:highlight>
                            <a:srgbClr val="6D9EE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що </a:t>
                      </a:r>
                      <a:r>
                        <a:rPr lang="ru" sz="2900" i="1">
                          <a:solidFill>
                            <a:srgbClr val="404040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вдвох садили ми з тобою (А. Малишко).</a:t>
                      </a:r>
                      <a:endParaRPr sz="2900" i="1">
                        <a:solidFill>
                          <a:srgbClr val="404040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200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ru" sz="2900" i="1">
                          <a:solidFill>
                            <a:srgbClr val="404040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Дивлюсь у сумні очі осіннього неба, </a:t>
                      </a:r>
                      <a:r>
                        <a:rPr lang="ru" sz="2900" i="1">
                          <a:solidFill>
                            <a:srgbClr val="404040"/>
                          </a:solidFill>
                          <a:highlight>
                            <a:srgbClr val="6D9EEB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що</a:t>
                      </a:r>
                      <a:r>
                        <a:rPr lang="ru" sz="2900" i="1">
                          <a:solidFill>
                            <a:srgbClr val="404040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грає.</a:t>
                      </a:r>
                      <a:endParaRPr sz="2900" i="1">
                        <a:solidFill>
                          <a:srgbClr val="404040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2550" marR="82550" marT="82550" marB="8255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800" i="1">
                          <a:solidFill>
                            <a:srgbClr val="404040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І</a:t>
                      </a:r>
                      <a:r>
                        <a:rPr lang="ru" sz="2800">
                          <a:solidFill>
                            <a:srgbClr val="404040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ru" sz="2800" i="1">
                          <a:solidFill>
                            <a:srgbClr val="404040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знали ми,</a:t>
                      </a:r>
                      <a:r>
                        <a:rPr lang="ru" sz="2800" i="1">
                          <a:solidFill>
                            <a:srgbClr val="404040"/>
                          </a:solidFill>
                          <a:highlight>
                            <a:srgbClr val="A4C2F4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що </a:t>
                      </a:r>
                      <a:r>
                        <a:rPr lang="ru" sz="2800" i="1">
                          <a:solidFill>
                            <a:srgbClr val="404040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слави нам не буде. </a:t>
                      </a:r>
                      <a:r>
                        <a:rPr lang="ru" sz="2800">
                          <a:solidFill>
                            <a:srgbClr val="404040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(І.Франко)</a:t>
                      </a:r>
                      <a:endParaRPr sz="2800">
                        <a:solidFill>
                          <a:srgbClr val="404040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200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ru" sz="2800">
                          <a:solidFill>
                            <a:srgbClr val="404040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Він нагадав, що буде брати участь у змаганнях.</a:t>
                      </a:r>
                      <a:endParaRPr sz="2800">
                        <a:solidFill>
                          <a:srgbClr val="404040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2550" marR="82550" marT="82550" marB="825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/>
              <a:t>ЩО варто запам”ятати?</a:t>
            </a:r>
            <a:endParaRPr sz="3600"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solidFill>
            <a:srgbClr val="00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CC0000"/>
                </a:solidFill>
              </a:rPr>
              <a:t>Займенники</a:t>
            </a:r>
            <a:r>
              <a:rPr lang="ru" dirty="0"/>
              <a:t> </a:t>
            </a:r>
            <a:r>
              <a:rPr lang="ru" sz="3100" dirty="0"/>
              <a:t>хто, що</a:t>
            </a:r>
            <a:r>
              <a:rPr lang="ru" dirty="0"/>
              <a:t>, </a:t>
            </a:r>
            <a:r>
              <a:rPr lang="ru" sz="3000" dirty="0"/>
              <a:t>скільки</a:t>
            </a:r>
            <a:r>
              <a:rPr lang="ru" dirty="0"/>
              <a:t>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500" b="1" dirty="0">
                <a:solidFill>
                  <a:srgbClr val="EA9999"/>
                </a:solidFill>
              </a:rPr>
              <a:t>змінюються</a:t>
            </a:r>
            <a:r>
              <a:rPr lang="ru" dirty="0">
                <a:solidFill>
                  <a:srgbClr val="EA9999"/>
                </a:solidFill>
              </a:rPr>
              <a:t> </a:t>
            </a:r>
            <a:r>
              <a:rPr lang="ru" sz="3200" u="sng" dirty="0"/>
              <a:t>тільки за відмінками</a:t>
            </a:r>
            <a:r>
              <a:rPr lang="ru" dirty="0"/>
              <a:t>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CC0000"/>
                </a:solidFill>
              </a:rPr>
              <a:t>Займенники</a:t>
            </a:r>
            <a:r>
              <a:rPr lang="ru" dirty="0"/>
              <a:t> </a:t>
            </a:r>
            <a:r>
              <a:rPr lang="ru" sz="3100" dirty="0"/>
              <a:t>який, чий, котрий </a:t>
            </a:r>
            <a:r>
              <a:rPr lang="ru" sz="3300" b="1" dirty="0">
                <a:solidFill>
                  <a:srgbClr val="E06666"/>
                </a:solidFill>
              </a:rPr>
              <a:t>змінюються</a:t>
            </a:r>
            <a:r>
              <a:rPr lang="ru" dirty="0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700" u="sng" dirty="0"/>
              <a:t>за відмінками, числами і родами (в однині)</a:t>
            </a:r>
            <a:r>
              <a:rPr lang="ru" dirty="0"/>
              <a:t>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" name="Рисунок 3" descr="106556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607" y="0"/>
            <a:ext cx="2851394" cy="2333297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550" y="297450"/>
            <a:ext cx="8105649" cy="439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265500" y="2124250"/>
            <a:ext cx="3700500" cy="2659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 b="1">
                <a:highlight>
                  <a:schemeClr val="lt1"/>
                </a:highlight>
              </a:rPr>
              <a:t>Спишіть речення, ставлячи подані в дужках займенники у потрібному відмінку, зазначте його. Підкресліть питальні та відносні займенники згідно синтаксичної ролі, яку виконують </a:t>
            </a:r>
            <a:endParaRPr b="1"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2"/>
          </p:nvPr>
        </p:nvSpPr>
        <p:spPr>
          <a:xfrm>
            <a:off x="4511400" y="0"/>
            <a:ext cx="4632600" cy="50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000"/>
              <a:t>1. Згадай, до (яка) країни нас погойдує степ-корабель (В. Марсюк). 2. Про (хто) згадає цей воїн у найтяжчі хвилини бою? (С. Склярвнко). 3. Мати вже й не знала, (хто) дякувати (М. Стельмах). 4. (Які) словами передати свій біль і відчай? (О. Гончар). 5. Уже й не згадаю, (який) вітром занесло мене в ті краї (Є. Гуцало). 6. Гляньте, (скільки) відтінками виблискує ця росинка вранці (В. Сухомлинський).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38375" cy="2038350"/>
          </a:xfrm>
          <a:prstGeom prst="rect">
            <a:avLst/>
          </a:prstGeom>
        </p:spPr>
      </p:pic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2123090" y="231228"/>
            <a:ext cx="2333296" cy="18930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Домашнє завдання</a:t>
            </a:r>
            <a:endParaRPr/>
          </a:p>
        </p:txBody>
      </p:sp>
    </p:spTree>
  </p:cSld>
  <p:clrMapOvr>
    <a:masterClrMapping/>
  </p:clrMapOvr>
  <p:transition>
    <p:checker dir="vert"/>
  </p:transition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393</Words>
  <Application>Microsoft Office PowerPoint</Application>
  <PresentationFormat>Екран (16:9)</PresentationFormat>
  <Paragraphs>60</Paragraphs>
  <Slides>9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Oswald</vt:lpstr>
      <vt:lpstr>Playfair Display</vt:lpstr>
      <vt:lpstr>Montserrat</vt:lpstr>
      <vt:lpstr>Arial</vt:lpstr>
      <vt:lpstr>Roboto</vt:lpstr>
      <vt:lpstr>Pop</vt:lpstr>
      <vt:lpstr>Використання займенників для зв’язку речень у тексті</vt:lpstr>
      <vt:lpstr>Завдання уроку</vt:lpstr>
      <vt:lpstr>   Питальні                                             Відносні</vt:lpstr>
      <vt:lpstr>Питальні</vt:lpstr>
      <vt:lpstr>Відносні</vt:lpstr>
      <vt:lpstr>Зверніть увагу!</vt:lpstr>
      <vt:lpstr>ЩО варто запам”ятати?</vt:lpstr>
      <vt:lpstr>Презентація PowerPoint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Питальні та відносні займенники, їх відмінювання</dc:title>
  <dc:creator>Notebook</dc:creator>
  <cp:lastModifiedBy>Виктория Зайцева</cp:lastModifiedBy>
  <cp:revision>3</cp:revision>
  <dcterms:modified xsi:type="dcterms:W3CDTF">2024-05-06T08:36:49Z</dcterms:modified>
</cp:coreProperties>
</file>