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embeddedFontLst>
    <p:embeddedFont>
      <p:font typeface="Corbel" panose="020B0503020204020204" pitchFamily="34" charset="0"/>
      <p:regular r:id="rId17"/>
      <p:bold r:id="rId18"/>
      <p:italic r:id="rId19"/>
      <p:boldItalic r:id="rId20"/>
    </p:embeddedFont>
    <p:embeddedFont>
      <p:font typeface="Gill Sans MT" panose="020B0502020104020203" pitchFamily="34" charset="0"/>
      <p:regular r:id="rId21"/>
      <p:bold r:id="rId22"/>
      <p:italic r:id="rId23"/>
      <p:boldItalic r:id="rId24"/>
    </p:embeddedFont>
    <p:embeddedFont>
      <p:font typeface="Tahoma" panose="020B0604030504040204" pitchFamily="34" charset="0"/>
      <p:regular r:id="rId25"/>
      <p:bold r:id="rId26"/>
    </p:embeddedFont>
    <p:embeddedFont>
      <p:font typeface="Verdana" panose="020B0604030504040204" pitchFamily="34" charset="0"/>
      <p:regular r:id="rId27"/>
      <p:bold r:id="rId28"/>
      <p:italic r:id="rId29"/>
      <p:boldItalic r:id="rId30"/>
    </p:embeddedFont>
    <p:embeddedFont>
      <p:font typeface="Wingdings 2" panose="05020102010507070707" pitchFamily="18" charset="2"/>
      <p:regular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13688BA-B6ED-4316-9858-5DAE2F25244B}">
  <a:tblStyle styleId="{013688BA-B6ED-4316-9858-5DAE2F25244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8EBF5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/>
        <a:fill>
          <a:solidFill>
            <a:srgbClr val="E8EBF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28A5B44-2DED-4C75-9EA5-1FBF216648D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8690798-9982-459F-BC67-24C4DB23E43D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2A2BC2E-7E42-4428-93D6-1E24B35FB675}" styleName="Table_3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font" Target="fonts/font1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font" Target="fonts/font14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DEC94364-BD71-4D3E-8998-ACD83423A71F}"/>
    <pc:docChg chg="delSld modSld">
      <pc:chgData name="Елена Зайцева" userId="e4c7a7f2c879dab9" providerId="LiveId" clId="{DEC94364-BD71-4D3E-8998-ACD83423A71F}" dt="2024-10-18T18:19:40.262" v="44" actId="2696"/>
      <pc:docMkLst>
        <pc:docMk/>
      </pc:docMkLst>
      <pc:sldChg chg="modSp mod">
        <pc:chgData name="Елена Зайцева" userId="e4c7a7f2c879dab9" providerId="LiveId" clId="{DEC94364-BD71-4D3E-8998-ACD83423A71F}" dt="2024-10-18T18:18:36.123" v="37" actId="20577"/>
        <pc:sldMkLst>
          <pc:docMk/>
          <pc:sldMk cId="0" sldId="256"/>
        </pc:sldMkLst>
        <pc:spChg chg="mod">
          <ac:chgData name="Елена Зайцева" userId="e4c7a7f2c879dab9" providerId="LiveId" clId="{DEC94364-BD71-4D3E-8998-ACD83423A71F}" dt="2024-10-18T18:18:36.123" v="37" actId="20577"/>
          <ac:spMkLst>
            <pc:docMk/>
            <pc:sldMk cId="0" sldId="256"/>
            <ac:spMk id="91" creationId="{00000000-0000-0000-0000-000000000000}"/>
          </ac:spMkLst>
        </pc:spChg>
      </pc:sldChg>
      <pc:sldChg chg="modSp mod">
        <pc:chgData name="Елена Зайцева" userId="e4c7a7f2c879dab9" providerId="LiveId" clId="{DEC94364-BD71-4D3E-8998-ACD83423A71F}" dt="2024-10-18T18:18:47.348" v="43" actId="20577"/>
        <pc:sldMkLst>
          <pc:docMk/>
          <pc:sldMk cId="0" sldId="257"/>
        </pc:sldMkLst>
        <pc:spChg chg="mod">
          <ac:chgData name="Елена Зайцева" userId="e4c7a7f2c879dab9" providerId="LiveId" clId="{DEC94364-BD71-4D3E-8998-ACD83423A71F}" dt="2024-10-18T18:18:47.348" v="43" actId="20577"/>
          <ac:spMkLst>
            <pc:docMk/>
            <pc:sldMk cId="0" sldId="257"/>
            <ac:spMk id="96" creationId="{00000000-0000-0000-0000-000000000000}"/>
          </ac:spMkLst>
        </pc:spChg>
      </pc:sldChg>
      <pc:sldChg chg="del">
        <pc:chgData name="Елена Зайцева" userId="e4c7a7f2c879dab9" providerId="LiveId" clId="{DEC94364-BD71-4D3E-8998-ACD83423A71F}" dt="2024-10-18T18:19:40.262" v="44" actId="2696"/>
        <pc:sldMkLst>
          <pc:docMk/>
          <pc:sldMk cId="0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83322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0842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8179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28396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3912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9062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920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116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649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3626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652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9787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8551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8600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911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 lang="uk-UA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1071538" y="500042"/>
            <a:ext cx="7863456" cy="378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6600"/>
              <a:buFont typeface="Calibri"/>
              <a:buNone/>
            </a:pPr>
            <a:r>
              <a:rPr lang="uk-UA" sz="54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Двадцять перше жовтня</a:t>
            </a:r>
            <a:br>
              <a:rPr lang="uk-UA" sz="54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uk-UA" sz="54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Класна робота</a:t>
            </a:r>
            <a:br>
              <a:rPr lang="uk-UA" sz="54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uk-UA" sz="54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Тире між підметом і присудком</a:t>
            </a:r>
            <a:br>
              <a:rPr lang="uk-UA" sz="6600" b="1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6600" b="1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Times New Roman"/>
              <a:buNone/>
            </a:pPr>
            <a:r>
              <a:rPr lang="uk-UA" sz="216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5.Розподільний диктант</a:t>
            </a:r>
            <a:br>
              <a:rPr lang="uk-UA" sz="21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uk-UA" sz="216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Розподіли речення у дві колонки: І- потрібно ставити тире між підметом і присудком, ІІ- не потрібно ставити тире(розділові знаки опущено)</a:t>
            </a:r>
            <a:endParaRPr sz="216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1000100" y="1785926"/>
            <a:ext cx="7143800" cy="3112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AutoNum type="arabicPeriod"/>
            </a:pPr>
            <a:r>
              <a:rPr lang="uk-UA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Ні­кчемність   рідна сестра підлості.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AutoNum type="arabicPeriod"/>
            </a:pPr>
            <a:r>
              <a:rPr lang="uk-UA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Вісім мінус три   п </a:t>
            </a:r>
            <a:r>
              <a:rPr lang="uk-UA" sz="21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'ять</a:t>
            </a:r>
            <a:r>
              <a:rPr lang="uk-UA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AutoNum type="arabicPeriod"/>
            </a:pPr>
            <a:r>
              <a:rPr lang="uk-UA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 твій брат.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AutoNum type="arabicPeriod"/>
            </a:pPr>
            <a:r>
              <a:rPr lang="uk-UA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Туман мов дим.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AutoNum type="arabicPeriod"/>
            </a:pPr>
            <a:r>
              <a:rPr lang="uk-UA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Марудна справа   жити без баталій.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AutoNum type="arabicPeriod"/>
            </a:pPr>
            <a:r>
              <a:rPr lang="uk-UA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Музика  це мова почуттів.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AutoNum type="arabicPeriod"/>
            </a:pPr>
            <a:r>
              <a:rPr lang="uk-UA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Ми самотні в безмежжі.</a:t>
            </a:r>
            <a:endParaRPr dirty="0"/>
          </a:p>
          <a:p>
            <a:pPr marL="457200" marR="0" lvl="0" indent="-4572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AutoNum type="arabicPeriod"/>
            </a:pPr>
            <a:r>
              <a:rPr lang="uk-UA" sz="2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Земля не золото, небо не блакить.</a:t>
            </a:r>
            <a:endParaRPr sz="2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238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endParaRPr sz="2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1500166" y="5660543"/>
            <a:ext cx="7321617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 – 1,2,5,6               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ІІ – 3,4,7,8</a:t>
            </a:r>
            <a:endParaRPr sz="2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0" name="Shape 2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4582" y="4922863"/>
            <a:ext cx="3895682" cy="737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/>
        </p:nvSpPr>
        <p:spPr>
          <a:xfrm>
            <a:off x="309366" y="1635164"/>
            <a:ext cx="6670088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4800" b="1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ВИКОНАЙ ТЕСТОВІ  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4800" b="1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                    ЗАВДАННЯ!</a:t>
            </a:r>
            <a:endParaRPr sz="4800" b="1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4800" b="1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БАЖАЮ УСПІХУ !</a:t>
            </a:r>
            <a:r>
              <a:rPr lang="uk-UA" sz="4800">
                <a:solidFill>
                  <a:schemeClr val="accent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endParaRPr sz="4800">
              <a:solidFill>
                <a:schemeClr val="accent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6" name="Shape 266" descr="d:\Мои документы\моя флешка\анимашки\дети\987a952c6565c030ea8aa84ec1e352a8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93361" y="4489263"/>
            <a:ext cx="3816424" cy="19798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Shape 267" descr="52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72794" y="1312168"/>
            <a:ext cx="1511621" cy="19789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/>
        </p:nvSpPr>
        <p:spPr>
          <a:xfrm>
            <a:off x="1105989" y="409303"/>
            <a:ext cx="7811588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Укажіть рядок, у якому обов’язково слід поставити в реченні тире (розділові знаки пропущено)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Shape 273"/>
          <p:cNvSpPr txBox="1"/>
          <p:nvPr/>
        </p:nvSpPr>
        <p:spPr>
          <a:xfrm>
            <a:off x="2211809" y="3997228"/>
            <a:ext cx="4411560" cy="561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Книги морська глибина.</a:t>
            </a:r>
            <a:endParaRPr/>
          </a:p>
        </p:txBody>
      </p:sp>
      <p:sp>
        <p:nvSpPr>
          <p:cNvPr id="274" name="Shape 274"/>
          <p:cNvSpPr txBox="1"/>
          <p:nvPr/>
        </p:nvSpPr>
        <p:spPr>
          <a:xfrm>
            <a:off x="2341557" y="3187392"/>
            <a:ext cx="4433716" cy="561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Сини як зима і літо.</a:t>
            </a:r>
            <a:endParaRPr dirty="0"/>
          </a:p>
        </p:txBody>
      </p:sp>
      <p:sp>
        <p:nvSpPr>
          <p:cNvPr id="275" name="Shape 275"/>
          <p:cNvSpPr txBox="1"/>
          <p:nvPr/>
        </p:nvSpPr>
        <p:spPr>
          <a:xfrm>
            <a:off x="2283287" y="4706493"/>
            <a:ext cx="250473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Квітки конвалії найніжніші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Shape 276"/>
          <p:cNvSpPr/>
          <p:nvPr/>
        </p:nvSpPr>
        <p:spPr>
          <a:xfrm>
            <a:off x="5011782" y="2719874"/>
            <a:ext cx="1300860" cy="36004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12700" cap="flat" cmpd="sng">
            <a:solidFill>
              <a:srgbClr val="75707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Поміркуй!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Shape 277"/>
          <p:cNvSpPr/>
          <p:nvPr/>
        </p:nvSpPr>
        <p:spPr>
          <a:xfrm>
            <a:off x="5011782" y="3358354"/>
            <a:ext cx="1296144" cy="36004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12700" cap="flat" cmpd="sng">
            <a:solidFill>
              <a:srgbClr val="75707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Поміркуй!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Shape 278"/>
          <p:cNvSpPr/>
          <p:nvPr/>
        </p:nvSpPr>
        <p:spPr>
          <a:xfrm>
            <a:off x="5324206" y="4945529"/>
            <a:ext cx="1299163" cy="407295"/>
          </a:xfrm>
          <a:prstGeom prst="wedgeRoundRectCallout">
            <a:avLst>
              <a:gd name="adj1" fmla="val -75324"/>
              <a:gd name="adj2" fmla="val 19047"/>
              <a:gd name="adj3" fmla="val 16667"/>
            </a:avLst>
          </a:prstGeom>
          <a:noFill/>
          <a:ln w="12700" cap="flat" cmpd="sng">
            <a:solidFill>
              <a:srgbClr val="75707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Поміркуй!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Shape 279"/>
          <p:cNvSpPr/>
          <p:nvPr/>
        </p:nvSpPr>
        <p:spPr>
          <a:xfrm>
            <a:off x="1403728" y="2458294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Shape 280"/>
          <p:cNvSpPr/>
          <p:nvPr/>
        </p:nvSpPr>
        <p:spPr>
          <a:xfrm>
            <a:off x="1403728" y="3178374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Б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Shape 281"/>
          <p:cNvSpPr/>
          <p:nvPr/>
        </p:nvSpPr>
        <p:spPr>
          <a:xfrm>
            <a:off x="1403728" y="3861128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В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Shape 282"/>
          <p:cNvSpPr/>
          <p:nvPr/>
        </p:nvSpPr>
        <p:spPr>
          <a:xfrm>
            <a:off x="1403728" y="4581208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Г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Shape 283"/>
          <p:cNvSpPr txBox="1"/>
          <p:nvPr/>
        </p:nvSpPr>
        <p:spPr>
          <a:xfrm>
            <a:off x="2341557" y="2537319"/>
            <a:ext cx="2169505" cy="561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200000"/>
              </a:lnSpc>
            </a:pPr>
            <a:r>
              <a:rPr lang="uk-UA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Кохання не</a:t>
            </a:r>
            <a:r>
              <a:rPr lang="uk-UA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-UA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іграшка.</a:t>
            </a:r>
            <a:endParaRPr sz="1600" dirty="0"/>
          </a:p>
        </p:txBody>
      </p:sp>
      <p:sp>
        <p:nvSpPr>
          <p:cNvPr id="284" name="Shape 284"/>
          <p:cNvSpPr/>
          <p:nvPr/>
        </p:nvSpPr>
        <p:spPr>
          <a:xfrm rot="-392048">
            <a:off x="5027357" y="4098181"/>
            <a:ext cx="1512168" cy="36004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 Правильно!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5" name="Shape 2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1823" y="2035815"/>
            <a:ext cx="1615914" cy="39126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/>
        </p:nvSpPr>
        <p:spPr>
          <a:xfrm>
            <a:off x="1149531" y="409303"/>
            <a:ext cx="7698378" cy="1661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Укажіть рядок, у якому обов’язково слід поставити в реченні тире (розділові знаки пропущено)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Shape 291"/>
          <p:cNvSpPr txBox="1"/>
          <p:nvPr/>
        </p:nvSpPr>
        <p:spPr>
          <a:xfrm>
            <a:off x="2205828" y="2453129"/>
            <a:ext cx="4411560" cy="561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0494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 діти сонця і добра.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2205828" y="3194767"/>
            <a:ext cx="4433716" cy="561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0494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Кров людська не водиця.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2283287" y="4706493"/>
            <a:ext cx="250473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0494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Тиха вода завжди глибока.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Shape 294"/>
          <p:cNvSpPr/>
          <p:nvPr/>
        </p:nvSpPr>
        <p:spPr>
          <a:xfrm>
            <a:off x="5298945" y="2644831"/>
            <a:ext cx="1300860" cy="36004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12700" cap="flat" cmpd="sng">
            <a:solidFill>
              <a:srgbClr val="75707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Поміркуй!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Shape 295"/>
          <p:cNvSpPr/>
          <p:nvPr/>
        </p:nvSpPr>
        <p:spPr>
          <a:xfrm>
            <a:off x="5343400" y="3386690"/>
            <a:ext cx="1296144" cy="36004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12700" cap="flat" cmpd="sng">
            <a:solidFill>
              <a:srgbClr val="75707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Поміркуй!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Shape 296"/>
          <p:cNvSpPr/>
          <p:nvPr/>
        </p:nvSpPr>
        <p:spPr>
          <a:xfrm>
            <a:off x="5605036" y="4941208"/>
            <a:ext cx="1299163" cy="407295"/>
          </a:xfrm>
          <a:prstGeom prst="wedgeRoundRectCallout">
            <a:avLst>
              <a:gd name="adj1" fmla="val -75324"/>
              <a:gd name="adj2" fmla="val 19047"/>
              <a:gd name="adj3" fmla="val 16667"/>
            </a:avLst>
          </a:prstGeom>
          <a:noFill/>
          <a:ln w="12700" cap="flat" cmpd="sng">
            <a:solidFill>
              <a:srgbClr val="75707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Поміркуй!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Shape 297"/>
          <p:cNvSpPr/>
          <p:nvPr/>
        </p:nvSpPr>
        <p:spPr>
          <a:xfrm>
            <a:off x="1403728" y="2458294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Shape 298"/>
          <p:cNvSpPr/>
          <p:nvPr/>
        </p:nvSpPr>
        <p:spPr>
          <a:xfrm>
            <a:off x="1403728" y="3178374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Б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Shape 299"/>
          <p:cNvSpPr/>
          <p:nvPr/>
        </p:nvSpPr>
        <p:spPr>
          <a:xfrm>
            <a:off x="1403728" y="3861128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В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Shape 300"/>
          <p:cNvSpPr/>
          <p:nvPr/>
        </p:nvSpPr>
        <p:spPr>
          <a:xfrm>
            <a:off x="1403728" y="4581208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Г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Shape 301"/>
          <p:cNvSpPr txBox="1"/>
          <p:nvPr/>
        </p:nvSpPr>
        <p:spPr>
          <a:xfrm>
            <a:off x="2267664" y="3964454"/>
            <a:ext cx="3094822" cy="561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0494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Читати нові світи відкривати.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2" name="Shape 302"/>
          <p:cNvSpPr/>
          <p:nvPr/>
        </p:nvSpPr>
        <p:spPr>
          <a:xfrm>
            <a:off x="5616125" y="4151877"/>
            <a:ext cx="1512168" cy="36004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 Правильно!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3" name="Shape 3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8139" y="1779423"/>
            <a:ext cx="1615914" cy="39126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/>
          <p:nvPr/>
        </p:nvSpPr>
        <p:spPr>
          <a:xfrm>
            <a:off x="1288870" y="458429"/>
            <a:ext cx="763741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Тире між підметом і присудком не ставиться в реченні:</a:t>
            </a:r>
            <a:endParaRPr/>
          </a:p>
        </p:txBody>
      </p:sp>
      <p:sp>
        <p:nvSpPr>
          <p:cNvPr id="309" name="Shape 309"/>
          <p:cNvSpPr txBox="1"/>
          <p:nvPr/>
        </p:nvSpPr>
        <p:spPr>
          <a:xfrm>
            <a:off x="773181" y="2330561"/>
            <a:ext cx="4411560" cy="561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Рідний батько це найвища святиня у світі .</a:t>
            </a:r>
            <a:endParaRPr/>
          </a:p>
        </p:txBody>
      </p:sp>
      <p:sp>
        <p:nvSpPr>
          <p:cNvPr id="310" name="Shape 310"/>
          <p:cNvSpPr txBox="1"/>
          <p:nvPr/>
        </p:nvSpPr>
        <p:spPr>
          <a:xfrm>
            <a:off x="889908" y="3168026"/>
            <a:ext cx="687462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Бути чабаном це не прогулюватись з ґирлиґою 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степу та їсти кашу чабанську .</a:t>
            </a:r>
            <a:endParaRPr/>
          </a:p>
        </p:txBody>
      </p:sp>
      <p:sp>
        <p:nvSpPr>
          <p:cNvPr id="311" name="Shape 311"/>
          <p:cNvSpPr txBox="1"/>
          <p:nvPr/>
        </p:nvSpPr>
        <p:spPr>
          <a:xfrm>
            <a:off x="809657" y="4690797"/>
            <a:ext cx="6860713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Гармонійне злиття ідеї з художньою формою ось 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формула ідеального твору мистецтва 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Shape 312"/>
          <p:cNvSpPr/>
          <p:nvPr/>
        </p:nvSpPr>
        <p:spPr>
          <a:xfrm>
            <a:off x="5340786" y="2453444"/>
            <a:ext cx="1300860" cy="36004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12700" cap="flat" cmpd="sng">
            <a:solidFill>
              <a:srgbClr val="75707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Поміркуй!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Shape 313"/>
          <p:cNvSpPr/>
          <p:nvPr/>
        </p:nvSpPr>
        <p:spPr>
          <a:xfrm>
            <a:off x="5671220" y="3227942"/>
            <a:ext cx="1296144" cy="360040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noFill/>
          <a:ln w="12700" cap="flat" cmpd="sng">
            <a:solidFill>
              <a:srgbClr val="75707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Поміркуй!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Shape 314"/>
          <p:cNvSpPr/>
          <p:nvPr/>
        </p:nvSpPr>
        <p:spPr>
          <a:xfrm rot="301769">
            <a:off x="5915811" y="5062631"/>
            <a:ext cx="1299163" cy="407295"/>
          </a:xfrm>
          <a:prstGeom prst="wedgeRoundRectCallout">
            <a:avLst>
              <a:gd name="adj1" fmla="val -75324"/>
              <a:gd name="adj2" fmla="val 19047"/>
              <a:gd name="adj3" fmla="val 16667"/>
            </a:avLst>
          </a:prstGeom>
          <a:noFill/>
          <a:ln w="12700" cap="flat" cmpd="sng">
            <a:solidFill>
              <a:srgbClr val="75707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Поміркуй!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Shape 315"/>
          <p:cNvSpPr/>
          <p:nvPr/>
        </p:nvSpPr>
        <p:spPr>
          <a:xfrm>
            <a:off x="10349" y="2458294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Shape 316"/>
          <p:cNvSpPr/>
          <p:nvPr/>
        </p:nvSpPr>
        <p:spPr>
          <a:xfrm>
            <a:off x="10349" y="3178374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Б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Shape 317"/>
          <p:cNvSpPr/>
          <p:nvPr/>
        </p:nvSpPr>
        <p:spPr>
          <a:xfrm>
            <a:off x="10349" y="3861128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В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Shape 318"/>
          <p:cNvSpPr/>
          <p:nvPr/>
        </p:nvSpPr>
        <p:spPr>
          <a:xfrm>
            <a:off x="10349" y="4581208"/>
            <a:ext cx="720000" cy="72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525252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525252"/>
                </a:solidFill>
                <a:latin typeface="Arial"/>
                <a:ea typeface="Arial"/>
                <a:cs typeface="Arial"/>
                <a:sym typeface="Arial"/>
              </a:rPr>
              <a:t>Г</a:t>
            </a:r>
            <a:endParaRPr sz="1800">
              <a:solidFill>
                <a:srgbClr val="52525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Shape 319"/>
          <p:cNvSpPr txBox="1"/>
          <p:nvPr/>
        </p:nvSpPr>
        <p:spPr>
          <a:xfrm>
            <a:off x="809657" y="3952133"/>
            <a:ext cx="559617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Ти пісня моя лебедина .</a:t>
            </a:r>
            <a:endParaRPr/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0" name="Shape 320"/>
          <p:cNvSpPr/>
          <p:nvPr/>
        </p:nvSpPr>
        <p:spPr>
          <a:xfrm rot="-231160">
            <a:off x="3656999" y="4116097"/>
            <a:ext cx="1512168" cy="36004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FF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rPr>
              <a:t> Правильно!</a:t>
            </a:r>
            <a:endParaRPr sz="1600">
              <a:solidFill>
                <a:srgbClr val="5252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1" name="Shape 3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8139" y="1779423"/>
            <a:ext cx="1615914" cy="39126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uk-UA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мета</a:t>
            </a:r>
            <a:endParaRPr sz="3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marR="0" lvl="0" indent="-1714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uk-UA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цьому уроці ми з тобою 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marR="0" lvl="0" indent="-171450" algn="l" rtl="0">
              <a:lnSpc>
                <a:spcPct val="2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uk-UA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повторимо головні члени речення;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marR="0" lvl="0" indent="-171450" algn="l" rtl="0">
              <a:lnSpc>
                <a:spcPct val="2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uk-UA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вивчимо правила вживання тире між підметом і присудком; 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marR="0" lvl="0" indent="-171450" algn="l" rtl="0">
              <a:lnSpc>
                <a:spcPct val="2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uk-UA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навчимося правильно ставити розділові знаки, обґрунтовувати їх уживання за допомогою вивчених правил;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1156018" y="72435"/>
            <a:ext cx="7886700" cy="618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uk-UA" sz="3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Пригадай</a:t>
            </a:r>
            <a:endParaRPr sz="3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3" name="Shape 103"/>
          <p:cNvGraphicFramePr/>
          <p:nvPr/>
        </p:nvGraphicFramePr>
        <p:xfrm>
          <a:off x="448916" y="816183"/>
          <a:ext cx="8593825" cy="5546826"/>
        </p:xfrm>
        <a:graphic>
          <a:graphicData uri="http://schemas.openxmlformats.org/drawingml/2006/table">
            <a:tbl>
              <a:tblPr firstRow="1" bandRow="1">
                <a:noFill/>
                <a:tableStyleId>{013688BA-B6ED-4316-9858-5DAE2F25244B}</a:tableStyleId>
              </a:tblPr>
              <a:tblGrid>
                <a:gridCol w="233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1.Головні члени </a:t>
                      </a:r>
                      <a:r>
                        <a:rPr lang="uk-UA" sz="1400" b="0" i="0" u="none" strike="noStrike" cap="none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-це</a:t>
                      </a:r>
                      <a:r>
                        <a:rPr lang="uk-UA" sz="1400" b="0" i="0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…</a:t>
                      </a:r>
                      <a:endParaRPr sz="1400" b="0" i="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b="0" i="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 Підмет – це …</a:t>
                      </a:r>
                      <a:endParaRPr sz="1400" b="0" i="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6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b="0" i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 Присудок - це …</a:t>
                      </a: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b="0" i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b="0" i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4.Простий підмет може виражатися  …</a:t>
                      </a: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b="0" i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5.  Складений підмет виражається …</a:t>
                      </a: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3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b="0" i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6. Простий дієслівний присудок - це …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3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b="0" i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7.Складений іменний присудок складається з …</a:t>
                      </a: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b="0" i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 Складений дієслівний присудок складається з…</a:t>
                      </a:r>
                      <a:endParaRPr sz="1400" b="0" i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b="0" i="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4" name="Shape 104"/>
          <p:cNvSpPr/>
          <p:nvPr/>
        </p:nvSpPr>
        <p:spPr>
          <a:xfrm>
            <a:off x="2808515" y="816183"/>
            <a:ext cx="173675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підмет і присудок</a:t>
            </a:r>
            <a:endParaRPr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2799732" y="1185515"/>
            <a:ext cx="571561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головний член  речення, що означає предмет, про який ідеться в реченні, і відповідає на питання </a:t>
            </a:r>
            <a:r>
              <a:rPr lang="uk-UA" sz="1600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хто? що?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2808515" y="2154146"/>
            <a:ext cx="589134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головний член речення, що виражає ознаку підмета, тобто означає, що говориться про підмет, і відповідає на питання що робить підмет? що з ним робиться? який він є? хто він такий?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2730059" y="3161820"/>
            <a:ext cx="64574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uk-UA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іменником ,займенником, прикметником, числівником, дієприкметником у називному відмінку , неозначеною формою дієслова ,</a:t>
            </a:r>
            <a:r>
              <a:rPr lang="uk-UA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-UA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прислівником, вигуком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Shape 108"/>
          <p:cNvSpPr/>
          <p:nvPr/>
        </p:nvSpPr>
        <p:spPr>
          <a:xfrm>
            <a:off x="2786050" y="4071942"/>
            <a:ext cx="368498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словосполученням у значенні іменника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2799731" y="4376673"/>
            <a:ext cx="617880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присудок, виражений дієсловом дійсного, умовного або наказового способу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2738850" y="5119050"/>
            <a:ext cx="639095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дієслова-зв’язки бути у будь-яких способових і часових формах та іменної частини, вираженої іменником, прикметником, дієприкметником, займенником, числівником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2738850" y="5819319"/>
            <a:ext cx="623968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неозначеної форми дієслова і допоміжного дієслова в будь-якій способовій формі  </a:t>
            </a: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uk-UA" sz="3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ПРОЧИТАЙ І ЗАПАМ’ЯТАЙ</a:t>
            </a:r>
            <a:endParaRPr sz="3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04945"/>
              </a:buClr>
              <a:buSzPts val="900"/>
              <a:buFont typeface="Tahoma"/>
              <a:buNone/>
            </a:pPr>
            <a:r>
              <a:rPr lang="uk-UA" sz="900" b="0" i="0" u="none" strike="noStrike" cap="none">
                <a:solidFill>
                  <a:srgbClr val="504945"/>
                </a:solidFill>
                <a:latin typeface="Tahoma"/>
                <a:ea typeface="Tahoma"/>
                <a:cs typeface="Tahoma"/>
                <a:sym typeface="Tahoma"/>
              </a:rPr>
              <a:t> 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8" name="Shape 118"/>
          <p:cNvCxnSpPr/>
          <p:nvPr/>
        </p:nvCxnSpPr>
        <p:spPr>
          <a:xfrm rot="10800000">
            <a:off x="6749143" y="2760617"/>
            <a:ext cx="43543" cy="174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</p:cxnSp>
      <p:graphicFrame>
        <p:nvGraphicFramePr>
          <p:cNvPr id="119" name="Shape 119"/>
          <p:cNvGraphicFramePr/>
          <p:nvPr/>
        </p:nvGraphicFramePr>
        <p:xfrm>
          <a:off x="1000100" y="1500174"/>
          <a:ext cx="7786835" cy="4905028"/>
        </p:xfrm>
        <a:graphic>
          <a:graphicData uri="http://schemas.openxmlformats.org/drawingml/2006/table">
            <a:tbl>
              <a:tblPr>
                <a:noFill/>
                <a:tableStyleId>{F28A5B44-2DED-4C75-9EA5-1FBF216648DB}</a:tableStyleId>
              </a:tblPr>
              <a:tblGrid>
                <a:gridCol w="4026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0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751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Тире ставиться</a:t>
                      </a:r>
                      <a:endParaRPr dirty="0"/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Тире не ставиться</a:t>
                      </a:r>
                      <a:endParaRPr/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534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   Якщо перед присудком стоять </a:t>
                      </a: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частки це, то, ось</a:t>
                      </a:r>
                      <a:r>
                        <a:rPr lang="uk-UA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(тире ставиться навіть за наявності зв’язки): </a:t>
                      </a:r>
                      <a:endParaRPr sz="14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i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Сонети — се пани. В них мисль від роду приглушено для форм… </a:t>
                      </a:r>
                      <a:endParaRPr dirty="0"/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   Якщо підмет — </a:t>
                      </a: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особовий займенник</a:t>
                      </a: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а іменна частина присудка — </a:t>
                      </a: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іменник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Він герой цієї війни.</a:t>
                      </a:r>
                      <a:endParaRPr/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34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   Якщо іменна частина присудка виражена </a:t>
                      </a: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іменником</a:t>
                      </a:r>
                      <a:r>
                        <a:rPr lang="uk-UA" sz="1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або </a:t>
                      </a: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кількісним числівником</a:t>
                      </a: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Кож­на піч українська — фортеця міцна, там на чатах лежать патріоти. </a:t>
                      </a:r>
                      <a:endParaRPr/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   Якщо іменна частина присудка виражена </a:t>
                      </a: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порівняльним зворотом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i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Степ як море. Пісня як ріка. Очі мов небеса.</a:t>
                      </a:r>
                      <a:endParaRPr dirty="0"/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14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   Якщо підмет і присудок виражені </a:t>
                      </a: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неозначеною формою дієслова</a:t>
                      </a: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(включаючи випадок, коли перед присудком стоїть частка не):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Times New Roman"/>
                        <a:buNone/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uk-UA" sz="1400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Творити — мрію тримати в руках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Життя прожити — не поле перейти.  </a:t>
                      </a:r>
                      <a:endParaRPr/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   Якщо перед присудком стоїть частка </a:t>
                      </a: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</a:t>
                      </a: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Життя не спокійне озерце, а бурхлива </a:t>
                      </a:r>
                      <a:br>
                        <a:rPr lang="uk-UA" sz="1400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uk-UA" sz="1400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річка.</a:t>
                      </a:r>
                      <a:endParaRPr/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534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4.   Один із головних членів виражений іменником у </a:t>
                      </a: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Н. в.</a:t>
                      </a: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а другий — </a:t>
                      </a:r>
                      <a:r>
                        <a:rPr lang="uk-UA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неозначеною формою дієслова</a:t>
                      </a: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uk-UA" sz="1400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 поміч подати — даремна турбота…  </a:t>
                      </a:r>
                      <a:endParaRPr sz="1400" i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4.   Якщо присудок виражений </a:t>
                      </a: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прикметником, дієприкметником</a:t>
                      </a: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uk-UA" sz="1400" b="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або</a:t>
                      </a:r>
                      <a:r>
                        <a:rPr lang="uk-UA" sz="14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uk-UA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іменником із прийменником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400" i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Марія весела, а Петро сумний.</a:t>
                      </a:r>
                      <a:endParaRPr dirty="0"/>
                    </a:p>
                  </a:txBody>
                  <a:tcPr marL="63075" marR="630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970"/>
              <a:buFont typeface="Calibri"/>
              <a:buNone/>
            </a:pPr>
            <a:r>
              <a:rPr lang="uk-UA" sz="2970" b="1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Запам’ятай! Це важливо!</a:t>
            </a:r>
            <a:br>
              <a:rPr lang="uk-UA" sz="297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uk-UA" sz="297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Між групою підмета і групою присудка   кома</a:t>
            </a:r>
            <a:br>
              <a:rPr lang="uk-UA" sz="297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uk-UA" sz="297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ставиться, навіть якщо там чується пауза</a:t>
            </a:r>
            <a:endParaRPr sz="297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idx="1"/>
          </p:nvPr>
        </p:nvSpPr>
        <p:spPr>
          <a:xfrm>
            <a:off x="328169" y="1578307"/>
            <a:ext cx="6263469" cy="1506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1778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endParaRPr sz="2100" b="0" i="1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1778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0000"/>
              </a:buClr>
              <a:buSzPts val="2100"/>
              <a:buFont typeface="Arial"/>
              <a:buNone/>
            </a:pPr>
            <a:r>
              <a:rPr lang="uk-UA" sz="2100" b="0" i="1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Якщо є необхідність стилістично виділити присудок, то перед ним ставиться тире. </a:t>
            </a:r>
            <a:endParaRPr sz="2100" b="0" i="0" u="none" strike="noStrike" cap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26" name="Shape 126"/>
          <p:cNvGraphicFramePr/>
          <p:nvPr>
            <p:extLst>
              <p:ext uri="{D42A27DB-BD31-4B8C-83A1-F6EECF244321}">
                <p14:modId xmlns:p14="http://schemas.microsoft.com/office/powerpoint/2010/main" val="1447351325"/>
              </p:ext>
            </p:extLst>
          </p:nvPr>
        </p:nvGraphicFramePr>
        <p:xfrm>
          <a:off x="611560" y="3789040"/>
          <a:ext cx="5854900" cy="2377470"/>
        </p:xfrm>
        <a:graphic>
          <a:graphicData uri="http://schemas.openxmlformats.org/drawingml/2006/table">
            <a:tbl>
              <a:tblPr firstRow="1" bandRow="1">
                <a:noFill/>
                <a:tableStyleId>{68690798-9982-459F-BC67-24C4DB23E43D}</a:tableStyleId>
              </a:tblPr>
              <a:tblGrid>
                <a:gridCol w="292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 b="0" dirty="0"/>
                        <a:t>  </a:t>
                      </a:r>
                      <a:r>
                        <a:rPr lang="uk-UA" sz="2100" b="0" i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Хмари в небі   мов сива шаль.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uk-UA" sz="1800" b="0" dirty="0"/>
                        <a:t> </a:t>
                      </a:r>
                      <a:r>
                        <a:rPr lang="uk-UA" sz="1800" b="0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Хм</a:t>
                      </a:r>
                      <a:r>
                        <a:rPr lang="uk-UA" sz="2100" b="0" i="1" u="none" strike="noStrike" cap="none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Хмари</a:t>
                      </a:r>
                      <a:r>
                        <a:rPr lang="uk-UA" sz="2100" b="0" i="1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в небі— мов сива шаль. </a:t>
                      </a:r>
                      <a:r>
                        <a:rPr lang="uk-UA" sz="1800" b="0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 в—сива шаль 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 b="0"/>
                        <a:t> </a:t>
                      </a:r>
                      <a:r>
                        <a:rPr lang="uk-UA" sz="2100" b="0" i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Я  українець. </a:t>
                      </a:r>
                      <a:endParaRPr sz="18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 b="0"/>
                        <a:t> </a:t>
                      </a:r>
                      <a:r>
                        <a:rPr lang="uk-UA" sz="2100" b="0" i="1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Я — українець. </a:t>
                      </a:r>
                      <a:endParaRPr sz="2100" b="0" i="1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0" i="1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 b="0"/>
                        <a:t> Я маленька піщинка Всесвіту.</a:t>
                      </a:r>
                      <a:endParaRPr sz="1800" b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 b="0" dirty="0"/>
                        <a:t> Я - маленька піщинка Всесвіту.</a:t>
                      </a:r>
                      <a:endParaRPr sz="1800" b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7" name="Shape 127"/>
          <p:cNvSpPr txBox="1"/>
          <p:nvPr/>
        </p:nvSpPr>
        <p:spPr>
          <a:xfrm>
            <a:off x="1533850" y="2880788"/>
            <a:ext cx="485709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Прочитай речення, інтонуючи їх за правилами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8" name="Shape 128"/>
          <p:cNvCxnSpPr/>
          <p:nvPr/>
        </p:nvCxnSpPr>
        <p:spPr>
          <a:xfrm>
            <a:off x="1185507" y="4432663"/>
            <a:ext cx="696686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9" name="Shape 129"/>
          <p:cNvCxnSpPr/>
          <p:nvPr/>
        </p:nvCxnSpPr>
        <p:spPr>
          <a:xfrm>
            <a:off x="2438399" y="4171404"/>
            <a:ext cx="418011" cy="870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0" name="Shape 130"/>
          <p:cNvCxnSpPr/>
          <p:nvPr/>
        </p:nvCxnSpPr>
        <p:spPr>
          <a:xfrm rot="10800000" flipH="1">
            <a:off x="2394857" y="4076281"/>
            <a:ext cx="505097" cy="6746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1" name="Shape 131"/>
          <p:cNvCxnSpPr/>
          <p:nvPr/>
        </p:nvCxnSpPr>
        <p:spPr>
          <a:xfrm>
            <a:off x="2438399" y="4083027"/>
            <a:ext cx="418011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2" name="Shape 132"/>
          <p:cNvCxnSpPr/>
          <p:nvPr/>
        </p:nvCxnSpPr>
        <p:spPr>
          <a:xfrm rot="10800000" flipH="1">
            <a:off x="2394854" y="4162697"/>
            <a:ext cx="461556" cy="8706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3" name="Shape 133"/>
          <p:cNvCxnSpPr/>
          <p:nvPr/>
        </p:nvCxnSpPr>
        <p:spPr>
          <a:xfrm>
            <a:off x="837164" y="4109152"/>
            <a:ext cx="696686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134" name="Shape 134" descr="52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50514" y="2260634"/>
            <a:ext cx="1511621" cy="19789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5" name="Shape 135"/>
          <p:cNvCxnSpPr/>
          <p:nvPr/>
        </p:nvCxnSpPr>
        <p:spPr>
          <a:xfrm>
            <a:off x="1185507" y="4528457"/>
            <a:ext cx="696686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6" name="Shape 136"/>
          <p:cNvCxnSpPr/>
          <p:nvPr/>
        </p:nvCxnSpPr>
        <p:spPr>
          <a:xfrm>
            <a:off x="3944983" y="4109152"/>
            <a:ext cx="73152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7" name="Shape 137"/>
          <p:cNvCxnSpPr/>
          <p:nvPr/>
        </p:nvCxnSpPr>
        <p:spPr>
          <a:xfrm>
            <a:off x="5791200" y="4083027"/>
            <a:ext cx="42672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8" name="Shape 138"/>
          <p:cNvCxnSpPr/>
          <p:nvPr/>
        </p:nvCxnSpPr>
        <p:spPr>
          <a:xfrm>
            <a:off x="4232366" y="4432663"/>
            <a:ext cx="56605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9" name="Shape 139"/>
          <p:cNvCxnSpPr/>
          <p:nvPr/>
        </p:nvCxnSpPr>
        <p:spPr>
          <a:xfrm rot="10800000" flipH="1">
            <a:off x="5769428" y="4162697"/>
            <a:ext cx="470263" cy="8707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0" name="Shape 140"/>
          <p:cNvCxnSpPr/>
          <p:nvPr/>
        </p:nvCxnSpPr>
        <p:spPr>
          <a:xfrm>
            <a:off x="4232366" y="4528457"/>
            <a:ext cx="56605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1" name="Shape 141"/>
          <p:cNvCxnSpPr/>
          <p:nvPr/>
        </p:nvCxnSpPr>
        <p:spPr>
          <a:xfrm>
            <a:off x="714103" y="5094514"/>
            <a:ext cx="191588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2" name="Shape 142"/>
          <p:cNvCxnSpPr/>
          <p:nvPr/>
        </p:nvCxnSpPr>
        <p:spPr>
          <a:xfrm rot="10800000" flipH="1">
            <a:off x="1018903" y="5111931"/>
            <a:ext cx="1132114" cy="870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3" name="Shape 143"/>
          <p:cNvCxnSpPr/>
          <p:nvPr/>
        </p:nvCxnSpPr>
        <p:spPr>
          <a:xfrm>
            <a:off x="1018903" y="5181600"/>
            <a:ext cx="113211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4" name="Shape 144"/>
          <p:cNvCxnSpPr/>
          <p:nvPr/>
        </p:nvCxnSpPr>
        <p:spPr>
          <a:xfrm>
            <a:off x="3622766" y="5120640"/>
            <a:ext cx="252548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5" name="Shape 145"/>
          <p:cNvCxnSpPr/>
          <p:nvPr/>
        </p:nvCxnSpPr>
        <p:spPr>
          <a:xfrm>
            <a:off x="4232366" y="5181600"/>
            <a:ext cx="107115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6" name="Shape 146"/>
          <p:cNvCxnSpPr/>
          <p:nvPr/>
        </p:nvCxnSpPr>
        <p:spPr>
          <a:xfrm>
            <a:off x="4232366" y="5111931"/>
            <a:ext cx="107115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7" name="Shape 147"/>
          <p:cNvCxnSpPr/>
          <p:nvPr/>
        </p:nvCxnSpPr>
        <p:spPr>
          <a:xfrm rot="10800000" flipH="1">
            <a:off x="714103" y="5831289"/>
            <a:ext cx="191588" cy="8708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8" name="Shape 148"/>
          <p:cNvCxnSpPr/>
          <p:nvPr/>
        </p:nvCxnSpPr>
        <p:spPr>
          <a:xfrm>
            <a:off x="1951287" y="5798182"/>
            <a:ext cx="887133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9" name="Shape 149"/>
          <p:cNvCxnSpPr/>
          <p:nvPr/>
        </p:nvCxnSpPr>
        <p:spPr>
          <a:xfrm>
            <a:off x="1951287" y="5833016"/>
            <a:ext cx="84359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0" name="Shape 150"/>
          <p:cNvCxnSpPr/>
          <p:nvPr/>
        </p:nvCxnSpPr>
        <p:spPr>
          <a:xfrm>
            <a:off x="3622766" y="5833016"/>
            <a:ext cx="252548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1" name="Shape 151"/>
          <p:cNvCxnSpPr/>
          <p:nvPr/>
        </p:nvCxnSpPr>
        <p:spPr>
          <a:xfrm>
            <a:off x="4990011" y="5859142"/>
            <a:ext cx="79248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2" name="Shape 152"/>
          <p:cNvCxnSpPr/>
          <p:nvPr/>
        </p:nvCxnSpPr>
        <p:spPr>
          <a:xfrm>
            <a:off x="4990011" y="5824307"/>
            <a:ext cx="801189" cy="0"/>
          </a:xfrm>
          <a:prstGeom prst="straightConnector1">
            <a:avLst/>
          </a:prstGeom>
          <a:noFill/>
          <a:ln w="9525" cap="flat" cmpd="sng">
            <a:solidFill>
              <a:srgbClr val="FF0048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uk-UA" sz="3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Перевір себе</a:t>
            </a:r>
            <a:endParaRPr sz="3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8" name="Shape 158"/>
          <p:cNvGraphicFramePr/>
          <p:nvPr/>
        </p:nvGraphicFramePr>
        <p:xfrm>
          <a:off x="313899" y="2377440"/>
          <a:ext cx="8420675" cy="4541500"/>
        </p:xfrm>
        <a:graphic>
          <a:graphicData uri="http://schemas.openxmlformats.org/drawingml/2006/table">
            <a:tbl>
              <a:tblPr firstRow="1" bandRow="1">
                <a:noFill/>
                <a:tableStyleId>{12A2BC2E-7E42-4428-93D6-1E24B35FB675}</a:tableStyleId>
              </a:tblPr>
              <a:tblGrid>
                <a:gridCol w="523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2000" b="0" i="0">
                          <a:solidFill>
                            <a:srgbClr val="161514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Наш народ — океан. </a:t>
                      </a:r>
                      <a:endParaRPr sz="2000" b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uk-UA" sz="2000" b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Рідний батько   це найвища святиня у світі. </a:t>
                      </a:r>
                      <a:endParaRPr/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uk-UA" sz="2000" b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Два плюс два чотири.</a:t>
                      </a:r>
                      <a:endParaRPr sz="2000" b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uk-UA" sz="2000" b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Слава заповідь моя.</a:t>
                      </a:r>
                      <a:endParaRPr sz="2000" b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uk-UA" sz="2000" b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Поведінка — це дзеркало, у якому кожен показує своє обличчя. </a:t>
                      </a:r>
                      <a:endParaRPr sz="2000" b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uk-UA" sz="2000" b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Книги читати — усе знати. </a:t>
                      </a:r>
                      <a:endParaRPr/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imes New Roman"/>
                        <a:buNone/>
                      </a:pPr>
                      <a:r>
                        <a:rPr lang="uk-UA" sz="2000" b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З книгою жити — з добром дружити. </a:t>
                      </a:r>
                      <a:endParaRPr sz="2000" b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T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9" name="Shape 159"/>
          <p:cNvSpPr/>
          <p:nvPr/>
        </p:nvSpPr>
        <p:spPr>
          <a:xfrm>
            <a:off x="6648735" y="2492071"/>
            <a:ext cx="1037230" cy="491317"/>
          </a:xfrm>
          <a:prstGeom prst="ellipse">
            <a:avLst/>
          </a:prstGeom>
          <a:gradFill>
            <a:gsLst>
              <a:gs pos="0">
                <a:srgbClr val="D1D1D1"/>
              </a:gs>
              <a:gs pos="50000">
                <a:srgbClr val="C7C7C7"/>
              </a:gs>
              <a:gs pos="100000">
                <a:srgbClr val="C0C0C0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Ні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Shape 160"/>
          <p:cNvSpPr/>
          <p:nvPr/>
        </p:nvSpPr>
        <p:spPr>
          <a:xfrm>
            <a:off x="5554638" y="2476152"/>
            <a:ext cx="1037230" cy="491317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6664658" y="3119110"/>
            <a:ext cx="1037230" cy="491317"/>
          </a:xfrm>
          <a:prstGeom prst="ellipse">
            <a:avLst/>
          </a:prstGeom>
          <a:gradFill>
            <a:gsLst>
              <a:gs pos="0">
                <a:srgbClr val="D1D1D1"/>
              </a:gs>
              <a:gs pos="50000">
                <a:srgbClr val="C7C7C7"/>
              </a:gs>
              <a:gs pos="100000">
                <a:srgbClr val="C0C0C0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Ні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/>
          <p:nvPr/>
        </p:nvSpPr>
        <p:spPr>
          <a:xfrm>
            <a:off x="5570561" y="3103191"/>
            <a:ext cx="1037230" cy="491317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/>
          <p:nvPr/>
        </p:nvSpPr>
        <p:spPr>
          <a:xfrm>
            <a:off x="6651009" y="3746149"/>
            <a:ext cx="1037230" cy="491317"/>
          </a:xfrm>
          <a:prstGeom prst="ellipse">
            <a:avLst/>
          </a:prstGeom>
          <a:gradFill>
            <a:gsLst>
              <a:gs pos="0">
                <a:srgbClr val="D1D1D1"/>
              </a:gs>
              <a:gs pos="50000">
                <a:srgbClr val="C7C7C7"/>
              </a:gs>
              <a:gs pos="100000">
                <a:srgbClr val="C0C0C0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Ні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Shape 164"/>
          <p:cNvSpPr/>
          <p:nvPr/>
        </p:nvSpPr>
        <p:spPr>
          <a:xfrm>
            <a:off x="5556912" y="3730230"/>
            <a:ext cx="1037230" cy="491317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Shape 165"/>
          <p:cNvSpPr/>
          <p:nvPr/>
        </p:nvSpPr>
        <p:spPr>
          <a:xfrm>
            <a:off x="6666932" y="4373188"/>
            <a:ext cx="1037230" cy="491317"/>
          </a:xfrm>
          <a:prstGeom prst="ellipse">
            <a:avLst/>
          </a:prstGeom>
          <a:gradFill>
            <a:gsLst>
              <a:gs pos="0">
                <a:srgbClr val="D1D1D1"/>
              </a:gs>
              <a:gs pos="50000">
                <a:srgbClr val="C7C7C7"/>
              </a:gs>
              <a:gs pos="100000">
                <a:srgbClr val="C0C0C0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Ні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5572835" y="4357269"/>
            <a:ext cx="1037230" cy="491317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6655559" y="5000227"/>
            <a:ext cx="1037230" cy="491317"/>
          </a:xfrm>
          <a:prstGeom prst="ellipse">
            <a:avLst/>
          </a:prstGeom>
          <a:gradFill>
            <a:gsLst>
              <a:gs pos="0">
                <a:srgbClr val="D1D1D1"/>
              </a:gs>
              <a:gs pos="50000">
                <a:srgbClr val="C7C7C7"/>
              </a:gs>
              <a:gs pos="100000">
                <a:srgbClr val="C0C0C0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Ні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/>
          <p:nvPr/>
        </p:nvSpPr>
        <p:spPr>
          <a:xfrm>
            <a:off x="5561462" y="4984308"/>
            <a:ext cx="1037230" cy="491317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6644186" y="5627266"/>
            <a:ext cx="1037230" cy="491317"/>
          </a:xfrm>
          <a:prstGeom prst="ellipse">
            <a:avLst/>
          </a:prstGeom>
          <a:gradFill>
            <a:gsLst>
              <a:gs pos="0">
                <a:srgbClr val="D1D1D1"/>
              </a:gs>
              <a:gs pos="50000">
                <a:srgbClr val="C7C7C7"/>
              </a:gs>
              <a:gs pos="100000">
                <a:srgbClr val="C0C0C0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Ні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Shape 170"/>
          <p:cNvSpPr/>
          <p:nvPr/>
        </p:nvSpPr>
        <p:spPr>
          <a:xfrm>
            <a:off x="5550089" y="5611347"/>
            <a:ext cx="1037230" cy="491317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/>
          <p:nvPr/>
        </p:nvSpPr>
        <p:spPr>
          <a:xfrm>
            <a:off x="6644186" y="6254305"/>
            <a:ext cx="1037230" cy="491317"/>
          </a:xfrm>
          <a:prstGeom prst="ellipse">
            <a:avLst/>
          </a:prstGeom>
          <a:gradFill>
            <a:gsLst>
              <a:gs pos="0">
                <a:srgbClr val="D1D1D1"/>
              </a:gs>
              <a:gs pos="50000">
                <a:srgbClr val="C7C7C7"/>
              </a:gs>
              <a:gs pos="100000">
                <a:srgbClr val="C0C0C0"/>
              </a:gs>
            </a:gsLst>
            <a:lin ang="5400000" scaled="0"/>
          </a:gradFill>
          <a:ln w="9525" cap="flat" cmpd="sng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Ні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5550089" y="6238386"/>
            <a:ext cx="1037230" cy="491317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 txBox="1"/>
          <p:nvPr/>
        </p:nvSpPr>
        <p:spPr>
          <a:xfrm>
            <a:off x="327545" y="1842449"/>
            <a:ext cx="817044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uk-UA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Гра «Вірю-не-вірю». </a:t>
            </a: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Розділові знаки,на твою думку, розставлені правильно – 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тисни «так». В іншому випадку тисни «ні».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4" name="Shape 174" descr="Так-Ні.jpeg"/>
          <p:cNvPicPr preferRelativeResize="0"/>
          <p:nvPr/>
        </p:nvPicPr>
        <p:blipFill rotWithShape="1">
          <a:blip r:embed="rId3">
            <a:alphaModFix/>
          </a:blip>
          <a:srcRect r="50000" b="51414"/>
          <a:stretch/>
        </p:blipFill>
        <p:spPr>
          <a:xfrm>
            <a:off x="7930612" y="2371755"/>
            <a:ext cx="574565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Shape 175" descr="Так-Ні.jpeg"/>
          <p:cNvPicPr preferRelativeResize="0"/>
          <p:nvPr/>
        </p:nvPicPr>
        <p:blipFill rotWithShape="1">
          <a:blip r:embed="rId3">
            <a:alphaModFix/>
          </a:blip>
          <a:srcRect l="50648" t="196" b="52042"/>
          <a:stretch/>
        </p:blipFill>
        <p:spPr>
          <a:xfrm>
            <a:off x="7930612" y="2402328"/>
            <a:ext cx="576908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Shape 176" descr="Так-Ні.jpeg"/>
          <p:cNvPicPr preferRelativeResize="0"/>
          <p:nvPr/>
        </p:nvPicPr>
        <p:blipFill rotWithShape="1">
          <a:blip r:embed="rId3">
            <a:alphaModFix/>
          </a:blip>
          <a:srcRect r="50000" b="51414"/>
          <a:stretch/>
        </p:blipFill>
        <p:spPr>
          <a:xfrm>
            <a:off x="7930612" y="3018367"/>
            <a:ext cx="574565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Shape 177" descr="Так-Ні.jpeg"/>
          <p:cNvPicPr preferRelativeResize="0"/>
          <p:nvPr/>
        </p:nvPicPr>
        <p:blipFill rotWithShape="1">
          <a:blip r:embed="rId3">
            <a:alphaModFix/>
          </a:blip>
          <a:srcRect l="50648" t="196" b="52042"/>
          <a:stretch/>
        </p:blipFill>
        <p:spPr>
          <a:xfrm>
            <a:off x="7930612" y="3048940"/>
            <a:ext cx="576908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 descr="Так-Ні.jpeg"/>
          <p:cNvPicPr preferRelativeResize="0"/>
          <p:nvPr/>
        </p:nvPicPr>
        <p:blipFill rotWithShape="1">
          <a:blip r:embed="rId3">
            <a:alphaModFix/>
          </a:blip>
          <a:srcRect r="50000" b="51414"/>
          <a:stretch/>
        </p:blipFill>
        <p:spPr>
          <a:xfrm>
            <a:off x="7930612" y="3664979"/>
            <a:ext cx="574565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Shape 179" descr="Так-Ні.jpeg"/>
          <p:cNvPicPr preferRelativeResize="0"/>
          <p:nvPr/>
        </p:nvPicPr>
        <p:blipFill rotWithShape="1">
          <a:blip r:embed="rId3">
            <a:alphaModFix/>
          </a:blip>
          <a:srcRect l="50648" t="196" b="52042"/>
          <a:stretch/>
        </p:blipFill>
        <p:spPr>
          <a:xfrm>
            <a:off x="7930612" y="3695552"/>
            <a:ext cx="576908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Shape 180" descr="Так-Ні.jpeg"/>
          <p:cNvPicPr preferRelativeResize="0"/>
          <p:nvPr/>
        </p:nvPicPr>
        <p:blipFill rotWithShape="1">
          <a:blip r:embed="rId3">
            <a:alphaModFix/>
          </a:blip>
          <a:srcRect r="50000" b="51414"/>
          <a:stretch/>
        </p:blipFill>
        <p:spPr>
          <a:xfrm>
            <a:off x="7930612" y="4311591"/>
            <a:ext cx="574565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Shape 181" descr="Так-Ні.jpeg"/>
          <p:cNvPicPr preferRelativeResize="0"/>
          <p:nvPr/>
        </p:nvPicPr>
        <p:blipFill rotWithShape="1">
          <a:blip r:embed="rId3">
            <a:alphaModFix/>
          </a:blip>
          <a:srcRect l="50648" t="196" b="52042"/>
          <a:stretch/>
        </p:blipFill>
        <p:spPr>
          <a:xfrm>
            <a:off x="7930612" y="4342164"/>
            <a:ext cx="576908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 descr="Так-Ні.jpeg"/>
          <p:cNvPicPr preferRelativeResize="0"/>
          <p:nvPr/>
        </p:nvPicPr>
        <p:blipFill rotWithShape="1">
          <a:blip r:embed="rId3">
            <a:alphaModFix/>
          </a:blip>
          <a:srcRect r="50000" b="51414"/>
          <a:stretch/>
        </p:blipFill>
        <p:spPr>
          <a:xfrm>
            <a:off x="7930612" y="4958203"/>
            <a:ext cx="574565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 descr="Так-Ні.jpeg"/>
          <p:cNvPicPr preferRelativeResize="0"/>
          <p:nvPr/>
        </p:nvPicPr>
        <p:blipFill rotWithShape="1">
          <a:blip r:embed="rId3">
            <a:alphaModFix/>
          </a:blip>
          <a:srcRect l="50648" t="196" b="52042"/>
          <a:stretch/>
        </p:blipFill>
        <p:spPr>
          <a:xfrm>
            <a:off x="7930612" y="4988776"/>
            <a:ext cx="576908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 descr="Так-Ні.jpeg"/>
          <p:cNvPicPr preferRelativeResize="0"/>
          <p:nvPr/>
        </p:nvPicPr>
        <p:blipFill rotWithShape="1">
          <a:blip r:embed="rId3">
            <a:alphaModFix/>
          </a:blip>
          <a:srcRect r="50000" b="51414"/>
          <a:stretch/>
        </p:blipFill>
        <p:spPr>
          <a:xfrm>
            <a:off x="7930612" y="5604815"/>
            <a:ext cx="574565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Shape 185" descr="Так-Ні.jpeg"/>
          <p:cNvPicPr preferRelativeResize="0"/>
          <p:nvPr/>
        </p:nvPicPr>
        <p:blipFill rotWithShape="1">
          <a:blip r:embed="rId3">
            <a:alphaModFix/>
          </a:blip>
          <a:srcRect l="50648" t="196" b="52042"/>
          <a:stretch/>
        </p:blipFill>
        <p:spPr>
          <a:xfrm>
            <a:off x="7930612" y="5635388"/>
            <a:ext cx="576908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Shape 186" descr="Так-Ні.jpeg"/>
          <p:cNvPicPr preferRelativeResize="0"/>
          <p:nvPr/>
        </p:nvPicPr>
        <p:blipFill rotWithShape="1">
          <a:blip r:embed="rId3">
            <a:alphaModFix/>
          </a:blip>
          <a:srcRect r="50000" b="51414"/>
          <a:stretch/>
        </p:blipFill>
        <p:spPr>
          <a:xfrm>
            <a:off x="7930612" y="6251427"/>
            <a:ext cx="574565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Shape 187" descr="Так-Ні.jpeg"/>
          <p:cNvPicPr preferRelativeResize="0"/>
          <p:nvPr/>
        </p:nvPicPr>
        <p:blipFill rotWithShape="1">
          <a:blip r:embed="rId3">
            <a:alphaModFix/>
          </a:blip>
          <a:srcRect l="50648" t="196" b="52042"/>
          <a:stretch/>
        </p:blipFill>
        <p:spPr>
          <a:xfrm>
            <a:off x="7930612" y="6282000"/>
            <a:ext cx="576908" cy="57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637359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uk-UA" sz="3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Перевір себе</a:t>
            </a:r>
            <a:endParaRPr sz="3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3" name="Shape 193"/>
          <p:cNvGraphicFramePr/>
          <p:nvPr/>
        </p:nvGraphicFramePr>
        <p:xfrm>
          <a:off x="513806" y="2016569"/>
          <a:ext cx="8630200" cy="3079565"/>
        </p:xfrm>
        <a:graphic>
          <a:graphicData uri="http://schemas.openxmlformats.org/drawingml/2006/table">
            <a:tbl>
              <a:tblPr firstRow="1" bandRow="1">
                <a:noFill/>
                <a:tableStyleId>{12A2BC2E-7E42-4428-93D6-1E24B35FB675}</a:tableStyleId>
              </a:tblPr>
              <a:tblGrid>
                <a:gridCol w="86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2000" b="0" i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Весна  це пора року, коли все розцвітає. Дніпро  річка нашої історії. Запорозька Січ  вольниця українського народу. Творити  значить розуміти й відчувати природу. Життя  як річка, мінливе й буремне. Кожна людина  це історія, доля, шлях. Нива  неначе море, широке й безкрає. Боротьба  не доля боягузів. Мрія як вітрило корабля в буремному морі життя. Шість плюс шість дванадцять</a:t>
                      </a:r>
                      <a:endParaRPr sz="20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4" name="Shape 194"/>
          <p:cNvGraphicFramePr/>
          <p:nvPr/>
        </p:nvGraphicFramePr>
        <p:xfrm>
          <a:off x="261258" y="4828349"/>
          <a:ext cx="8717275" cy="2286020"/>
        </p:xfrm>
        <a:graphic>
          <a:graphicData uri="http://schemas.openxmlformats.org/drawingml/2006/table">
            <a:tbl>
              <a:tblPr firstRow="1" bandRow="1">
                <a:noFill/>
                <a:tableStyleId>{12A2BC2E-7E42-4428-93D6-1E24B35FB675}</a:tableStyleId>
              </a:tblPr>
              <a:tblGrid>
                <a:gridCol w="871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40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2000" u="none"/>
                        <a:t>Весна</a:t>
                      </a:r>
                      <a:r>
                        <a:rPr lang="uk-UA" sz="2000"/>
                        <a:t> - це пора року, коли все розцвітає. Дніпро - річка нашої історії. Запорозька Січ -вольниця українського народу. Творити -  значить розуміти й відчувати природу. Життя  як річка, мінливе й буремне. Кожна людина - це історія, доля, шлях. Нива  неначе море, широке й безкрає. Боротьба  не доля боягузів. Мрія  як вітрило корабля в буремному морі життя. Шість плюс шість - дванадцять.</a:t>
                      </a:r>
                      <a:endParaRPr sz="20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/>
                        <a:t> 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5" name="Shape 195"/>
          <p:cNvGraphicFramePr/>
          <p:nvPr/>
        </p:nvGraphicFramePr>
        <p:xfrm>
          <a:off x="587706" y="1376996"/>
          <a:ext cx="4910925" cy="640090"/>
        </p:xfrm>
        <a:graphic>
          <a:graphicData uri="http://schemas.openxmlformats.org/drawingml/2006/table">
            <a:tbl>
              <a:tblPr firstRow="1" bandRow="1">
                <a:noFill/>
                <a:tableStyleId>{12A2BC2E-7E42-4428-93D6-1E24B35FB675}</a:tableStyleId>
              </a:tblPr>
              <a:tblGrid>
                <a:gridCol w="491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 b="1"/>
                        <a:t>2. Спиши, розставляючи розділові знаки. Підкресли головні члени речення</a:t>
                      </a:r>
                      <a:endParaRPr sz="1800" b="1"/>
                    </a:p>
                  </a:txBody>
                  <a:tcPr marL="91450" marR="91450" marT="45725" marB="45725">
                    <a:lnB w="12700" cap="flat" cmpd="sng">
                      <a:solidFill>
                        <a:srgbClr val="2E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6" name="Shape 196"/>
          <p:cNvSpPr/>
          <p:nvPr/>
        </p:nvSpPr>
        <p:spPr>
          <a:xfrm>
            <a:off x="3826737" y="4096542"/>
            <a:ext cx="3876675" cy="612775"/>
          </a:xfrm>
          <a:prstGeom prst="ribbon">
            <a:avLst>
              <a:gd name="adj1" fmla="val 16667"/>
              <a:gd name="adj2" fmla="val 50000"/>
            </a:avLst>
          </a:prstGeom>
          <a:solidFill>
            <a:srgbClr val="81D319"/>
          </a:solidFill>
          <a:ln w="158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lang="uk-UA" sz="2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перевір</a:t>
            </a:r>
            <a:endParaRPr sz="24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7" name="Shape 197"/>
          <p:cNvCxnSpPr/>
          <p:nvPr/>
        </p:nvCxnSpPr>
        <p:spPr>
          <a:xfrm>
            <a:off x="3274001" y="5154229"/>
            <a:ext cx="333937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8" name="Shape 198"/>
          <p:cNvCxnSpPr/>
          <p:nvPr/>
        </p:nvCxnSpPr>
        <p:spPr>
          <a:xfrm>
            <a:off x="3709851" y="5146000"/>
            <a:ext cx="97536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9" name="Shape 199"/>
          <p:cNvCxnSpPr/>
          <p:nvPr/>
        </p:nvCxnSpPr>
        <p:spPr>
          <a:xfrm>
            <a:off x="3709851" y="5180356"/>
            <a:ext cx="97536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200" name="Shape 2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06760" y="5149545"/>
            <a:ext cx="981541" cy="60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1" name="Shape 201"/>
          <p:cNvCxnSpPr/>
          <p:nvPr/>
        </p:nvCxnSpPr>
        <p:spPr>
          <a:xfrm>
            <a:off x="365760" y="5152593"/>
            <a:ext cx="60960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2" name="Shape 202"/>
          <p:cNvCxnSpPr/>
          <p:nvPr/>
        </p:nvCxnSpPr>
        <p:spPr>
          <a:xfrm>
            <a:off x="1524000" y="5146000"/>
            <a:ext cx="461554" cy="0"/>
          </a:xfrm>
          <a:prstGeom prst="straightConnector1">
            <a:avLst/>
          </a:prstGeom>
          <a:noFill/>
          <a:ln w="9525" cap="flat" cmpd="sng">
            <a:solidFill>
              <a:srgbClr val="FF0048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3" name="Shape 203"/>
          <p:cNvCxnSpPr/>
          <p:nvPr/>
        </p:nvCxnSpPr>
        <p:spPr>
          <a:xfrm>
            <a:off x="1524000" y="5205071"/>
            <a:ext cx="461554" cy="0"/>
          </a:xfrm>
          <a:prstGeom prst="straightConnector1">
            <a:avLst/>
          </a:prstGeom>
          <a:noFill/>
          <a:ln w="9525" cap="flat" cmpd="sng">
            <a:solidFill>
              <a:srgbClr val="FF0048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4" name="Shape 204"/>
          <p:cNvCxnSpPr/>
          <p:nvPr/>
        </p:nvCxnSpPr>
        <p:spPr>
          <a:xfrm rot="10800000" flipH="1">
            <a:off x="4828903" y="5180356"/>
            <a:ext cx="753291" cy="1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5" name="Shape 205"/>
          <p:cNvCxnSpPr/>
          <p:nvPr/>
        </p:nvCxnSpPr>
        <p:spPr>
          <a:xfrm>
            <a:off x="5765074" y="5146000"/>
            <a:ext cx="539932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6" name="Shape 206"/>
          <p:cNvCxnSpPr/>
          <p:nvPr/>
        </p:nvCxnSpPr>
        <p:spPr>
          <a:xfrm>
            <a:off x="5765074" y="5205071"/>
            <a:ext cx="539932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7" name="Shape 207"/>
          <p:cNvCxnSpPr/>
          <p:nvPr/>
        </p:nvCxnSpPr>
        <p:spPr>
          <a:xfrm>
            <a:off x="365760" y="5442857"/>
            <a:ext cx="161979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8" name="Shape 208"/>
          <p:cNvCxnSpPr/>
          <p:nvPr/>
        </p:nvCxnSpPr>
        <p:spPr>
          <a:xfrm>
            <a:off x="2090056" y="5460275"/>
            <a:ext cx="1045029" cy="4374"/>
          </a:xfrm>
          <a:prstGeom prst="straightConnector1">
            <a:avLst/>
          </a:prstGeom>
          <a:noFill/>
          <a:ln w="9525" cap="flat" cmpd="sng">
            <a:solidFill>
              <a:srgbClr val="FF0048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9" name="Shape 209"/>
          <p:cNvCxnSpPr/>
          <p:nvPr/>
        </p:nvCxnSpPr>
        <p:spPr>
          <a:xfrm>
            <a:off x="2116182" y="5532874"/>
            <a:ext cx="1018903" cy="8710"/>
          </a:xfrm>
          <a:prstGeom prst="straightConnector1">
            <a:avLst/>
          </a:prstGeom>
          <a:noFill/>
          <a:ln w="9525" cap="flat" cmpd="sng">
            <a:solidFill>
              <a:srgbClr val="FF0048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0" name="Shape 210"/>
          <p:cNvCxnSpPr/>
          <p:nvPr/>
        </p:nvCxnSpPr>
        <p:spPr>
          <a:xfrm>
            <a:off x="5582194" y="5460275"/>
            <a:ext cx="722812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1" name="Shape 211"/>
          <p:cNvCxnSpPr/>
          <p:nvPr/>
        </p:nvCxnSpPr>
        <p:spPr>
          <a:xfrm>
            <a:off x="6627223" y="5442857"/>
            <a:ext cx="1820091" cy="0"/>
          </a:xfrm>
          <a:prstGeom prst="straightConnector1">
            <a:avLst/>
          </a:prstGeom>
          <a:noFill/>
          <a:ln w="9525" cap="flat" cmpd="sng">
            <a:solidFill>
              <a:srgbClr val="FF0048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2" name="Shape 212"/>
          <p:cNvCxnSpPr/>
          <p:nvPr/>
        </p:nvCxnSpPr>
        <p:spPr>
          <a:xfrm>
            <a:off x="6723017" y="5524165"/>
            <a:ext cx="1724297" cy="0"/>
          </a:xfrm>
          <a:prstGeom prst="straightConnector1">
            <a:avLst/>
          </a:prstGeom>
          <a:noFill/>
          <a:ln w="9525" cap="flat" cmpd="sng">
            <a:solidFill>
              <a:srgbClr val="FF0048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3" name="Shape 213"/>
          <p:cNvCxnSpPr/>
          <p:nvPr/>
        </p:nvCxnSpPr>
        <p:spPr>
          <a:xfrm rot="10800000" flipH="1">
            <a:off x="365760" y="5750157"/>
            <a:ext cx="1018903" cy="6209"/>
          </a:xfrm>
          <a:prstGeom prst="straightConnector1">
            <a:avLst/>
          </a:prstGeom>
          <a:noFill/>
          <a:ln w="9525" cap="flat" cmpd="sng">
            <a:solidFill>
              <a:srgbClr val="FF0048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4" name="Shape 214"/>
          <p:cNvCxnSpPr/>
          <p:nvPr/>
        </p:nvCxnSpPr>
        <p:spPr>
          <a:xfrm>
            <a:off x="365760" y="5789604"/>
            <a:ext cx="1018903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>
            <a:off x="2490651" y="5750157"/>
            <a:ext cx="64443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6" name="Shape 216"/>
          <p:cNvCxnSpPr/>
          <p:nvPr/>
        </p:nvCxnSpPr>
        <p:spPr>
          <a:xfrm>
            <a:off x="3274001" y="5750157"/>
            <a:ext cx="80161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7" name="Shape 217"/>
          <p:cNvCxnSpPr/>
          <p:nvPr/>
        </p:nvCxnSpPr>
        <p:spPr>
          <a:xfrm>
            <a:off x="3274001" y="5789604"/>
            <a:ext cx="810319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8" name="Shape 218"/>
          <p:cNvCxnSpPr/>
          <p:nvPr/>
        </p:nvCxnSpPr>
        <p:spPr>
          <a:xfrm>
            <a:off x="365760" y="6078583"/>
            <a:ext cx="679269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>
            <a:off x="365760" y="6148251"/>
            <a:ext cx="67056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>
            <a:off x="1175657" y="6078583"/>
            <a:ext cx="513806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1175657" y="6148251"/>
            <a:ext cx="513806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>
            <a:off x="1754777" y="6078583"/>
            <a:ext cx="61395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3" name="Shape 223"/>
          <p:cNvCxnSpPr/>
          <p:nvPr/>
        </p:nvCxnSpPr>
        <p:spPr>
          <a:xfrm>
            <a:off x="1837509" y="6148251"/>
            <a:ext cx="531222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>
            <a:off x="2490651" y="6078583"/>
            <a:ext cx="552515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3135085" y="6078583"/>
            <a:ext cx="144562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>
            <a:off x="3135085" y="6148251"/>
            <a:ext cx="144562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7" name="Shape 227"/>
          <p:cNvCxnSpPr/>
          <p:nvPr/>
        </p:nvCxnSpPr>
        <p:spPr>
          <a:xfrm>
            <a:off x="6723017" y="6078583"/>
            <a:ext cx="980395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8" name="Shape 228"/>
          <p:cNvCxnSpPr/>
          <p:nvPr/>
        </p:nvCxnSpPr>
        <p:spPr>
          <a:xfrm>
            <a:off x="7855131" y="6078583"/>
            <a:ext cx="801189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9" name="Shape 229"/>
          <p:cNvCxnSpPr/>
          <p:nvPr/>
        </p:nvCxnSpPr>
        <p:spPr>
          <a:xfrm>
            <a:off x="7846423" y="6148251"/>
            <a:ext cx="82731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0" name="Shape 230"/>
          <p:cNvCxnSpPr/>
          <p:nvPr/>
        </p:nvCxnSpPr>
        <p:spPr>
          <a:xfrm>
            <a:off x="1384663" y="6374674"/>
            <a:ext cx="452846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1" name="Shape 231"/>
          <p:cNvCxnSpPr/>
          <p:nvPr/>
        </p:nvCxnSpPr>
        <p:spPr>
          <a:xfrm>
            <a:off x="1985554" y="6357257"/>
            <a:ext cx="1057612" cy="870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2" name="Shape 232"/>
          <p:cNvCxnSpPr/>
          <p:nvPr/>
        </p:nvCxnSpPr>
        <p:spPr>
          <a:xfrm>
            <a:off x="1985554" y="6470469"/>
            <a:ext cx="1057612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3" name="Shape 233"/>
          <p:cNvCxnSpPr/>
          <p:nvPr/>
        </p:nvCxnSpPr>
        <p:spPr>
          <a:xfrm>
            <a:off x="6897189" y="6365966"/>
            <a:ext cx="1776548" cy="8708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4" name="Shape 234"/>
          <p:cNvCxnSpPr/>
          <p:nvPr/>
        </p:nvCxnSpPr>
        <p:spPr>
          <a:xfrm>
            <a:off x="365760" y="6679474"/>
            <a:ext cx="1254034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5" name="Shape 235"/>
          <p:cNvCxnSpPr/>
          <p:nvPr/>
        </p:nvCxnSpPr>
        <p:spPr>
          <a:xfrm>
            <a:off x="365760" y="6766560"/>
            <a:ext cx="1323703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6" name="Shape 236"/>
          <p:cNvCxnSpPr/>
          <p:nvPr/>
        </p:nvCxnSpPr>
        <p:spPr>
          <a:xfrm>
            <a:off x="7184571" y="5789604"/>
            <a:ext cx="79248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1271451" y="95795"/>
            <a:ext cx="7724503" cy="90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</a:pPr>
            <a:br>
              <a:rPr lang="uk-UA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uk-UA"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3.Гра «Знайди пару».</a:t>
            </a:r>
            <a:br>
              <a:rPr lang="uk-UA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uk-UA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Поєднай половинки речень лівої і правої колонок, утворюючи речення і ставлячи розділові знаки, а потім запиши текст.  </a:t>
            </a:r>
            <a:br>
              <a:rPr lang="uk-UA"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42" name="Shape 242"/>
          <p:cNvGraphicFramePr/>
          <p:nvPr/>
        </p:nvGraphicFramePr>
        <p:xfrm>
          <a:off x="1097282" y="1243634"/>
          <a:ext cx="7707100" cy="2920920"/>
        </p:xfrm>
        <a:graphic>
          <a:graphicData uri="http://schemas.openxmlformats.org/drawingml/2006/table">
            <a:tbl>
              <a:tblPr>
                <a:noFill/>
                <a:tableStyleId>{F28A5B44-2DED-4C75-9EA5-1FBF216648DB}</a:tableStyleId>
              </a:tblPr>
              <a:tblGrid>
                <a:gridCol w="385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 Наше завдання…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а… не поле перейти.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 Людські стосунки…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б… найбільше досягнення людини.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 Це…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в… як казка про найкраще.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4. Доброта…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г… не камінь.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1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5. Життя…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д… одне з найбільших див світу нашого.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6. Бо людське серце…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е… це обмін цінностями.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7. До того ж, життя прожити…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ж… вберегти його. </a:t>
                      </a:r>
                      <a:endParaRPr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3" name="Shape 243"/>
          <p:cNvSpPr/>
          <p:nvPr/>
        </p:nvSpPr>
        <p:spPr>
          <a:xfrm>
            <a:off x="2816543" y="4213260"/>
            <a:ext cx="3876675" cy="612775"/>
          </a:xfrm>
          <a:prstGeom prst="ribbon">
            <a:avLst>
              <a:gd name="adj1" fmla="val 16667"/>
              <a:gd name="adj2" fmla="val 50000"/>
            </a:avLst>
          </a:prstGeom>
          <a:solidFill>
            <a:srgbClr val="81D319"/>
          </a:solidFill>
          <a:ln w="158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lang="uk-UA" sz="2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перевір</a:t>
            </a:r>
            <a:endParaRPr sz="24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Shape 244"/>
          <p:cNvSpPr txBox="1"/>
          <p:nvPr/>
        </p:nvSpPr>
        <p:spPr>
          <a:xfrm>
            <a:off x="566057" y="4874773"/>
            <a:ext cx="8177350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Життя - одне з найбільших див світу нашого. Це як казка про найкраще.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Людські стосунки - це обмін цінностями. Доброта - найбільше досягнення людини. Наше завдання - вберегти його.  Бо людське серце не камінь. До того ж, життя прожити - не поле перейти.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Shape 2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60313" y="3405051"/>
            <a:ext cx="3895682" cy="73768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Shape 250"/>
          <p:cNvSpPr txBox="1">
            <a:spLocks noGrp="1"/>
          </p:cNvSpPr>
          <p:nvPr>
            <p:ph idx="1"/>
          </p:nvPr>
        </p:nvSpPr>
        <p:spPr>
          <a:xfrm>
            <a:off x="628650" y="1825625"/>
            <a:ext cx="7886700" cy="1579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uk-UA"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М’ята вважається оберегом дитини та її здоров’я. Любисток є символом любові, злагоди. Материнка є символом материнської любові та здоров’я дітей. Волошки є символом хлоп’ячої краси й доброти, дівочої скромності та ніжності. Сокирки стали символом охорони полів та нив.</a:t>
            </a:r>
            <a:endParaRPr/>
          </a:p>
        </p:txBody>
      </p:sp>
      <p:sp>
        <p:nvSpPr>
          <p:cNvPr id="251" name="Shape 251"/>
          <p:cNvSpPr txBox="1"/>
          <p:nvPr/>
        </p:nvSpPr>
        <p:spPr>
          <a:xfrm>
            <a:off x="1558834" y="112992"/>
            <a:ext cx="746877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uk-UA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4.ГРА «Конструктор»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Запишіть речення, опускаючи дієслова-зв’язки й ставлячи на їх місці тире.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809897" y="4397829"/>
            <a:ext cx="7889965" cy="1255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1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М’ята -оберіг дитини та її здоров’я. Любисток - символ любові, злагоди. Материнка - символ материнської любові та здоров’я дітей. Волошки - символ хлоп’ячої краси й доброти, дівочої скромності та ніжності. Сокирки – символ  охорони полів та нив.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</TotalTime>
  <Words>1316</Words>
  <Application>Microsoft Office PowerPoint</Application>
  <PresentationFormat>Екран (4:3)</PresentationFormat>
  <Paragraphs>171</Paragraphs>
  <Slides>14</Slides>
  <Notes>14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3" baseType="lpstr">
      <vt:lpstr>Times New Roman</vt:lpstr>
      <vt:lpstr>Wingdings 2</vt:lpstr>
      <vt:lpstr>Tahoma</vt:lpstr>
      <vt:lpstr>Arial</vt:lpstr>
      <vt:lpstr>Verdana</vt:lpstr>
      <vt:lpstr>Calibri</vt:lpstr>
      <vt:lpstr>Corbel</vt:lpstr>
      <vt:lpstr>Gill Sans MT</vt:lpstr>
      <vt:lpstr>Солнцестояние</vt:lpstr>
      <vt:lpstr>Двадцять перше жовтня Класна робота Тире між підметом і присудком </vt:lpstr>
      <vt:lpstr>мета</vt:lpstr>
      <vt:lpstr>Пригадай</vt:lpstr>
      <vt:lpstr>ПРОЧИТАЙ І ЗАПАМ’ЯТАЙ</vt:lpstr>
      <vt:lpstr>Запам’ятай! Це важливо! Між групою підмета і групою присудка   кома не ставиться, навіть якщо там чується пауза</vt:lpstr>
      <vt:lpstr>Перевір себе</vt:lpstr>
      <vt:lpstr>Перевір себе</vt:lpstr>
      <vt:lpstr> 3.Гра «Знайди пару». Поєднай половинки речень лівої і правої колонок, утворюючи речення і ставлячи розділові знаки, а потім запиши текст.   </vt:lpstr>
      <vt:lpstr>Презентація PowerPoint</vt:lpstr>
      <vt:lpstr>5.Розподільний диктант Розподіли речення у дві колонки: І- потрібно ставити тире між підметом і присудком, ІІ- не потрібно ставити тире(розділові знаки опущено)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Тире між підметом і присудком 8 клас</dc:title>
  <cp:lastModifiedBy>Елена Зайцева</cp:lastModifiedBy>
  <cp:revision>4</cp:revision>
  <dcterms:modified xsi:type="dcterms:W3CDTF">2024-10-18T18:19:51Z</dcterms:modified>
</cp:coreProperties>
</file>