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15"/>
  </p:notesMasterIdLst>
  <p:sldIdLst>
    <p:sldId id="256" r:id="rId2"/>
    <p:sldId id="288" r:id="rId3"/>
    <p:sldId id="290" r:id="rId4"/>
    <p:sldId id="259" r:id="rId5"/>
    <p:sldId id="261" r:id="rId6"/>
    <p:sldId id="262" r:id="rId7"/>
    <p:sldId id="289" r:id="rId8"/>
    <p:sldId id="291" r:id="rId9"/>
    <p:sldId id="292" r:id="rId10"/>
    <p:sldId id="293" r:id="rId11"/>
    <p:sldId id="294" r:id="rId12"/>
    <p:sldId id="295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39" autoAdjust="0"/>
  </p:normalViewPr>
  <p:slideViewPr>
    <p:cSldViewPr>
      <p:cViewPr varScale="1">
        <p:scale>
          <a:sx n="50" d="100"/>
          <a:sy n="50" d="100"/>
        </p:scale>
        <p:origin x="17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айцева" userId="e4c7a7f2c879dab9" providerId="LiveId" clId="{6839F66F-C0DF-4042-B6A5-F3DA60065CED}"/>
    <pc:docChg chg="custSel delSld modSld">
      <pc:chgData name="Елена Зайцева" userId="e4c7a7f2c879dab9" providerId="LiveId" clId="{6839F66F-C0DF-4042-B6A5-F3DA60065CED}" dt="2024-12-07T16:36:03.468" v="40" actId="2696"/>
      <pc:docMkLst>
        <pc:docMk/>
      </pc:docMkLst>
      <pc:sldChg chg="modSp mod">
        <pc:chgData name="Елена Зайцева" userId="e4c7a7f2c879dab9" providerId="LiveId" clId="{6839F66F-C0DF-4042-B6A5-F3DA60065CED}" dt="2024-12-07T16:35:55.070" v="39" actId="27636"/>
        <pc:sldMkLst>
          <pc:docMk/>
          <pc:sldMk cId="3749069158" sldId="256"/>
        </pc:sldMkLst>
        <pc:spChg chg="mod">
          <ac:chgData name="Елена Зайцева" userId="e4c7a7f2c879dab9" providerId="LiveId" clId="{6839F66F-C0DF-4042-B6A5-F3DA60065CED}" dt="2024-12-07T16:35:46.393" v="34" actId="21"/>
          <ac:spMkLst>
            <pc:docMk/>
            <pc:sldMk cId="3749069158" sldId="256"/>
            <ac:spMk id="2" creationId="{00000000-0000-0000-0000-000000000000}"/>
          </ac:spMkLst>
        </pc:spChg>
        <pc:spChg chg="mod">
          <ac:chgData name="Елена Зайцева" userId="e4c7a7f2c879dab9" providerId="LiveId" clId="{6839F66F-C0DF-4042-B6A5-F3DA60065CED}" dt="2024-12-07T16:35:55.070" v="39" actId="27636"/>
          <ac:spMkLst>
            <pc:docMk/>
            <pc:sldMk cId="3749069158" sldId="256"/>
            <ac:spMk id="3" creationId="{00000000-0000-0000-0000-000000000000}"/>
          </ac:spMkLst>
        </pc:spChg>
      </pc:sldChg>
      <pc:sldChg chg="del">
        <pc:chgData name="Елена Зайцева" userId="e4c7a7f2c879dab9" providerId="LiveId" clId="{6839F66F-C0DF-4042-B6A5-F3DA60065CED}" dt="2024-12-07T16:36:03.468" v="40" actId="2696"/>
        <pc:sldMkLst>
          <pc:docMk/>
          <pc:sldMk cId="1265053555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AEA35-F70A-4A6A-82A4-2C0A0EFDE619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69DA1-6EEE-4BED-B512-9AA9361AC119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5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69DA1-6EEE-4BED-B512-9AA9361AC11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3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767BF1-BDC9-4392-B472-7134D8BAE3F2}" type="datetimeFigureOut">
              <a:rPr lang="ru-RU" smtClean="0"/>
              <a:t>07.12.2024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E33B9A-D37F-4932-AE22-2DF049532CD7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24695"/>
            <a:ext cx="7772400" cy="1470025"/>
          </a:xfrm>
        </p:spPr>
        <p:txBody>
          <a:bodyPr>
            <a:noAutofit/>
          </a:bodyPr>
          <a:lstStyle/>
          <a:p>
            <a: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Дев’яте грудня</a:t>
            </a:r>
            <a:b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Класна робота</a:t>
            </a:r>
            <a:br>
              <a:rPr lang="uk-UA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880320"/>
          </a:xfrm>
        </p:spPr>
        <p:txBody>
          <a:bodyPr>
            <a:normAutofit fontScale="92500" lnSpcReduction="10000"/>
          </a:bodyPr>
          <a:lstStyle/>
          <a:p>
            <a:r>
              <a:rPr lang="uk-UA" sz="6600" b="1" dirty="0">
                <a:latin typeface="Times New Roman" pitchFamily="18" charset="0"/>
                <a:cs typeface="Times New Roman" pitchFamily="18" charset="0"/>
              </a:rPr>
              <a:t>Обставина.</a:t>
            </a:r>
          </a:p>
          <a:p>
            <a:r>
              <a:rPr lang="uk-UA" sz="6600" b="1" dirty="0">
                <a:latin typeface="Times New Roman" pitchFamily="18" charset="0"/>
                <a:cs typeface="Times New Roman" pitchFamily="18" charset="0"/>
              </a:rPr>
              <a:t>Види обставин за значенням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69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5616" y="260648"/>
            <a:ext cx="6984776" cy="72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Практичн</a:t>
            </a:r>
            <a:r>
              <a:rPr lang="uk-UA" sz="3200" b="1" dirty="0">
                <a:solidFill>
                  <a:srgbClr val="7030A0"/>
                </a:solidFill>
              </a:rPr>
              <a:t>і завдання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80057" y="1233809"/>
            <a:ext cx="7272808" cy="11521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Перепишіть </a:t>
            </a:r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прислів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я, на м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крапок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уписуючи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дібрані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довідки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антоніми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Підкресліть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члени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речення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80" y="2653658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Хто влітку час гайнує, той … голодує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Він спершу їде, а … запрягає.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Запряг прямо, поїхав … 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Звикай до роботи змолоду, то … не знатимеш голоду.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Ворона в гості літає, то ніколи … не буває.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Жито годує всіх, а пшениця … 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Краще один день прожити соколом, ніж усе життя … 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0639" y="5661248"/>
            <a:ext cx="763284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rgbClr val="C00000"/>
                </a:solidFill>
              </a:rPr>
              <a:t>ДОВІДКА</a:t>
            </a:r>
            <a:r>
              <a:rPr lang="uk-UA" dirty="0"/>
              <a:t>. </a:t>
            </a:r>
            <a:r>
              <a:rPr lang="uk-UA" sz="2400" dirty="0">
                <a:solidFill>
                  <a:srgbClr val="002060"/>
                </a:solidFill>
              </a:rPr>
              <a:t>Вдома, потім, на старість, узимку, на вибір, криво, вороною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9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5616" y="260648"/>
            <a:ext cx="6984776" cy="72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Практичн</a:t>
            </a:r>
            <a:r>
              <a:rPr lang="uk-UA" sz="3200" b="1" dirty="0">
                <a:solidFill>
                  <a:srgbClr val="7030A0"/>
                </a:solidFill>
              </a:rPr>
              <a:t>і завдання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1124744"/>
            <a:ext cx="7632848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Перепишіть, підкресліть усі члени речення. Визначте види обставин за значенням. Визначте поширені обставини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1" y="2276872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Удосвіта хвилі дніпровські барвінком цвітуть (Є.Гуцало).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Горить над степами вишнева зоря України (П.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Перебийніс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Прийду на сповідь до Дніпра, схилюся над водою (М. Луків)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Серденьком 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ється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джерельце цілюще, з ним розмовляю один на один ( М. Осадчий).</a:t>
            </a:r>
          </a:p>
          <a:p>
            <a:pPr marL="342900" indent="-342900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Вогняним їжаком, сердито настовбурчивши золоту щетину, сідало сонце (С, Васильченко).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86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5616" y="260648"/>
            <a:ext cx="6984776" cy="7200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Практичн</a:t>
            </a:r>
            <a:r>
              <a:rPr lang="uk-UA" sz="3200" b="1" dirty="0">
                <a:solidFill>
                  <a:srgbClr val="7030A0"/>
                </a:solidFill>
              </a:rPr>
              <a:t>і завдання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348880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Тече вода </a:t>
            </a:r>
            <a:r>
              <a:rPr lang="uk-UA" sz="2000" i="1" u="dotDas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з-під явора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u="dotDas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яром на долину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(Т. Шевченко).</a:t>
            </a:r>
          </a:p>
          <a:p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uk-UA" sz="2000" i="1" u="dotDas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понеділок вранці 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щось дуже </a:t>
            </a:r>
            <a:r>
              <a:rPr lang="uk-UA" sz="2000" i="1" u="dotDas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рано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засвітилось у </a:t>
            </a:r>
            <a:r>
              <a:rPr lang="uk-UA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Хомишиній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хаті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(І. Нечуй-Левицький).</a:t>
            </a:r>
          </a:p>
          <a:p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 дому </a:t>
            </a:r>
            <a:r>
              <a:rPr lang="ru-RU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Гриць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Комар </a:t>
            </a:r>
            <a:r>
              <a:rPr lang="ru-RU" sz="2000" i="1" u="dotDash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гуляти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(М. Пригара)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Листя </a:t>
            </a:r>
            <a:r>
              <a:rPr lang="uk-UA" sz="2000" i="1" u="dotDas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 суму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жовтіє, а деяке </a:t>
            </a:r>
            <a:r>
              <a:rPr lang="uk-UA" sz="2000" i="1" u="dotDas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 туги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кривиться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(Остап Вишня).</a:t>
            </a:r>
          </a:p>
          <a:p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Весело проходить свято </a:t>
            </a:r>
            <a:r>
              <a:rPr lang="uk-UA" sz="2000" i="1" u="dotDas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щасті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i="1" u="dotDas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достатках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коли горе на душу налягло, коли туга за серце кусає — тоді свято не в свято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(Панас Мирний);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2000" i="1" u="dotDas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Усупереч хворобі 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хлопець продовжував навчання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Маю я святе синівське право з матір’ю </a:t>
            </a:r>
            <a:r>
              <a:rPr lang="uk-UA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побуть</a:t>
            </a:r>
            <a:r>
              <a:rPr lang="uk-UA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u="dotDash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насамоті</a:t>
            </a:r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(В.Симоненко).</a:t>
            </a:r>
          </a:p>
          <a:p>
            <a:r>
              <a:rPr lang="uk-UA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хаті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dotDash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i="1" u="dotDas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dotDash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i="1" u="dotDash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потемніло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340768"/>
            <a:ext cx="7488832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solidFill>
                  <a:srgbClr val="002060"/>
                </a:solidFill>
              </a:rPr>
              <a:t>Визначіть</a:t>
            </a:r>
            <a:r>
              <a:rPr lang="uk-UA" b="1" dirty="0">
                <a:solidFill>
                  <a:srgbClr val="002060"/>
                </a:solidFill>
              </a:rPr>
              <a:t> вид обставини ( за значенням)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6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066009"/>
              </p:ext>
            </p:extLst>
          </p:nvPr>
        </p:nvGraphicFramePr>
        <p:xfrm>
          <a:off x="323528" y="188640"/>
          <a:ext cx="8496943" cy="6522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1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140" algn="l"/>
                        </a:tabLs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Вид обставини</a:t>
                      </a:r>
                      <a:endParaRPr lang="ru-RU" sz="18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140" algn="l"/>
                        </a:tabLst>
                      </a:pPr>
                      <a:r>
                        <a:rPr lang="uk-UA" sz="1800" b="1" dirty="0">
                          <a:solidFill>
                            <a:srgbClr val="7030A0"/>
                          </a:solidFill>
                          <a:effectLst/>
                        </a:rPr>
                        <a:t>Відповідає </a:t>
                      </a:r>
                      <a:br>
                        <a:rPr lang="ru-RU" sz="1800" b="1" dirty="0">
                          <a:solidFill>
                            <a:srgbClr val="7030A0"/>
                          </a:solidFill>
                          <a:effectLst/>
                        </a:rPr>
                      </a:br>
                      <a:r>
                        <a:rPr lang="uk-UA" sz="1800" b="1" dirty="0">
                          <a:solidFill>
                            <a:srgbClr val="7030A0"/>
                          </a:solidFill>
                          <a:effectLst/>
                        </a:rPr>
                        <a:t>на питання</a:t>
                      </a:r>
                      <a:endParaRPr lang="ru-RU" sz="18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2140" algn="l"/>
                        </a:tabLs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</a:rPr>
                        <a:t>Приклади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b="1" dirty="0">
                          <a:solidFill>
                            <a:srgbClr val="C00000"/>
                          </a:solidFill>
                          <a:effectLst/>
                        </a:rPr>
                        <a:t>Місця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dirty="0">
                          <a:effectLst/>
                        </a:rPr>
                        <a:t>де? куди? звідки?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dirty="0">
                          <a:effectLst/>
                        </a:rPr>
                        <a:t>Ідуть дівчата </a:t>
                      </a:r>
                      <a:r>
                        <a:rPr lang="uk-UA" sz="1800" u="dotDash" dirty="0">
                          <a:effectLst/>
                        </a:rPr>
                        <a:t>в поле</a:t>
                      </a:r>
                      <a:r>
                        <a:rPr lang="uk-UA" sz="1800" dirty="0">
                          <a:effectLst/>
                        </a:rPr>
                        <a:t> жати (Т. Шевченко)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Часу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dirty="0">
                          <a:effectLst/>
                        </a:rPr>
                        <a:t>коли? відколи? доки?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u="dotDash" dirty="0">
                          <a:effectLst/>
                        </a:rPr>
                        <a:t>Сьогодні</a:t>
                      </a:r>
                      <a:r>
                        <a:rPr lang="uk-UA" sz="1800" dirty="0">
                          <a:effectLst/>
                        </a:rPr>
                        <a:t> пішов сніг.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Мети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dirty="0">
                          <a:effectLst/>
                        </a:rPr>
                        <a:t>для чого? з якою метою?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dirty="0">
                          <a:effectLst/>
                        </a:rPr>
                        <a:t>Нам слово треба </a:t>
                      </a:r>
                      <a:r>
                        <a:rPr lang="uk-UA" sz="1800" u="dotDash" dirty="0">
                          <a:effectLst/>
                        </a:rPr>
                        <a:t>для життя</a:t>
                      </a:r>
                      <a:r>
                        <a:rPr lang="uk-UA" sz="1800" dirty="0">
                          <a:effectLst/>
                        </a:rPr>
                        <a:t>, </a:t>
                      </a:r>
                      <a:r>
                        <a:rPr lang="uk-UA" sz="1800" u="dotDash" dirty="0">
                          <a:effectLst/>
                        </a:rPr>
                        <a:t>для дії</a:t>
                      </a:r>
                      <a:r>
                        <a:rPr lang="uk-UA" sz="1800" dirty="0">
                          <a:effectLst/>
                        </a:rPr>
                        <a:t>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Причини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dirty="0">
                          <a:effectLst/>
                        </a:rPr>
                        <a:t>чому? через що?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dirty="0">
                          <a:effectLst/>
                        </a:rPr>
                        <a:t>Очі в дівчини </a:t>
                      </a:r>
                      <a:r>
                        <a:rPr lang="uk-UA" sz="1800" u="dotDash" dirty="0">
                          <a:effectLst/>
                        </a:rPr>
                        <a:t>од страху</a:t>
                      </a:r>
                      <a:r>
                        <a:rPr lang="uk-UA" sz="1800" dirty="0">
                          <a:effectLst/>
                        </a:rPr>
                        <a:t> розширились.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Умови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>
                          <a:effectLst/>
                        </a:rPr>
                        <a:t>за якої умови?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u="dotDash" dirty="0">
                          <a:effectLst/>
                        </a:rPr>
                        <a:t>При вологій весні</a:t>
                      </a:r>
                      <a:r>
                        <a:rPr lang="uk-UA" sz="1800" dirty="0">
                          <a:effectLst/>
                        </a:rPr>
                        <a:t> озимина буде доброю.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b="1" dirty="0" err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Допусту</a:t>
                      </a:r>
                      <a:endParaRPr lang="ru-RU" sz="18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>
                          <a:effectLst/>
                        </a:rPr>
                        <a:t>незважаючи на що?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u="dotDash" dirty="0">
                          <a:effectLst/>
                        </a:rPr>
                        <a:t>Незважаючи на дощ</a:t>
                      </a:r>
                      <a:r>
                        <a:rPr lang="uk-UA" sz="1800" dirty="0">
                          <a:effectLst/>
                        </a:rPr>
                        <a:t>, група вирушила в похід.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b="1" dirty="0">
                          <a:solidFill>
                            <a:srgbClr val="00B0F0"/>
                          </a:solidFill>
                          <a:effectLst/>
                        </a:rPr>
                        <a:t>Способу дії</a:t>
                      </a:r>
                      <a:endParaRPr lang="ru-RU" sz="1800" b="1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>
                          <a:effectLst/>
                        </a:rPr>
                        <a:t>як? у який спосіб?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u="dotDash" dirty="0">
                          <a:effectLst/>
                        </a:rPr>
                        <a:t>Часто блимаючи</a:t>
                      </a:r>
                      <a:r>
                        <a:rPr lang="uk-UA" sz="1800" dirty="0">
                          <a:effectLst/>
                        </a:rPr>
                        <a:t> горіла лампадка.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30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Міри і ступеня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dirty="0">
                          <a:effectLst/>
                        </a:rPr>
                        <a:t>якою мірою? як багато?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15900" algn="l"/>
                          <a:tab pos="612140" algn="l"/>
                        </a:tabLst>
                      </a:pPr>
                      <a:r>
                        <a:rPr lang="uk-UA" sz="1800" dirty="0">
                          <a:effectLst/>
                        </a:rPr>
                        <a:t>Кожний рівчачок чи ямку сповнювала </a:t>
                      </a:r>
                      <a:r>
                        <a:rPr lang="uk-UA" sz="1800" u="dotDash" dirty="0">
                          <a:effectLst/>
                        </a:rPr>
                        <a:t>по вінця</a:t>
                      </a:r>
                      <a:r>
                        <a:rPr lang="uk-UA" sz="1800" dirty="0">
                          <a:effectLst/>
                        </a:rPr>
                        <a:t> вода (О. Донченко)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Minion Pro"/>
                      </a:endParaRPr>
                    </a:p>
                  </a:txBody>
                  <a:tcPr marL="36195" marR="36195" marT="36195" marB="539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4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6"/>
            <a:ext cx="7344816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Палаюче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сонце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висить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степом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рань,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душно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улітку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лісом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широкі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поля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поволі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лагідно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спускалися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вниз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творами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М.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Коцюбинського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3671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7030A0"/>
                </a:solidFill>
              </a:rPr>
              <a:t>Виразно</a:t>
            </a:r>
            <a:r>
              <a:rPr lang="ru-RU" sz="2400" dirty="0">
                <a:solidFill>
                  <a:srgbClr val="7030A0"/>
                </a:solidFill>
              </a:rPr>
              <a:t> прочитайте </a:t>
            </a:r>
            <a:r>
              <a:rPr lang="ru-RU" sz="2400" dirty="0" err="1">
                <a:solidFill>
                  <a:srgbClr val="7030A0"/>
                </a:solidFill>
              </a:rPr>
              <a:t>речення</a:t>
            </a:r>
            <a:r>
              <a:rPr lang="ru-RU" sz="2400" dirty="0">
                <a:solidFill>
                  <a:srgbClr val="7030A0"/>
                </a:solidFill>
              </a:rPr>
              <a:t>, опустивши </a:t>
            </a:r>
            <a:r>
              <a:rPr lang="ru-RU" sz="2400" dirty="0" err="1">
                <a:solidFill>
                  <a:srgbClr val="7030A0"/>
                </a:solidFill>
              </a:rPr>
              <a:t>виділені</a:t>
            </a:r>
            <a:r>
              <a:rPr lang="ru-RU" sz="2400" dirty="0">
                <a:solidFill>
                  <a:srgbClr val="7030A0"/>
                </a:solidFill>
              </a:rPr>
              <a:t> слова. </a:t>
            </a:r>
          </a:p>
          <a:p>
            <a:r>
              <a:rPr lang="ru-RU" sz="2400" dirty="0">
                <a:solidFill>
                  <a:srgbClr val="7030A0"/>
                </a:solidFill>
              </a:rPr>
              <a:t>На </a:t>
            </a:r>
            <a:r>
              <a:rPr lang="ru-RU" sz="2400" dirty="0" err="1">
                <a:solidFill>
                  <a:srgbClr val="7030A0"/>
                </a:solidFill>
              </a:rPr>
              <a:t>що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вказують</a:t>
            </a:r>
            <a:r>
              <a:rPr lang="ru-RU" sz="2400" dirty="0">
                <a:solidFill>
                  <a:srgbClr val="7030A0"/>
                </a:solidFill>
              </a:rPr>
              <a:t> ц</a:t>
            </a:r>
            <a:r>
              <a:rPr lang="uk-UA" sz="2400" dirty="0">
                <a:solidFill>
                  <a:srgbClr val="7030A0"/>
                </a:solidFill>
              </a:rPr>
              <a:t>і</a:t>
            </a:r>
            <a:r>
              <a:rPr lang="ru-RU" sz="2400" dirty="0">
                <a:solidFill>
                  <a:srgbClr val="7030A0"/>
                </a:solidFill>
              </a:rPr>
              <a:t> слова?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2090"/>
            <a:ext cx="2232248" cy="148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03273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44056" y="2492896"/>
            <a:ext cx="3096344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ОБСТАВИНА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667544"/>
            <a:ext cx="6120680" cy="673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Виражає характеристику чи ознаку дії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574794"/>
            <a:ext cx="1872208" cy="23582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Як? Де? Куди? Для чого? Чому?</a:t>
            </a:r>
          </a:p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якої умови</a:t>
            </a:r>
            <a:r>
              <a:rPr lang="uk-UA" dirty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84168" y="1574794"/>
            <a:ext cx="2210544" cy="2358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ВИРАЖАЄТЬСЯ</a:t>
            </a:r>
          </a:p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Іменником,</a:t>
            </a:r>
          </a:p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Прислівником,</a:t>
            </a:r>
          </a:p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Інфінітивом</a:t>
            </a:r>
          </a:p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Дієприслівником</a:t>
            </a:r>
          </a:p>
          <a:p>
            <a:pPr algn="ctr"/>
            <a:r>
              <a:rPr lang="uk-UA" dirty="0">
                <a:solidFill>
                  <a:schemeClr val="accent4">
                    <a:lumMod val="75000"/>
                  </a:schemeClr>
                </a:solidFill>
              </a:rPr>
              <a:t>фразеологізмом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373488"/>
            <a:ext cx="72008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Міри  й ступеня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8408" y="4373488"/>
            <a:ext cx="72008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Способу дії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2584" y="4373488"/>
            <a:ext cx="72008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72446" y="4378424"/>
            <a:ext cx="72008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часу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373488"/>
            <a:ext cx="72008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44952" y="4373488"/>
            <a:ext cx="72008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89440" y="4373488"/>
            <a:ext cx="720080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>
            <a:stCxn id="2" idx="4"/>
          </p:cNvCxnSpPr>
          <p:nvPr/>
        </p:nvCxnSpPr>
        <p:spPr>
          <a:xfrm flipH="1">
            <a:off x="1668488" y="3407296"/>
            <a:ext cx="2623740" cy="966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2" idx="4"/>
          </p:cNvCxnSpPr>
          <p:nvPr/>
        </p:nvCxnSpPr>
        <p:spPr>
          <a:xfrm>
            <a:off x="4292228" y="3407296"/>
            <a:ext cx="2897212" cy="966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2" idx="4"/>
          </p:cNvCxnSpPr>
          <p:nvPr/>
        </p:nvCxnSpPr>
        <p:spPr>
          <a:xfrm flipH="1">
            <a:off x="2627784" y="3407296"/>
            <a:ext cx="1664444" cy="966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" idx="4"/>
          </p:cNvCxnSpPr>
          <p:nvPr/>
        </p:nvCxnSpPr>
        <p:spPr>
          <a:xfrm>
            <a:off x="4292228" y="3407296"/>
            <a:ext cx="1752724" cy="966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4"/>
          </p:cNvCxnSpPr>
          <p:nvPr/>
        </p:nvCxnSpPr>
        <p:spPr>
          <a:xfrm flipH="1">
            <a:off x="3652664" y="3407296"/>
            <a:ext cx="639564" cy="966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2" idx="4"/>
          </p:cNvCxnSpPr>
          <p:nvPr/>
        </p:nvCxnSpPr>
        <p:spPr>
          <a:xfrm>
            <a:off x="4292228" y="3407296"/>
            <a:ext cx="783828" cy="966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139952" y="3407296"/>
            <a:ext cx="152276" cy="966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0"/>
          </p:cNvCxnSpPr>
          <p:nvPr/>
        </p:nvCxnSpPr>
        <p:spPr>
          <a:xfrm flipV="1">
            <a:off x="4292228" y="1412776"/>
            <a:ext cx="0" cy="108012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" idx="7"/>
          </p:cNvCxnSpPr>
          <p:nvPr/>
        </p:nvCxnSpPr>
        <p:spPr>
          <a:xfrm flipV="1">
            <a:off x="5386951" y="1952836"/>
            <a:ext cx="658001" cy="67397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" idx="1"/>
          </p:cNvCxnSpPr>
          <p:nvPr/>
        </p:nvCxnSpPr>
        <p:spPr>
          <a:xfrm flipH="1" flipV="1">
            <a:off x="2627784" y="1952836"/>
            <a:ext cx="569721" cy="673971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99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uk-UA" sz="7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Обставина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другорядний член речення, який указує на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місце, час, спосіб дії, мету, умову, причину дії</a:t>
            </a:r>
            <a:r>
              <a:rPr lang="uk-UA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 відповідає на питання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де</a:t>
            </a:r>
            <a:r>
              <a:rPr lang="en-US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?</a:t>
            </a:r>
            <a:r>
              <a:rPr lang="uk-UA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куди</a:t>
            </a:r>
            <a:r>
              <a:rPr lang="en-US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?</a:t>
            </a:r>
            <a:r>
              <a:rPr lang="uk-UA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як</a:t>
            </a:r>
            <a:r>
              <a:rPr lang="en-US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?</a:t>
            </a:r>
            <a:r>
              <a:rPr lang="uk-UA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br>
              <a:rPr lang="uk-UA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для чого</a:t>
            </a:r>
            <a:r>
              <a:rPr lang="en-US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?</a:t>
            </a:r>
            <a:r>
              <a:rPr lang="uk-UA" sz="5400" b="1" dirty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5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тощо.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8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128792" cy="5544616"/>
          </a:xfrm>
        </p:spPr>
        <p:txBody>
          <a:bodyPr>
            <a:normAutofit/>
          </a:bodyPr>
          <a:lstStyle/>
          <a:p>
            <a:pPr marL="742950" indent="-742950" algn="ctr">
              <a:buAutoNum type="arabicPeriod"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Берізка вибігла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гайка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, спинилась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дорозі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                             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(М. Гірник)</a:t>
            </a:r>
          </a:p>
          <a:p>
            <a:pPr marL="742950" indent="-742950" algn="ctr">
              <a:buAutoNum type="arabicPeriod"/>
            </a:pPr>
            <a:endParaRPr lang="uk-UA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36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 поле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вийшла жниця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надвечір'я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, нажала перший сніп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свіжий </a:t>
            </a:r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хліб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                             </a:t>
            </a:r>
          </a:p>
          <a:p>
            <a:pPr marL="0" indent="0" algn="r"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  (Д. Ткач)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3427"/>
            <a:ext cx="1656184" cy="220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64904"/>
            <a:ext cx="1224136" cy="17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2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7416824" cy="5832648"/>
          </a:xfrm>
          <a:ln>
            <a:prstDash val="dashDot"/>
          </a:ln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Берізка вибігла </a:t>
            </a:r>
            <a:r>
              <a:rPr lang="uk-UA" sz="3600" b="1" i="1" u="dotDash" dirty="0">
                <a:latin typeface="Times New Roman" pitchFamily="18" charset="0"/>
                <a:cs typeface="Times New Roman" pitchFamily="18" charset="0"/>
              </a:rPr>
              <a:t>з гайка</a:t>
            </a:r>
            <a:r>
              <a:rPr lang="uk-UA" sz="3600" b="1" u="dotDash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спинилась </a:t>
            </a:r>
            <a:r>
              <a:rPr lang="uk-UA" sz="3600" b="1" i="1" u="dotDash" dirty="0">
                <a:latin typeface="Times New Roman" pitchFamily="18" charset="0"/>
                <a:cs typeface="Times New Roman" pitchFamily="18" charset="0"/>
              </a:rPr>
              <a:t>при дорозі.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marL="0" indent="0" algn="ctr"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(М. Гірник)</a:t>
            </a:r>
          </a:p>
          <a:p>
            <a:pPr marL="0" indent="0"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3600" b="1" i="1" u="dotDash" dirty="0">
                <a:latin typeface="Times New Roman" pitchFamily="18" charset="0"/>
                <a:cs typeface="Times New Roman" pitchFamily="18" charset="0"/>
              </a:rPr>
              <a:t>У поле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вийшла жниця </a:t>
            </a:r>
            <a:r>
              <a:rPr lang="uk-UA" sz="3600" b="1" i="1" u="dotDash" dirty="0">
                <a:latin typeface="Times New Roman" pitchFamily="18" charset="0"/>
                <a:cs typeface="Times New Roman" pitchFamily="18" charset="0"/>
              </a:rPr>
              <a:t>в надвечір'я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, нажала перший сніп </a:t>
            </a:r>
            <a:r>
              <a:rPr lang="uk-UA" sz="3600" b="1" i="1" u="dotDash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uk-UA" sz="3600" b="1" u="dotDas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свіжий  </a:t>
            </a:r>
            <a:r>
              <a:rPr lang="uk-UA" sz="3600" b="1" i="1" u="dotDash" dirty="0">
                <a:latin typeface="Times New Roman" pitchFamily="18" charset="0"/>
                <a:cs typeface="Times New Roman" pitchFamily="18" charset="0"/>
              </a:rPr>
              <a:t>хліб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 marL="0" indent="0" algn="r">
              <a:buNone/>
            </a:pP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>
                <a:latin typeface="Times New Roman" pitchFamily="18" charset="0"/>
                <a:cs typeface="Times New Roman" pitchFamily="18" charset="0"/>
              </a:rPr>
              <a:t>  (Д. Ткач)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306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899593" y="2132856"/>
            <a:ext cx="7128792" cy="4053632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uk-UA" sz="32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uk-UA" sz="6700" dirty="0">
                <a:solidFill>
                  <a:schemeClr val="accent2">
                    <a:lumMod val="50000"/>
                  </a:schemeClr>
                </a:solidFill>
              </a:rPr>
              <a:t>прислівниками:</a:t>
            </a:r>
            <a:r>
              <a:rPr lang="uk-UA" sz="45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5100" i="1" dirty="0">
                <a:solidFill>
                  <a:schemeClr val="accent2">
                    <a:lumMod val="50000"/>
                  </a:schemeClr>
                </a:solidFill>
              </a:rPr>
              <a:t>Завертає</a:t>
            </a:r>
            <a:r>
              <a:rPr lang="uk-UA" sz="45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5100" i="1" dirty="0">
                <a:solidFill>
                  <a:schemeClr val="accent2">
                    <a:lumMod val="50000"/>
                  </a:schemeClr>
                </a:solidFill>
              </a:rPr>
              <a:t>путь (куди?) угору.</a:t>
            </a:r>
            <a:r>
              <a:rPr lang="uk-UA" sz="45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4500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uk-UA" sz="6700" dirty="0">
                <a:solidFill>
                  <a:schemeClr val="accent2">
                    <a:lumMod val="50000"/>
                  </a:schemeClr>
                </a:solidFill>
              </a:rPr>
              <a:t>дієприслівниками:</a:t>
            </a:r>
            <a:r>
              <a:rPr lang="uk-UA" sz="45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5100" i="1" dirty="0">
                <a:solidFill>
                  <a:schemeClr val="accent2">
                    <a:lumMod val="50000"/>
                  </a:schemeClr>
                </a:solidFill>
              </a:rPr>
              <a:t>Я йшов (як?) сумуючи.</a:t>
            </a:r>
            <a:endParaRPr lang="ru-RU" sz="51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uk-UA" sz="4500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uk-UA" sz="6700" dirty="0">
                <a:solidFill>
                  <a:schemeClr val="accent2">
                    <a:lumMod val="50000"/>
                  </a:schemeClr>
                </a:solidFill>
              </a:rPr>
              <a:t>іменниками:</a:t>
            </a:r>
            <a:r>
              <a:rPr lang="uk-UA" sz="5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5100" i="1" dirty="0">
                <a:solidFill>
                  <a:schemeClr val="accent2">
                    <a:lumMod val="50000"/>
                  </a:schemeClr>
                </a:solidFill>
              </a:rPr>
              <a:t>Тут берег вигнувся (як?) в підкову.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4500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uk-UA" sz="6700" dirty="0">
                <a:solidFill>
                  <a:schemeClr val="accent2">
                    <a:lumMod val="50000"/>
                  </a:schemeClr>
                </a:solidFill>
              </a:rPr>
              <a:t>інфінітивом:</a:t>
            </a:r>
            <a:r>
              <a:rPr lang="uk-UA" sz="45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5100" i="1" dirty="0">
                <a:solidFill>
                  <a:schemeClr val="accent2">
                    <a:lumMod val="50000"/>
                  </a:schemeClr>
                </a:solidFill>
              </a:rPr>
              <a:t>Кличе мати(куди?)вечеряти.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4500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uk-UA" sz="6700" dirty="0">
                <a:solidFill>
                  <a:schemeClr val="accent2">
                    <a:lumMod val="50000"/>
                  </a:schemeClr>
                </a:solidFill>
              </a:rPr>
              <a:t>словосполученнями:</a:t>
            </a:r>
            <a:r>
              <a:rPr lang="uk-UA" sz="45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5100" i="1" dirty="0">
                <a:solidFill>
                  <a:schemeClr val="accent2">
                    <a:lumMod val="50000"/>
                  </a:schemeClr>
                </a:solidFill>
              </a:rPr>
              <a:t>Школярі йшли (як?) по два в колоні.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4500" i="1" dirty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uk-UA" sz="6700" dirty="0">
                <a:solidFill>
                  <a:schemeClr val="accent2">
                    <a:lumMod val="50000"/>
                  </a:schemeClr>
                </a:solidFill>
              </a:rPr>
              <a:t>фразеологізмами:</a:t>
            </a:r>
            <a:r>
              <a:rPr lang="uk-UA" sz="45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5100" i="1" dirty="0">
                <a:solidFill>
                  <a:schemeClr val="accent2">
                    <a:lumMod val="50000"/>
                  </a:schemeClr>
                </a:solidFill>
              </a:rPr>
              <a:t>Микола прокидається                  (коли?) до перших півнів.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5100" i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</a:p>
          <a:p>
            <a:pP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59632" y="836712"/>
            <a:ext cx="66247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Обставина</a:t>
            </a:r>
            <a:r>
              <a:rPr lang="ru-RU" dirty="0"/>
              <a:t> виража</a:t>
            </a:r>
            <a:r>
              <a:rPr lang="uk-UA" dirty="0" err="1"/>
              <a:t>ється</a:t>
            </a:r>
            <a:r>
              <a:rPr lang="uk-UA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384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1" y="188639"/>
            <a:ext cx="8497887" cy="646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28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5616" y="260648"/>
            <a:ext cx="6984776" cy="914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7030A0"/>
                </a:solidFill>
              </a:rPr>
              <a:t>Практичн</a:t>
            </a:r>
            <a:r>
              <a:rPr lang="uk-UA" sz="3200" b="1" dirty="0">
                <a:solidFill>
                  <a:srgbClr val="7030A0"/>
                </a:solidFill>
              </a:rPr>
              <a:t>і завдання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1580" y="1383614"/>
            <a:ext cx="7552855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002060"/>
                </a:solidFill>
              </a:rPr>
              <a:t>Спишіть речення, уставляючи на місці пропуску обставини з довідки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607" y="2339752"/>
            <a:ext cx="74528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1. Упала паморозь на сливи, тумани бродять …  (М.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Овдієнко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2. А … дощ січе, в шибки стукає тонко (Д.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Обухов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buAutoNum type="arabicPeriod" startAt="3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… скрипів і осипався клен (Л. Костенко).</a:t>
            </a:r>
          </a:p>
          <a:p>
            <a:pPr marL="342900" indent="-342900">
              <a:buAutoNum type="arabicPeriod" startAt="3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Тільки голе гілля й мертве листя … шелестить під ногами востаннє. (В. Сосюра)</a:t>
            </a:r>
          </a:p>
          <a:p>
            <a:pPr marL="342900" indent="-342900">
              <a:buAutoNum type="arabicPeriod" startAt="3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Ходить ніч така стривожена … темних і густих (В.Корж).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1580" y="5663739"/>
            <a:ext cx="7552855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>
                <a:solidFill>
                  <a:schemeClr val="accent5">
                    <a:lumMod val="75000"/>
                  </a:schemeClr>
                </a:solidFill>
              </a:rPr>
              <a:t>ДОВІДКА. </a:t>
            </a:r>
            <a:r>
              <a:rPr lang="uk-UA" sz="2000" b="1" dirty="0">
                <a:solidFill>
                  <a:srgbClr val="002060"/>
                </a:solidFill>
              </a:rPr>
              <a:t>По ярах, в травах, за вікнами, вночі, в саду. 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70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1003</TotalTime>
  <Words>862</Words>
  <Application>Microsoft Office PowerPoint</Application>
  <PresentationFormat>Екран (4:3)</PresentationFormat>
  <Paragraphs>108</Paragraphs>
  <Slides>13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4" baseType="lpstr">
      <vt:lpstr>Arial</vt:lpstr>
      <vt:lpstr>Brush Script MT</vt:lpstr>
      <vt:lpstr>Calibri</vt:lpstr>
      <vt:lpstr>Constantia</vt:lpstr>
      <vt:lpstr>Franklin Gothic Book</vt:lpstr>
      <vt:lpstr>Monotype Corsiva</vt:lpstr>
      <vt:lpstr>Rage Italic</vt:lpstr>
      <vt:lpstr>Times New Roman</vt:lpstr>
      <vt:lpstr>Wingdings</vt:lpstr>
      <vt:lpstr>Wingdings 2</vt:lpstr>
      <vt:lpstr>Кнопка</vt:lpstr>
      <vt:lpstr>Дев’яте грудня Класна робота </vt:lpstr>
      <vt:lpstr>Презентація PowerPoint</vt:lpstr>
      <vt:lpstr>Презентація PowerPoint</vt:lpstr>
      <vt:lpstr>Обставина – це другорядний член речення, який указує на місце, час, спосіб дії, мету, умову, причину дії і відповідає на питання  де? куди? як?  для чого?  тощо.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Dasa</dc:creator>
  <cp:lastModifiedBy>Елена Зайцева</cp:lastModifiedBy>
  <cp:revision>66</cp:revision>
  <dcterms:created xsi:type="dcterms:W3CDTF">2014-11-07T09:24:47Z</dcterms:created>
  <dcterms:modified xsi:type="dcterms:W3CDTF">2024-12-07T16:36:03Z</dcterms:modified>
</cp:coreProperties>
</file>