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лена Зайцева" userId="e4c7a7f2c879dab9" providerId="LiveId" clId="{C71C71E0-2815-45FD-9F4A-02896CE55713}"/>
    <pc:docChg chg="delSld modSld">
      <pc:chgData name="Елена Зайцева" userId="e4c7a7f2c879dab9" providerId="LiveId" clId="{C71C71E0-2815-45FD-9F4A-02896CE55713}" dt="2024-12-02T08:26:24.344" v="47" actId="2696"/>
      <pc:docMkLst>
        <pc:docMk/>
      </pc:docMkLst>
      <pc:sldChg chg="modSp mod">
        <pc:chgData name="Елена Зайцева" userId="e4c7a7f2c879dab9" providerId="LiveId" clId="{C71C71E0-2815-45FD-9F4A-02896CE55713}" dt="2024-12-02T08:25:48.088" v="44" actId="1076"/>
        <pc:sldMkLst>
          <pc:docMk/>
          <pc:sldMk cId="2473024580" sldId="256"/>
        </pc:sldMkLst>
        <pc:spChg chg="mod">
          <ac:chgData name="Елена Зайцева" userId="e4c7a7f2c879dab9" providerId="LiveId" clId="{C71C71E0-2815-45FD-9F4A-02896CE55713}" dt="2024-12-02T08:25:48.088" v="44" actId="1076"/>
          <ac:spMkLst>
            <pc:docMk/>
            <pc:sldMk cId="2473024580" sldId="256"/>
            <ac:spMk id="5" creationId="{2A32D446-1FEA-47CF-B6B6-1BD522A7A3E4}"/>
          </ac:spMkLst>
        </pc:spChg>
      </pc:sldChg>
      <pc:sldChg chg="del">
        <pc:chgData name="Елена Зайцева" userId="e4c7a7f2c879dab9" providerId="LiveId" clId="{C71C71E0-2815-45FD-9F4A-02896CE55713}" dt="2024-12-02T08:26:13.602" v="45" actId="2696"/>
        <pc:sldMkLst>
          <pc:docMk/>
          <pc:sldMk cId="1690996091" sldId="261"/>
        </pc:sldMkLst>
      </pc:sldChg>
      <pc:sldChg chg="del">
        <pc:chgData name="Елена Зайцева" userId="e4c7a7f2c879dab9" providerId="LiveId" clId="{C71C71E0-2815-45FD-9F4A-02896CE55713}" dt="2024-12-02T08:26:24.344" v="47" actId="2696"/>
        <pc:sldMkLst>
          <pc:docMk/>
          <pc:sldMk cId="867419830" sldId="262"/>
        </pc:sldMkLst>
      </pc:sldChg>
      <pc:sldChg chg="del">
        <pc:chgData name="Елена Зайцева" userId="e4c7a7f2c879dab9" providerId="LiveId" clId="{C71C71E0-2815-45FD-9F4A-02896CE55713}" dt="2024-12-02T08:26:17.188" v="46" actId="2696"/>
        <pc:sldMkLst>
          <pc:docMk/>
          <pc:sldMk cId="4095289999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4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5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9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3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02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91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14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0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7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38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0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12/2/2024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‹№›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01642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8">
            <a:extLst>
              <a:ext uri="{FF2B5EF4-FFF2-40B4-BE49-F238E27FC236}">
                <a16:creationId xmlns:a16="http://schemas.microsoft.com/office/drawing/2014/main" id="{5ED88E92-14F3-4B58-9E48-1D79E139A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841E027-8E53-4FEB-8605-2124D8573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BC0013-6F63-4C65-B8BB-759577B45C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6" b="24064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32D446-1FEA-47CF-B6B6-1BD522A7A3E4}"/>
              </a:ext>
            </a:extLst>
          </p:cNvPr>
          <p:cNvSpPr txBox="1"/>
          <p:nvPr/>
        </p:nvSpPr>
        <p:spPr>
          <a:xfrm>
            <a:off x="2050473" y="450157"/>
            <a:ext cx="97535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>
                <a:solidFill>
                  <a:schemeClr val="bg1"/>
                </a:solidFill>
                <a:latin typeface="Arial Black" panose="020B0A04020102020204" pitchFamily="34" charset="0"/>
              </a:rPr>
              <a:t>Третє грудня </a:t>
            </a:r>
          </a:p>
          <a:p>
            <a:pPr algn="ctr"/>
            <a:r>
              <a:rPr lang="uk-UA" sz="5400" dirty="0">
                <a:solidFill>
                  <a:schemeClr val="bg1"/>
                </a:solidFill>
                <a:latin typeface="Arial Black" panose="020B0A04020102020204" pitchFamily="34" charset="0"/>
              </a:rPr>
              <a:t>Класна робота</a:t>
            </a:r>
          </a:p>
          <a:p>
            <a:pPr algn="ctr"/>
            <a:r>
              <a:rPr lang="uk-UA" sz="5400" dirty="0">
                <a:solidFill>
                  <a:schemeClr val="bg1"/>
                </a:solidFill>
                <a:latin typeface="Arial Black" panose="020B0A04020102020204" pitchFamily="34" charset="0"/>
              </a:rPr>
              <a:t>Другорядні члени речення.</a:t>
            </a:r>
          </a:p>
          <a:p>
            <a:pPr algn="ctr"/>
            <a:r>
              <a:rPr lang="uk-UA" sz="5400" i="1" dirty="0">
                <a:solidFill>
                  <a:schemeClr val="bg1"/>
                </a:solidFill>
                <a:latin typeface="Arial Black" panose="020B0A04020102020204" pitchFamily="34" charset="0"/>
              </a:rPr>
              <a:t>Означення. Види означень</a:t>
            </a:r>
            <a:endParaRPr lang="ru-RU" sz="5400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024580"/>
      </p:ext>
    </p:extLst>
  </p:cSld>
  <p:clrMapOvr>
    <a:masterClrMapping/>
  </p:clrMapOvr>
  <p:transition spd="slow"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BD5518-B30C-48E1-9693-9CEA3006A3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79" b="1048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E16441BD-A933-4FDE-8283-85DC70B5E40E}"/>
              </a:ext>
            </a:extLst>
          </p:cNvPr>
          <p:cNvSpPr/>
          <p:nvPr/>
        </p:nvSpPr>
        <p:spPr>
          <a:xfrm>
            <a:off x="325581" y="230330"/>
            <a:ext cx="11284526" cy="1584615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rial Black" panose="020B0A04020102020204" pitchFamily="34" charset="0"/>
              </a:rPr>
              <a:t>ОЗНАЧЕННЯ -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другорядний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член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речення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називає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ознаку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предмета (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якість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колір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матеріал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належність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ін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.) і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відповідає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питання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? чий?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котрий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противолежащие углы 5">
            <a:extLst>
              <a:ext uri="{FF2B5EF4-FFF2-40B4-BE49-F238E27FC236}">
                <a16:creationId xmlns:a16="http://schemas.microsoft.com/office/drawing/2014/main" id="{8507E8F4-234C-482F-BF42-ABC818E3D40B}"/>
              </a:ext>
            </a:extLst>
          </p:cNvPr>
          <p:cNvSpPr/>
          <p:nvPr/>
        </p:nvSpPr>
        <p:spPr>
          <a:xfrm>
            <a:off x="581893" y="1930974"/>
            <a:ext cx="4911437" cy="176991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непоширене</a:t>
            </a: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виражене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одним словом)</a:t>
            </a:r>
          </a:p>
        </p:txBody>
      </p:sp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id="{F69C00FE-C8B3-4943-9F89-7267D40BA42F}"/>
              </a:ext>
            </a:extLst>
          </p:cNvPr>
          <p:cNvSpPr/>
          <p:nvPr/>
        </p:nvSpPr>
        <p:spPr>
          <a:xfrm>
            <a:off x="6428508" y="1953488"/>
            <a:ext cx="5181599" cy="176991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поширене</a:t>
            </a: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виражене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дієприкметниковим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прикметниковим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зворотом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2E815EB-8F82-44B5-9516-8364F1248E1B}"/>
              </a:ext>
            </a:extLst>
          </p:cNvPr>
          <p:cNvSpPr/>
          <p:nvPr/>
        </p:nvSpPr>
        <p:spPr>
          <a:xfrm>
            <a:off x="207818" y="3976250"/>
            <a:ext cx="11665529" cy="25838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rial Black" panose="020B0A04020102020204" pitchFamily="34" charset="0"/>
              </a:rPr>
              <a:t>Запам’ятай!!!</a:t>
            </a:r>
          </a:p>
          <a:p>
            <a:pPr algn="ctr"/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Означення в реченні відноситься до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означуваного слова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– слова, від якого ставиться питання до означення. Переважно це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іменники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або слова, співвідносні з іменниками: Ми весь час стоїмо на грані </a:t>
            </a:r>
            <a:r>
              <a:rPr lang="uk-UA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невідомих шляхів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k-UA" sz="2800" i="1" dirty="0">
                <a:latin typeface="Arial" panose="020B0604020202020204" pitchFamily="34" charset="0"/>
                <a:cs typeface="Arial" panose="020B0604020202020204" pitchFamily="34" charset="0"/>
              </a:rPr>
              <a:t>яких?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uk-UA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майбутніх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k-UA" sz="2800" i="1" dirty="0">
                <a:latin typeface="Arial" panose="020B0604020202020204" pitchFamily="34" charset="0"/>
                <a:cs typeface="Arial" panose="020B0604020202020204" pitchFamily="34" charset="0"/>
              </a:rPr>
              <a:t>Олена Теліга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5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BC0013-6F63-4C65-B8BB-759577B45C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6" b="24064"/>
          <a:stretch/>
        </p:blipFill>
        <p:spPr>
          <a:xfrm>
            <a:off x="20" y="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Свиток: горизонтальный 1">
            <a:extLst>
              <a:ext uri="{FF2B5EF4-FFF2-40B4-BE49-F238E27FC236}">
                <a16:creationId xmlns:a16="http://schemas.microsoft.com/office/drawing/2014/main" id="{2AC8D14C-0BEB-433B-8C5D-B8829B5C1631}"/>
              </a:ext>
            </a:extLst>
          </p:cNvPr>
          <p:cNvSpPr/>
          <p:nvPr/>
        </p:nvSpPr>
        <p:spPr>
          <a:xfrm>
            <a:off x="3498273" y="180110"/>
            <a:ext cx="5195454" cy="1011382"/>
          </a:xfrm>
          <a:prstGeom prst="horizontalScroll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ВИДИ ОЗНАЧЕНЬ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трелка: изогнутая вправо 2">
            <a:extLst>
              <a:ext uri="{FF2B5EF4-FFF2-40B4-BE49-F238E27FC236}">
                <a16:creationId xmlns:a16="http://schemas.microsoft.com/office/drawing/2014/main" id="{0EF7A4D4-68B2-4C90-8A45-959B01512909}"/>
              </a:ext>
            </a:extLst>
          </p:cNvPr>
          <p:cNvSpPr/>
          <p:nvPr/>
        </p:nvSpPr>
        <p:spPr>
          <a:xfrm>
            <a:off x="1142995" y="574964"/>
            <a:ext cx="1967346" cy="1711035"/>
          </a:xfrm>
          <a:prstGeom prst="curvedRightArrow">
            <a:avLst>
              <a:gd name="adj1" fmla="val 25000"/>
              <a:gd name="adj2" fmla="val 50000"/>
              <a:gd name="adj3" fmla="val 387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трелка: изогнутая влево 4">
            <a:extLst>
              <a:ext uri="{FF2B5EF4-FFF2-40B4-BE49-F238E27FC236}">
                <a16:creationId xmlns:a16="http://schemas.microsoft.com/office/drawing/2014/main" id="{B3BDA849-36FD-4202-AD40-1CD15D93DB16}"/>
              </a:ext>
            </a:extLst>
          </p:cNvPr>
          <p:cNvSpPr/>
          <p:nvPr/>
        </p:nvSpPr>
        <p:spPr>
          <a:xfrm>
            <a:off x="9182100" y="633848"/>
            <a:ext cx="2071255" cy="1652152"/>
          </a:xfrm>
          <a:prstGeom prst="curvedLeftArrow">
            <a:avLst>
              <a:gd name="adj1" fmla="val 25000"/>
              <a:gd name="adj2" fmla="val 50000"/>
              <a:gd name="adj3" fmla="val 399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: скругленные противолежащие углы 5">
            <a:extLst>
              <a:ext uri="{FF2B5EF4-FFF2-40B4-BE49-F238E27FC236}">
                <a16:creationId xmlns:a16="http://schemas.microsoft.com/office/drawing/2014/main" id="{7CDA3F27-BD53-4B69-AFAB-86B4A7DC4892}"/>
              </a:ext>
            </a:extLst>
          </p:cNvPr>
          <p:cNvSpPr/>
          <p:nvPr/>
        </p:nvSpPr>
        <p:spPr>
          <a:xfrm>
            <a:off x="3150177" y="1352550"/>
            <a:ext cx="2763984" cy="101138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УЗГОДЖЕНІ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противолежащие углы 21">
            <a:extLst>
              <a:ext uri="{FF2B5EF4-FFF2-40B4-BE49-F238E27FC236}">
                <a16:creationId xmlns:a16="http://schemas.microsoft.com/office/drawing/2014/main" id="{EFCC548E-8DD6-42B7-94F4-BC6A1EEB8151}"/>
              </a:ext>
            </a:extLst>
          </p:cNvPr>
          <p:cNvSpPr/>
          <p:nvPr/>
        </p:nvSpPr>
        <p:spPr>
          <a:xfrm>
            <a:off x="6254424" y="1323112"/>
            <a:ext cx="2906019" cy="1049481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НЕУЗГОДЖЕНІ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виток: вертикальный 6">
            <a:extLst>
              <a:ext uri="{FF2B5EF4-FFF2-40B4-BE49-F238E27FC236}">
                <a16:creationId xmlns:a16="http://schemas.microsoft.com/office/drawing/2014/main" id="{A56B587D-9E3D-4C81-8C95-5306774C006A}"/>
              </a:ext>
            </a:extLst>
          </p:cNvPr>
          <p:cNvSpPr/>
          <p:nvPr/>
        </p:nvSpPr>
        <p:spPr>
          <a:xfrm>
            <a:off x="12551" y="2457477"/>
            <a:ext cx="6195579" cy="4261127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узгоджуються з означуваним словом у роді, числі, відмінку та виражаються:</a:t>
            </a:r>
          </a:p>
          <a:p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а) прикметником: </a:t>
            </a:r>
            <a:r>
              <a:rPr lang="uk-UA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багряний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 небосхил</a:t>
            </a:r>
          </a:p>
          <a:p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б) дієприкметником: </a:t>
            </a:r>
            <a:r>
              <a:rPr lang="uk-UA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небачена 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краса</a:t>
            </a:r>
          </a:p>
          <a:p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в) займенником: </a:t>
            </a:r>
            <a:r>
              <a:rPr lang="uk-UA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такий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 err="1">
                <a:latin typeface="Arial" panose="020B0604020202020204" pitchFamily="34" charset="0"/>
                <a:cs typeface="Arial" panose="020B0604020202020204" pitchFamily="34" charset="0"/>
              </a:rPr>
              <a:t>проєкт</a:t>
            </a:r>
            <a:endParaRPr lang="uk-U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г) порядковим числівником: </a:t>
            </a:r>
            <a:r>
              <a:rPr lang="uk-UA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третій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 том</a:t>
            </a:r>
          </a:p>
          <a:p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ґ)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кількісним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числівником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у непрямому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відмінку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десятьох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endParaRPr lang="uk-U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виток: вертикальный 22">
            <a:extLst>
              <a:ext uri="{FF2B5EF4-FFF2-40B4-BE49-F238E27FC236}">
                <a16:creationId xmlns:a16="http://schemas.microsoft.com/office/drawing/2014/main" id="{167CF478-36F0-43DA-A041-C3257766122C}"/>
              </a:ext>
            </a:extLst>
          </p:cNvPr>
          <p:cNvSpPr/>
          <p:nvPr/>
        </p:nvSpPr>
        <p:spPr>
          <a:xfrm>
            <a:off x="5708073" y="2415035"/>
            <a:ext cx="6496458" cy="4261127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узгоджуються з означуваним словом, виражаються:</a:t>
            </a:r>
          </a:p>
          <a:p>
            <a:pPr algn="ctr"/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а) іменником у непрямих відмінках із прийменником і без: народ (який?) </a:t>
            </a:r>
            <a:r>
              <a:rPr lang="uk-UA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(=український)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/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б) присвійними займенниками </a:t>
            </a: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її, його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 (чия?) вишивка, </a:t>
            </a:r>
            <a:r>
              <a:rPr lang="uk-UA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 (чия?) робота;</a:t>
            </a:r>
          </a:p>
          <a:p>
            <a:pPr algn="ctr"/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в) інфінітивом: бажання (яке?) </a:t>
            </a:r>
            <a:r>
              <a:rPr lang="uk-UA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вчитися</a:t>
            </a:r>
          </a:p>
          <a:p>
            <a:pPr algn="ctr"/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г) прислівником, дієприслівником: місто (яке?) </a:t>
            </a:r>
            <a:r>
              <a:rPr lang="uk-UA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вночі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, кава (яка?) </a:t>
            </a:r>
            <a:r>
              <a:rPr lang="uk-UA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по-</a:t>
            </a:r>
            <a:r>
              <a:rPr lang="uk-UA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львівськи</a:t>
            </a:r>
            <a:endParaRPr lang="ru-RU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868202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BD5518-B30C-48E1-9693-9CEA3006A3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79" b="1048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Блок-схема: несколько документов 1">
            <a:extLst>
              <a:ext uri="{FF2B5EF4-FFF2-40B4-BE49-F238E27FC236}">
                <a16:creationId xmlns:a16="http://schemas.microsoft.com/office/drawing/2014/main" id="{D6C8E928-37A7-4C5F-8C3F-6983901FD65A}"/>
              </a:ext>
            </a:extLst>
          </p:cNvPr>
          <p:cNvSpPr/>
          <p:nvPr/>
        </p:nvSpPr>
        <p:spPr>
          <a:xfrm>
            <a:off x="678873" y="630381"/>
            <a:ext cx="10640290" cy="6227619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A212E88-F17B-4021-B8E3-A4C84556E224}"/>
              </a:ext>
            </a:extLst>
          </p:cNvPr>
          <p:cNvSpPr/>
          <p:nvPr/>
        </p:nvSpPr>
        <p:spPr>
          <a:xfrm>
            <a:off x="872837" y="1228396"/>
            <a:ext cx="78832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ЗАПАМ’ЯТАЙТЕ!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363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Відрізняйте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означення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іменної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частини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складеного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присудка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360363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Пор.: 1.Гарні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троянди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Колючі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квіти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3.Троянди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колючі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але вони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гарні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360363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перших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двох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реченнях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означення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стоять на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своєму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місці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перед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підметом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означуваним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словом). </a:t>
            </a:r>
          </a:p>
          <a:p>
            <a:pPr indent="360363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третьому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реченні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пропущено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дієслово-зв’язку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 (є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колючі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є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гарні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2BAB841-172A-446B-B515-1FBEC2FBD086}"/>
              </a:ext>
            </a:extLst>
          </p:cNvPr>
          <p:cNvCxnSpPr/>
          <p:nvPr/>
        </p:nvCxnSpPr>
        <p:spPr>
          <a:xfrm>
            <a:off x="3505200" y="3422073"/>
            <a:ext cx="1385455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A43187B-EF0A-45F4-A0FB-893FE4932DFA}"/>
              </a:ext>
            </a:extLst>
          </p:cNvPr>
          <p:cNvCxnSpPr>
            <a:cxnSpLocks/>
          </p:cNvCxnSpPr>
          <p:nvPr/>
        </p:nvCxnSpPr>
        <p:spPr>
          <a:xfrm>
            <a:off x="2812472" y="3837710"/>
            <a:ext cx="94211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D756597-BFEB-48D9-87F3-CC803124F944}"/>
              </a:ext>
            </a:extLst>
          </p:cNvPr>
          <p:cNvCxnSpPr>
            <a:cxnSpLocks/>
          </p:cNvCxnSpPr>
          <p:nvPr/>
        </p:nvCxnSpPr>
        <p:spPr>
          <a:xfrm>
            <a:off x="6636327" y="3408219"/>
            <a:ext cx="955963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46AE5FF-93D3-4EF2-B277-B78AA03BDD63}"/>
              </a:ext>
            </a:extLst>
          </p:cNvPr>
          <p:cNvCxnSpPr/>
          <p:nvPr/>
        </p:nvCxnSpPr>
        <p:spPr>
          <a:xfrm>
            <a:off x="1288473" y="3906984"/>
            <a:ext cx="1385455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BF3E1DC-1B9E-49E5-AB2B-5403CAADB1B4}"/>
              </a:ext>
            </a:extLst>
          </p:cNvPr>
          <p:cNvCxnSpPr>
            <a:cxnSpLocks/>
          </p:cNvCxnSpPr>
          <p:nvPr/>
        </p:nvCxnSpPr>
        <p:spPr>
          <a:xfrm>
            <a:off x="2812472" y="3920840"/>
            <a:ext cx="94211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F37840C-19C1-4F4F-9561-4EC6261B6DF4}"/>
              </a:ext>
            </a:extLst>
          </p:cNvPr>
          <p:cNvCxnSpPr>
            <a:cxnSpLocks/>
          </p:cNvCxnSpPr>
          <p:nvPr/>
        </p:nvCxnSpPr>
        <p:spPr>
          <a:xfrm>
            <a:off x="4793671" y="3837710"/>
            <a:ext cx="748148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D834180D-9907-40B0-9D53-5BC80AF3ECB3}"/>
              </a:ext>
            </a:extLst>
          </p:cNvPr>
          <p:cNvCxnSpPr>
            <a:cxnSpLocks/>
          </p:cNvCxnSpPr>
          <p:nvPr/>
        </p:nvCxnSpPr>
        <p:spPr>
          <a:xfrm>
            <a:off x="5624944" y="3906984"/>
            <a:ext cx="94211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5C04474-0A94-473C-A7E2-D503A4782031}"/>
              </a:ext>
            </a:extLst>
          </p:cNvPr>
          <p:cNvCxnSpPr>
            <a:cxnSpLocks/>
          </p:cNvCxnSpPr>
          <p:nvPr/>
        </p:nvCxnSpPr>
        <p:spPr>
          <a:xfrm>
            <a:off x="5624944" y="3796145"/>
            <a:ext cx="94211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C8CAF01A-2E45-4DFB-BE32-BE67139D63B2}"/>
              </a:ext>
            </a:extLst>
          </p:cNvPr>
          <p:cNvSpPr/>
          <p:nvPr/>
        </p:nvSpPr>
        <p:spPr>
          <a:xfrm>
            <a:off x="2466109" y="3337812"/>
            <a:ext cx="942109" cy="96982"/>
          </a:xfrm>
          <a:custGeom>
            <a:avLst/>
            <a:gdLst>
              <a:gd name="connsiteX0" fmla="*/ 0 w 942109"/>
              <a:gd name="connsiteY0" fmla="*/ 41564 h 96982"/>
              <a:gd name="connsiteX1" fmla="*/ 69273 w 942109"/>
              <a:gd name="connsiteY1" fmla="*/ 13855 h 96982"/>
              <a:gd name="connsiteX2" fmla="*/ 138546 w 942109"/>
              <a:gd name="connsiteY2" fmla="*/ 69273 h 96982"/>
              <a:gd name="connsiteX3" fmla="*/ 180109 w 942109"/>
              <a:gd name="connsiteY3" fmla="*/ 96982 h 96982"/>
              <a:gd name="connsiteX4" fmla="*/ 263237 w 942109"/>
              <a:gd name="connsiteY4" fmla="*/ 83128 h 96982"/>
              <a:gd name="connsiteX5" fmla="*/ 304800 w 942109"/>
              <a:gd name="connsiteY5" fmla="*/ 55419 h 96982"/>
              <a:gd name="connsiteX6" fmla="*/ 360218 w 942109"/>
              <a:gd name="connsiteY6" fmla="*/ 27710 h 96982"/>
              <a:gd name="connsiteX7" fmla="*/ 443346 w 942109"/>
              <a:gd name="connsiteY7" fmla="*/ 0 h 96982"/>
              <a:gd name="connsiteX8" fmla="*/ 512618 w 942109"/>
              <a:gd name="connsiteY8" fmla="*/ 96982 h 96982"/>
              <a:gd name="connsiteX9" fmla="*/ 609600 w 942109"/>
              <a:gd name="connsiteY9" fmla="*/ 69273 h 96982"/>
              <a:gd name="connsiteX10" fmla="*/ 734291 w 942109"/>
              <a:gd name="connsiteY10" fmla="*/ 0 h 96982"/>
              <a:gd name="connsiteX11" fmla="*/ 789709 w 942109"/>
              <a:gd name="connsiteY11" fmla="*/ 13855 h 96982"/>
              <a:gd name="connsiteX12" fmla="*/ 831273 w 942109"/>
              <a:gd name="connsiteY12" fmla="*/ 41564 h 96982"/>
              <a:gd name="connsiteX13" fmla="*/ 872837 w 942109"/>
              <a:gd name="connsiteY13" fmla="*/ 55419 h 96982"/>
              <a:gd name="connsiteX14" fmla="*/ 942109 w 942109"/>
              <a:gd name="connsiteY14" fmla="*/ 13855 h 9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42109" h="96982">
                <a:moveTo>
                  <a:pt x="0" y="41564"/>
                </a:moveTo>
                <a:cubicBezTo>
                  <a:pt x="23091" y="32328"/>
                  <a:pt x="44555" y="16601"/>
                  <a:pt x="69273" y="13855"/>
                </a:cubicBezTo>
                <a:cubicBezTo>
                  <a:pt x="153715" y="4473"/>
                  <a:pt x="107275" y="30184"/>
                  <a:pt x="138546" y="69273"/>
                </a:cubicBezTo>
                <a:cubicBezTo>
                  <a:pt x="148948" y="82275"/>
                  <a:pt x="166255" y="87746"/>
                  <a:pt x="180109" y="96982"/>
                </a:cubicBezTo>
                <a:cubicBezTo>
                  <a:pt x="207818" y="92364"/>
                  <a:pt x="236587" y="92011"/>
                  <a:pt x="263237" y="83128"/>
                </a:cubicBezTo>
                <a:cubicBezTo>
                  <a:pt x="279033" y="77863"/>
                  <a:pt x="290343" y="63680"/>
                  <a:pt x="304800" y="55419"/>
                </a:cubicBezTo>
                <a:cubicBezTo>
                  <a:pt x="322732" y="45172"/>
                  <a:pt x="341042" y="35380"/>
                  <a:pt x="360218" y="27710"/>
                </a:cubicBezTo>
                <a:cubicBezTo>
                  <a:pt x="387337" y="16862"/>
                  <a:pt x="443346" y="0"/>
                  <a:pt x="443346" y="0"/>
                </a:cubicBezTo>
                <a:cubicBezTo>
                  <a:pt x="475673" y="96982"/>
                  <a:pt x="443346" y="73892"/>
                  <a:pt x="512618" y="96982"/>
                </a:cubicBezTo>
                <a:cubicBezTo>
                  <a:pt x="525668" y="93720"/>
                  <a:pt x="593333" y="78310"/>
                  <a:pt x="609600" y="69273"/>
                </a:cubicBezTo>
                <a:cubicBezTo>
                  <a:pt x="752515" y="-10125"/>
                  <a:pt x="640243" y="31350"/>
                  <a:pt x="734291" y="0"/>
                </a:cubicBezTo>
                <a:cubicBezTo>
                  <a:pt x="752764" y="4618"/>
                  <a:pt x="772207" y="6354"/>
                  <a:pt x="789709" y="13855"/>
                </a:cubicBezTo>
                <a:cubicBezTo>
                  <a:pt x="805014" y="20414"/>
                  <a:pt x="816380" y="34117"/>
                  <a:pt x="831273" y="41564"/>
                </a:cubicBezTo>
                <a:cubicBezTo>
                  <a:pt x="844335" y="48095"/>
                  <a:pt x="858982" y="50801"/>
                  <a:pt x="872837" y="55419"/>
                </a:cubicBezTo>
                <a:cubicBezTo>
                  <a:pt x="938273" y="39059"/>
                  <a:pt x="919740" y="58595"/>
                  <a:pt x="942109" y="13855"/>
                </a:cubicBezTo>
              </a:path>
            </a:pathLst>
          </a:cu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161EB3B3-4A6B-49FA-9E9C-AACA5292E59D}"/>
              </a:ext>
            </a:extLst>
          </p:cNvPr>
          <p:cNvSpPr/>
          <p:nvPr/>
        </p:nvSpPr>
        <p:spPr>
          <a:xfrm>
            <a:off x="5541819" y="3380509"/>
            <a:ext cx="942109" cy="96982"/>
          </a:xfrm>
          <a:custGeom>
            <a:avLst/>
            <a:gdLst>
              <a:gd name="connsiteX0" fmla="*/ 0 w 942109"/>
              <a:gd name="connsiteY0" fmla="*/ 41564 h 96982"/>
              <a:gd name="connsiteX1" fmla="*/ 69273 w 942109"/>
              <a:gd name="connsiteY1" fmla="*/ 13855 h 96982"/>
              <a:gd name="connsiteX2" fmla="*/ 138546 w 942109"/>
              <a:gd name="connsiteY2" fmla="*/ 69273 h 96982"/>
              <a:gd name="connsiteX3" fmla="*/ 180109 w 942109"/>
              <a:gd name="connsiteY3" fmla="*/ 96982 h 96982"/>
              <a:gd name="connsiteX4" fmla="*/ 263237 w 942109"/>
              <a:gd name="connsiteY4" fmla="*/ 83128 h 96982"/>
              <a:gd name="connsiteX5" fmla="*/ 304800 w 942109"/>
              <a:gd name="connsiteY5" fmla="*/ 55419 h 96982"/>
              <a:gd name="connsiteX6" fmla="*/ 360218 w 942109"/>
              <a:gd name="connsiteY6" fmla="*/ 27710 h 96982"/>
              <a:gd name="connsiteX7" fmla="*/ 443346 w 942109"/>
              <a:gd name="connsiteY7" fmla="*/ 0 h 96982"/>
              <a:gd name="connsiteX8" fmla="*/ 512618 w 942109"/>
              <a:gd name="connsiteY8" fmla="*/ 96982 h 96982"/>
              <a:gd name="connsiteX9" fmla="*/ 609600 w 942109"/>
              <a:gd name="connsiteY9" fmla="*/ 69273 h 96982"/>
              <a:gd name="connsiteX10" fmla="*/ 734291 w 942109"/>
              <a:gd name="connsiteY10" fmla="*/ 0 h 96982"/>
              <a:gd name="connsiteX11" fmla="*/ 789709 w 942109"/>
              <a:gd name="connsiteY11" fmla="*/ 13855 h 96982"/>
              <a:gd name="connsiteX12" fmla="*/ 831273 w 942109"/>
              <a:gd name="connsiteY12" fmla="*/ 41564 h 96982"/>
              <a:gd name="connsiteX13" fmla="*/ 872837 w 942109"/>
              <a:gd name="connsiteY13" fmla="*/ 55419 h 96982"/>
              <a:gd name="connsiteX14" fmla="*/ 942109 w 942109"/>
              <a:gd name="connsiteY14" fmla="*/ 13855 h 9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42109" h="96982">
                <a:moveTo>
                  <a:pt x="0" y="41564"/>
                </a:moveTo>
                <a:cubicBezTo>
                  <a:pt x="23091" y="32328"/>
                  <a:pt x="44555" y="16601"/>
                  <a:pt x="69273" y="13855"/>
                </a:cubicBezTo>
                <a:cubicBezTo>
                  <a:pt x="153715" y="4473"/>
                  <a:pt x="107275" y="30184"/>
                  <a:pt x="138546" y="69273"/>
                </a:cubicBezTo>
                <a:cubicBezTo>
                  <a:pt x="148948" y="82275"/>
                  <a:pt x="166255" y="87746"/>
                  <a:pt x="180109" y="96982"/>
                </a:cubicBezTo>
                <a:cubicBezTo>
                  <a:pt x="207818" y="92364"/>
                  <a:pt x="236587" y="92011"/>
                  <a:pt x="263237" y="83128"/>
                </a:cubicBezTo>
                <a:cubicBezTo>
                  <a:pt x="279033" y="77863"/>
                  <a:pt x="290343" y="63680"/>
                  <a:pt x="304800" y="55419"/>
                </a:cubicBezTo>
                <a:cubicBezTo>
                  <a:pt x="322732" y="45172"/>
                  <a:pt x="341042" y="35380"/>
                  <a:pt x="360218" y="27710"/>
                </a:cubicBezTo>
                <a:cubicBezTo>
                  <a:pt x="387337" y="16862"/>
                  <a:pt x="443346" y="0"/>
                  <a:pt x="443346" y="0"/>
                </a:cubicBezTo>
                <a:cubicBezTo>
                  <a:pt x="475673" y="96982"/>
                  <a:pt x="443346" y="73892"/>
                  <a:pt x="512618" y="96982"/>
                </a:cubicBezTo>
                <a:cubicBezTo>
                  <a:pt x="525668" y="93720"/>
                  <a:pt x="593333" y="78310"/>
                  <a:pt x="609600" y="69273"/>
                </a:cubicBezTo>
                <a:cubicBezTo>
                  <a:pt x="752515" y="-10125"/>
                  <a:pt x="640243" y="31350"/>
                  <a:pt x="734291" y="0"/>
                </a:cubicBezTo>
                <a:cubicBezTo>
                  <a:pt x="752764" y="4618"/>
                  <a:pt x="772207" y="6354"/>
                  <a:pt x="789709" y="13855"/>
                </a:cubicBezTo>
                <a:cubicBezTo>
                  <a:pt x="805014" y="20414"/>
                  <a:pt x="816380" y="34117"/>
                  <a:pt x="831273" y="41564"/>
                </a:cubicBezTo>
                <a:cubicBezTo>
                  <a:pt x="844335" y="48095"/>
                  <a:pt x="858982" y="50801"/>
                  <a:pt x="872837" y="55419"/>
                </a:cubicBezTo>
                <a:cubicBezTo>
                  <a:pt x="938273" y="39059"/>
                  <a:pt x="919740" y="58595"/>
                  <a:pt x="942109" y="13855"/>
                </a:cubicBezTo>
              </a:path>
            </a:pathLst>
          </a:cu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717569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BC0013-6F63-4C65-B8BB-759577B45C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6" b="24064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71B10B-DADB-4725-AB0C-3B3FCB55B764}"/>
              </a:ext>
            </a:extLst>
          </p:cNvPr>
          <p:cNvSpPr/>
          <p:nvPr/>
        </p:nvSpPr>
        <p:spPr>
          <a:xfrm>
            <a:off x="249382" y="311204"/>
            <a:ext cx="116932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Завдання</a:t>
            </a:r>
            <a:r>
              <a:rPr lang="ru-RU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перепишіть</a:t>
            </a:r>
            <a:r>
              <a:rPr lang="ru-RU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речення</a:t>
            </a:r>
            <a:r>
              <a:rPr lang="ru-RU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Підкресліть</a:t>
            </a:r>
            <a:r>
              <a:rPr lang="ru-RU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означення</a:t>
            </a:r>
            <a:r>
              <a:rPr lang="ru-RU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визначте</a:t>
            </a:r>
            <a:r>
              <a:rPr lang="ru-RU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узгоджені</a:t>
            </a:r>
            <a:r>
              <a:rPr lang="ru-RU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вони </a:t>
            </a:r>
            <a:r>
              <a:rPr lang="ru-RU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неузгоджені</a:t>
            </a:r>
            <a:r>
              <a:rPr lang="ru-RU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endParaRPr lang="ru-RU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Ромашка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здавна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символізує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інтимний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вибір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«любить — не любить». </a:t>
            </a:r>
          </a:p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Барвінок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уособлює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невмирущу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пам’ять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покійних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Душевну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красу та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святість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символізують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волошки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Особливу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силу вони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мають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молодих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пучком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васильків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кроплять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наречених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весіллі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(«Словник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символів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»). </a:t>
            </a:r>
          </a:p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І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марили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айстри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розкішнім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півсні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 трави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шовкові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сонячні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дні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(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Олександр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Олесь). </a:t>
            </a:r>
          </a:p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Чорнобривці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чорноброві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квітнуть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тиші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вечоровій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(В. Семенко). </a:t>
            </a:r>
          </a:p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Краса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троянди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душу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чарує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усмішка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серце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хвилює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(Б.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Пісний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64995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lowVTI">
  <a:themeElements>
    <a:clrScheme name="Glow">
      <a:dk1>
        <a:sysClr val="windowText" lastClr="000000"/>
      </a:dk1>
      <a:lt1>
        <a:sysClr val="window" lastClr="FFFFFF"/>
      </a:lt1>
      <a:dk2>
        <a:srgbClr val="00000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404040"/>
      </a:accent6>
      <a:hlink>
        <a:srgbClr val="3E8FF1"/>
      </a:hlink>
      <a:folHlink>
        <a:srgbClr val="939393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401</Words>
  <Application>Microsoft Office PowerPoint</Application>
  <PresentationFormat>Широкий екран</PresentationFormat>
  <Paragraphs>40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Avenir Next LT Pro</vt:lpstr>
      <vt:lpstr>Bell MT</vt:lpstr>
      <vt:lpstr>GlowVTI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Наталія Бобровницька</dc:creator>
  <cp:lastModifiedBy>Елена Зайцева</cp:lastModifiedBy>
  <cp:revision>19</cp:revision>
  <dcterms:created xsi:type="dcterms:W3CDTF">2022-08-13T16:38:08Z</dcterms:created>
  <dcterms:modified xsi:type="dcterms:W3CDTF">2024-12-02T08:26:27Z</dcterms:modified>
</cp:coreProperties>
</file>