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3" r:id="rId4"/>
    <p:sldId id="274" r:id="rId5"/>
    <p:sldId id="275" r:id="rId6"/>
    <p:sldId id="276" r:id="rId7"/>
    <p:sldId id="277" r:id="rId8"/>
    <p:sldId id="278" r:id="rId9"/>
    <p:sldId id="260" r:id="rId10"/>
    <p:sldId id="267" r:id="rId11"/>
    <p:sldId id="269" r:id="rId12"/>
    <p:sldId id="268" r:id="rId13"/>
    <p:sldId id="265" r:id="rId14"/>
    <p:sldId id="270" r:id="rId15"/>
    <p:sldId id="257" r:id="rId16"/>
    <p:sldId id="280" r:id="rId17"/>
    <p:sldId id="272" r:id="rId18"/>
    <p:sldId id="271" r:id="rId19"/>
    <p:sldId id="266" r:id="rId20"/>
    <p:sldId id="279" r:id="rId21"/>
    <p:sldId id="259" r:id="rId22"/>
    <p:sldId id="262" r:id="rId23"/>
    <p:sldId id="26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16C05AFD-B252-41BF-AD4D-11ECDA993083}"/>
    <pc:docChg chg="delSld modSld">
      <pc:chgData name="Елена Зайцева" userId="e4c7a7f2c879dab9" providerId="LiveId" clId="{16C05AFD-B252-41BF-AD4D-11ECDA993083}" dt="2025-01-18T10:58:04.035" v="2" actId="2696"/>
      <pc:docMkLst>
        <pc:docMk/>
      </pc:docMkLst>
      <pc:sldChg chg="modSp mod">
        <pc:chgData name="Елена Зайцева" userId="e4c7a7f2c879dab9" providerId="LiveId" clId="{16C05AFD-B252-41BF-AD4D-11ECDA993083}" dt="2025-01-18T10:57:26.050" v="0" actId="6549"/>
        <pc:sldMkLst>
          <pc:docMk/>
          <pc:sldMk cId="0" sldId="257"/>
        </pc:sldMkLst>
        <pc:spChg chg="mod">
          <ac:chgData name="Елена Зайцева" userId="e4c7a7f2c879dab9" providerId="LiveId" clId="{16C05AFD-B252-41BF-AD4D-11ECDA993083}" dt="2025-01-18T10:57:26.050" v="0" actId="6549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Елена Зайцева" userId="e4c7a7f2c879dab9" providerId="LiveId" clId="{16C05AFD-B252-41BF-AD4D-11ECDA993083}" dt="2025-01-18T10:58:04.035" v="2" actId="2696"/>
        <pc:sldMkLst>
          <pc:docMk/>
          <pc:sldMk cId="0" sldId="263"/>
        </pc:sldMkLst>
      </pc:sldChg>
      <pc:sldChg chg="modSp mod">
        <pc:chgData name="Елена Зайцева" userId="e4c7a7f2c879dab9" providerId="LiveId" clId="{16C05AFD-B252-41BF-AD4D-11ECDA993083}" dt="2025-01-18T10:57:32.685" v="1" actId="6549"/>
        <pc:sldMkLst>
          <pc:docMk/>
          <pc:sldMk cId="0" sldId="280"/>
        </pc:sldMkLst>
        <pc:spChg chg="mod">
          <ac:chgData name="Елена Зайцева" userId="e4c7a7f2c879dab9" providerId="LiveId" clId="{16C05AFD-B252-41BF-AD4D-11ECDA993083}" dt="2025-01-18T10:57:32.685" v="1" actId="6549"/>
          <ac:spMkLst>
            <pc:docMk/>
            <pc:sldMk cId="0" sldId="28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ovidka.biz.ua/45162-2/" TargetMode="External"/><Relationship Id="rId2" Type="http://schemas.openxmlformats.org/officeDocument/2006/relationships/hyperlink" Target="http://schooltask.ru/vizualna-zorova-poeziya-sogodni-miroshnichenko-zhenchenko-mojsiyenko/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924944"/>
            <a:ext cx="7851648" cy="1828800"/>
          </a:xfrm>
        </p:spPr>
        <p:txBody>
          <a:bodyPr/>
          <a:lstStyle/>
          <a:p>
            <a:r>
              <a:rPr lang="uk-UA" dirty="0"/>
              <a:t>Анатолій </a:t>
            </a:r>
            <a:r>
              <a:rPr lang="uk-UA" dirty="0" err="1"/>
              <a:t>Мойсієнко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97152"/>
            <a:ext cx="7854696" cy="1752600"/>
          </a:xfrm>
        </p:spPr>
        <p:txBody>
          <a:bodyPr>
            <a:normAutofit/>
          </a:bodyPr>
          <a:lstStyle/>
          <a:p>
            <a:r>
              <a:rPr lang="uk-UA" dirty="0"/>
              <a:t>Естетична й звукова цілісність вірша </a:t>
            </a:r>
          </a:p>
          <a:p>
            <a:r>
              <a:rPr lang="uk-UA" b="1" dirty="0" err="1"/>
              <a:t>“Жовтень</a:t>
            </a:r>
            <a:r>
              <a:rPr lang="uk-UA" b="1" dirty="0"/>
              <a:t> жовті </a:t>
            </a:r>
            <a:r>
              <a:rPr lang="uk-UA" b="1" dirty="0" err="1"/>
              <a:t>жолуді...”</a:t>
            </a:r>
            <a:endParaRPr lang="uk-UA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980728"/>
            <a:ext cx="5582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/>
              <a:t>Із сучасної української поезії</a:t>
            </a:r>
            <a:endParaRPr lang="ru-RU" sz="3200" dirty="0"/>
          </a:p>
        </p:txBody>
      </p:sp>
      <p:pic>
        <p:nvPicPr>
          <p:cNvPr id="22530" name="Picture 2" descr="Картинки по запросу анатолій мойсієнко жовтень жовті жолуд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592288" cy="3512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1008112"/>
          </a:xfrm>
        </p:spPr>
        <p:txBody>
          <a:bodyPr/>
          <a:lstStyle/>
          <a:p>
            <a:pPr>
              <a:buNone/>
            </a:pPr>
            <a:r>
              <a:rPr lang="uk-UA" dirty="0"/>
              <a:t>Прочитайте фігурний вірш. </a:t>
            </a:r>
          </a:p>
          <a:p>
            <a:pPr>
              <a:buNone/>
            </a:pPr>
            <a:r>
              <a:rPr lang="uk-UA" dirty="0"/>
              <a:t>Про у ньому розповідається?</a:t>
            </a:r>
            <a:endParaRPr lang="ru-RU" dirty="0"/>
          </a:p>
        </p:txBody>
      </p:sp>
      <p:sp>
        <p:nvSpPr>
          <p:cNvPr id="24580" name="AutoShape 4" descr="Картинки по запросу анатолій мойсієнко а та хата"/>
          <p:cNvSpPr>
            <a:spLocks noChangeAspect="1" noChangeArrowheads="1"/>
          </p:cNvSpPr>
          <p:nvPr/>
        </p:nvSpPr>
        <p:spPr bwMode="auto">
          <a:xfrm>
            <a:off x="155575" y="-922338"/>
            <a:ext cx="116205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Картинки по запросу анатолій мойсієнко а та хата"/>
          <p:cNvSpPr>
            <a:spLocks noChangeAspect="1" noChangeArrowheads="1"/>
          </p:cNvSpPr>
          <p:nvPr/>
        </p:nvSpPr>
        <p:spPr bwMode="auto">
          <a:xfrm>
            <a:off x="155575" y="-922338"/>
            <a:ext cx="116205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4" name="Picture 8" descr="Картинки по запросу анатолій мойсієнко а та ха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2448272" cy="4073767"/>
          </a:xfrm>
          <a:prstGeom prst="rect">
            <a:avLst/>
          </a:prstGeom>
          <a:noFill/>
        </p:spPr>
      </p:pic>
      <p:pic>
        <p:nvPicPr>
          <p:cNvPr id="8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pic>
        <p:nvPicPr>
          <p:cNvPr id="15362" name="Picture 2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700808"/>
            <a:ext cx="455295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uk-UA" b="1" dirty="0"/>
              <a:t>Поетична хвилинка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7734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>
                <a:solidFill>
                  <a:srgbClr val="C00000"/>
                </a:solidFill>
              </a:rPr>
              <a:t>Жовтень жовті жолуді…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6653644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Словникова робота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122912" cy="4389120"/>
          </a:xfrm>
        </p:spPr>
        <p:txBody>
          <a:bodyPr/>
          <a:lstStyle/>
          <a:p>
            <a:r>
              <a:rPr lang="uk-UA" b="1" dirty="0" err="1">
                <a:solidFill>
                  <a:srgbClr val="C00000"/>
                </a:solidFill>
              </a:rPr>
              <a:t>Охра</a:t>
            </a:r>
            <a:r>
              <a:rPr lang="uk-UA" dirty="0"/>
              <a:t> – яскраво-жовта фарба</a:t>
            </a:r>
          </a:p>
          <a:p>
            <a:r>
              <a:rPr lang="uk-UA" b="1" dirty="0">
                <a:solidFill>
                  <a:srgbClr val="C00000"/>
                </a:solidFill>
              </a:rPr>
              <a:t>Есе, </a:t>
            </a:r>
            <a:r>
              <a:rPr lang="uk-UA" b="1" dirty="0" err="1">
                <a:solidFill>
                  <a:srgbClr val="C00000"/>
                </a:solidFill>
              </a:rPr>
              <a:t>есей</a:t>
            </a:r>
            <a:r>
              <a:rPr lang="uk-UA" b="1" dirty="0">
                <a:solidFill>
                  <a:srgbClr val="C00000"/>
                </a:solidFill>
              </a:rPr>
              <a:t> </a:t>
            </a:r>
            <a:r>
              <a:rPr lang="uk-UA" dirty="0"/>
              <a:t>– літературний жанр </a:t>
            </a:r>
            <a:r>
              <a:rPr lang="uk-UA" dirty="0" err="1"/>
              <a:t>художньопубліцистичного</a:t>
            </a:r>
            <a:r>
              <a:rPr lang="uk-UA" dirty="0"/>
              <a:t> характеру</a:t>
            </a:r>
          </a:p>
          <a:p>
            <a:r>
              <a:rPr lang="uk-UA" b="1" dirty="0">
                <a:solidFill>
                  <a:srgbClr val="C00000"/>
                </a:solidFill>
              </a:rPr>
              <a:t>Кисет</a:t>
            </a:r>
            <a:r>
              <a:rPr lang="uk-UA" dirty="0"/>
              <a:t> – торбинка для тютюну</a:t>
            </a:r>
          </a:p>
          <a:p>
            <a:r>
              <a:rPr lang="uk-UA" b="1" dirty="0" err="1">
                <a:solidFill>
                  <a:srgbClr val="C00000"/>
                </a:solidFill>
              </a:rPr>
              <a:t>Родощ</a:t>
            </a:r>
            <a:r>
              <a:rPr lang="uk-UA" b="1" dirty="0">
                <a:solidFill>
                  <a:srgbClr val="C00000"/>
                </a:solidFill>
              </a:rPr>
              <a:t>, </a:t>
            </a:r>
            <a:r>
              <a:rPr lang="uk-UA" b="1" dirty="0" err="1">
                <a:solidFill>
                  <a:srgbClr val="C00000"/>
                </a:solidFill>
              </a:rPr>
              <a:t>Родоща</a:t>
            </a:r>
            <a:r>
              <a:rPr lang="uk-UA" b="1" dirty="0">
                <a:solidFill>
                  <a:srgbClr val="C00000"/>
                </a:solidFill>
              </a:rPr>
              <a:t> </a:t>
            </a:r>
            <a:r>
              <a:rPr lang="uk-UA" dirty="0"/>
              <a:t>– тут: назва урочища; в переносному значенні – щось рідне й знайоме</a:t>
            </a:r>
            <a:endParaRPr lang="ru-RU" dirty="0"/>
          </a:p>
        </p:txBody>
      </p:sp>
      <p:pic>
        <p:nvPicPr>
          <p:cNvPr id="2560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19" y="1916832"/>
            <a:ext cx="3259533" cy="2448272"/>
          </a:xfrm>
          <a:prstGeom prst="rect">
            <a:avLst/>
          </a:prstGeom>
          <a:noFill/>
        </p:spPr>
      </p:pic>
      <p:pic>
        <p:nvPicPr>
          <p:cNvPr id="7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/>
              <a:t>Утвори пару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720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/>
              <a:t>Поєднайте  образи природних стихій та пори року  і  художні засоби,  довівши метафоричність образів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1988840"/>
            <a:ext cx="20162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Жовтень 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4293096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несе жолуді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988840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Вітер 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3140968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пише есе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988840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Осінь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1988840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Дощ 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3140968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набиває кисет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4293096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креше люльку</a:t>
            </a:r>
            <a:endParaRPr lang="ru-RU" sz="28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275856" y="4293096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пасе пожежі</a:t>
            </a:r>
            <a:endParaRPr lang="ru-RU" sz="28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275856" y="3140968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походжає</a:t>
            </a:r>
            <a:endParaRPr lang="ru-RU" sz="2800" b="1" dirty="0"/>
          </a:p>
        </p:txBody>
      </p:sp>
    </p:spTree>
  </p:cSld>
  <p:clrMapOvr>
    <a:masterClrMapping/>
  </p:clrMapOvr>
  <p:transition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/>
              <a:t>Утвори пару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720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/>
              <a:t>Поєднайте  образи природних стихій та пори року  та  художні засоби,  довівши метафоричність образів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1988840"/>
            <a:ext cx="2016224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Жовтень 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4293096"/>
            <a:ext cx="252028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несе жолуді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988840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Вітер 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3140968"/>
            <a:ext cx="252028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пише есе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988840"/>
            <a:ext cx="1944216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Осінь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1988840"/>
            <a:ext cx="1944216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Дощ 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3140968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набиває кисет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4293096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креше люльку</a:t>
            </a:r>
            <a:endParaRPr lang="ru-RU" sz="28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275856" y="4293096"/>
            <a:ext cx="2520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пасе пожежі</a:t>
            </a:r>
            <a:endParaRPr lang="ru-RU" sz="28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275856" y="3140968"/>
            <a:ext cx="252028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походжає</a:t>
            </a:r>
            <a:endParaRPr lang="ru-RU" sz="2800" b="1" dirty="0"/>
          </a:p>
        </p:txBody>
      </p:sp>
    </p:spTree>
  </p:cSld>
  <p:clrMapOvr>
    <a:masterClrMapping/>
  </p:clrMapOvr>
  <p:transition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uk-UA" b="1" dirty="0" err="1">
                <a:solidFill>
                  <a:srgbClr val="C00000"/>
                </a:solidFill>
              </a:rPr>
              <a:t>“Жовтень</a:t>
            </a:r>
            <a:r>
              <a:rPr lang="uk-UA" b="1" dirty="0">
                <a:solidFill>
                  <a:srgbClr val="C00000"/>
                </a:solidFill>
              </a:rPr>
              <a:t> жовті жолуді…”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/>
              <a:t>Тема 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 err="1"/>
              <a:t>Основна</a:t>
            </a:r>
            <a:r>
              <a:rPr lang="ru-RU" b="1" dirty="0"/>
              <a:t> думка 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/>
              <a:t>Жанр:</a:t>
            </a: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uk-UA" b="1" dirty="0" err="1">
                <a:solidFill>
                  <a:srgbClr val="C00000"/>
                </a:solidFill>
              </a:rPr>
              <a:t>“Жовтень</a:t>
            </a:r>
            <a:r>
              <a:rPr lang="uk-UA" b="1" dirty="0">
                <a:solidFill>
                  <a:srgbClr val="C00000"/>
                </a:solidFill>
              </a:rPr>
              <a:t> жовті жолуді…”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/>
              <a:t>Тема :  </a:t>
            </a:r>
            <a:r>
              <a:rPr lang="ru-RU" dirty="0" err="1"/>
              <a:t>зображення</a:t>
            </a:r>
            <a:r>
              <a:rPr lang="ru-RU" dirty="0"/>
              <a:t>  </a:t>
            </a:r>
            <a:r>
              <a:rPr lang="ru-RU" dirty="0" err="1"/>
              <a:t>дивовижної</a:t>
            </a:r>
            <a:r>
              <a:rPr lang="ru-RU" dirty="0"/>
              <a:t>  </a:t>
            </a:r>
            <a:r>
              <a:rPr lang="ru-RU" dirty="0" err="1"/>
              <a:t>осінньої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 </a:t>
            </a:r>
            <a:r>
              <a:rPr lang="ru-RU" dirty="0" err="1"/>
              <a:t>рідного</a:t>
            </a:r>
            <a:r>
              <a:rPr lang="ru-RU" dirty="0"/>
              <a:t> краю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 err="1"/>
              <a:t>Основна</a:t>
            </a:r>
            <a:r>
              <a:rPr lang="ru-RU" b="1" dirty="0"/>
              <a:t> думка : </a:t>
            </a:r>
            <a:r>
              <a:rPr lang="ru-RU" dirty="0"/>
              <a:t>природа </a:t>
            </a:r>
            <a:r>
              <a:rPr lang="ru-RU" dirty="0" err="1"/>
              <a:t>неповторна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люди, тому  треба </a:t>
            </a:r>
            <a:r>
              <a:rPr lang="ru-RU" dirty="0" err="1"/>
              <a:t>її</a:t>
            </a:r>
            <a:r>
              <a:rPr lang="ru-RU" dirty="0"/>
              <a:t>  </a:t>
            </a:r>
            <a:r>
              <a:rPr lang="ru-RU" dirty="0" err="1"/>
              <a:t>берегти</a:t>
            </a:r>
            <a:r>
              <a:rPr lang="ru-RU" dirty="0"/>
              <a:t>, </a:t>
            </a:r>
            <a:r>
              <a:rPr lang="ru-RU" dirty="0" err="1"/>
              <a:t>милуватись</a:t>
            </a:r>
            <a:r>
              <a:rPr lang="ru-RU" dirty="0"/>
              <a:t> нею.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/>
              <a:t>Жанр: </a:t>
            </a:r>
            <a:r>
              <a:rPr lang="ru-RU" dirty="0" err="1"/>
              <a:t>пейзажна</a:t>
            </a:r>
            <a:r>
              <a:rPr lang="ru-RU" dirty="0"/>
              <a:t> </a:t>
            </a:r>
            <a:r>
              <a:rPr lang="ru-RU" dirty="0" err="1"/>
              <a:t>лірика</a:t>
            </a: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5040560" cy="56886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/>
              <a:t>	</a:t>
            </a:r>
            <a:r>
              <a:rPr lang="uk-UA" sz="3500" b="1" dirty="0">
                <a:solidFill>
                  <a:schemeClr val="accent1">
                    <a:lumMod val="75000"/>
                  </a:schemeClr>
                </a:solidFill>
              </a:rPr>
              <a:t>Визначте віршовий розмір доведіть свою думку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Віршовий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: </a:t>
            </a:r>
            <a:r>
              <a:rPr lang="ru-RU" dirty="0" err="1"/>
              <a:t>верлібр</a:t>
            </a:r>
            <a:r>
              <a:rPr lang="ru-RU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Вірш</a:t>
            </a:r>
            <a:r>
              <a:rPr lang="ru-RU" dirty="0"/>
              <a:t> не </a:t>
            </a:r>
            <a:r>
              <a:rPr lang="ru-RU" dirty="0" err="1"/>
              <a:t>поділений</a:t>
            </a:r>
            <a:r>
              <a:rPr lang="ru-RU" dirty="0"/>
              <a:t> на </a:t>
            </a:r>
            <a:r>
              <a:rPr lang="ru-RU" dirty="0" err="1"/>
              <a:t>строфи</a:t>
            </a:r>
            <a:r>
              <a:rPr lang="ru-RU" dirty="0"/>
              <a:t>, рядки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римуються</a:t>
            </a:r>
            <a:r>
              <a:rPr lang="ru-RU" dirty="0"/>
              <a:t>: </a:t>
            </a:r>
            <a:r>
              <a:rPr lang="ru-RU" dirty="0" err="1"/>
              <a:t>несе-есе</a:t>
            </a:r>
            <a:r>
              <a:rPr lang="ru-RU" dirty="0"/>
              <a:t>, </a:t>
            </a:r>
            <a:r>
              <a:rPr lang="ru-RU" dirty="0" err="1"/>
              <a:t>Родощ-дощ</a:t>
            </a: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вільну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, </a:t>
            </a:r>
            <a:r>
              <a:rPr lang="ru-RU" dirty="0" err="1"/>
              <a:t>наближену</a:t>
            </a:r>
            <a:r>
              <a:rPr lang="ru-RU" dirty="0"/>
              <a:t> до </a:t>
            </a:r>
            <a:r>
              <a:rPr lang="ru-RU" dirty="0" err="1"/>
              <a:t>верлібра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92696"/>
            <a:ext cx="3112298" cy="3168352"/>
          </a:xfrm>
          <a:prstGeom prst="rect">
            <a:avLst/>
          </a:prstGeom>
          <a:noFill/>
        </p:spPr>
      </p:pic>
      <p:pic>
        <p:nvPicPr>
          <p:cNvPr id="5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Пейзажні картини створені з образів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227687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зорових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27687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слухових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227687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рухових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4149080"/>
            <a:ext cx="2376264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FFCC"/>
                </a:solidFill>
              </a:rPr>
              <a:t>жовтень несе жолуді,</a:t>
            </a:r>
          </a:p>
          <a:p>
            <a:pPr algn="ctr"/>
            <a:r>
              <a:rPr lang="uk-UA" sz="2400" b="1" dirty="0">
                <a:solidFill>
                  <a:srgbClr val="FFFFCC"/>
                </a:solidFill>
              </a:rPr>
              <a:t>вітер набиває кисет</a:t>
            </a:r>
            <a:endParaRPr lang="ru-RU" sz="2400" b="1" dirty="0">
              <a:solidFill>
                <a:srgbClr val="FFFF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149080"/>
            <a:ext cx="2448272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FFCC"/>
                </a:solidFill>
              </a:rPr>
              <a:t>креше люльку</a:t>
            </a:r>
            <a:endParaRPr lang="ru-RU" sz="2400" b="1" dirty="0">
              <a:solidFill>
                <a:srgbClr val="FFFFC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4149080"/>
            <a:ext cx="244827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FFCC"/>
                </a:solidFill>
              </a:rPr>
              <a:t>жовті жолуді,</a:t>
            </a:r>
          </a:p>
          <a:p>
            <a:pPr algn="ctr"/>
            <a:r>
              <a:rPr lang="uk-UA" sz="2400" b="1" dirty="0">
                <a:solidFill>
                  <a:srgbClr val="FFFFCC"/>
                </a:solidFill>
              </a:rPr>
              <a:t>золоте есе,</a:t>
            </a:r>
          </a:p>
          <a:p>
            <a:pPr algn="ctr"/>
            <a:r>
              <a:rPr lang="uk-UA" sz="2400" b="1" dirty="0">
                <a:solidFill>
                  <a:srgbClr val="FFFFCC"/>
                </a:solidFill>
              </a:rPr>
              <a:t>золотий кисет</a:t>
            </a:r>
            <a:endParaRPr lang="ru-RU" sz="2400" b="1" dirty="0">
              <a:solidFill>
                <a:srgbClr val="FFFFCC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 rot="3330946">
            <a:off x="2250256" y="946413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 rot="18968656">
            <a:off x="6115423" y="992534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7092280" y="3356992"/>
            <a:ext cx="100811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403648" y="3356992"/>
            <a:ext cx="100811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11960" y="3356992"/>
            <a:ext cx="100811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uk-UA" b="1" dirty="0"/>
              <a:t>Математика і поезія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/>
              <a:t>Який</a:t>
            </a:r>
            <a:r>
              <a:rPr lang="ru-RU" dirty="0"/>
              <a:t>  </a:t>
            </a:r>
            <a:r>
              <a:rPr lang="ru-RU" dirty="0" err="1"/>
              <a:t>епітет</a:t>
            </a:r>
            <a:r>
              <a:rPr lang="ru-RU" dirty="0"/>
              <a:t>  </a:t>
            </a:r>
            <a:r>
              <a:rPr lang="ru-RU" dirty="0" err="1"/>
              <a:t>А.Мойсієнко</a:t>
            </a:r>
            <a:r>
              <a:rPr lang="ru-RU" dirty="0"/>
              <a:t>  </a:t>
            </a:r>
            <a:r>
              <a:rPr lang="ru-RU" dirty="0" err="1"/>
              <a:t>використовує</a:t>
            </a:r>
            <a:r>
              <a:rPr lang="ru-RU" dirty="0"/>
              <a:t>  7 </a:t>
            </a:r>
            <a:r>
              <a:rPr lang="ru-RU" dirty="0" err="1"/>
              <a:t>разів</a:t>
            </a:r>
            <a:r>
              <a:rPr lang="ru-RU" dirty="0"/>
              <a:t>?  Для </a:t>
            </a:r>
            <a:r>
              <a:rPr lang="ru-RU" dirty="0" err="1"/>
              <a:t>чого</a:t>
            </a:r>
            <a:r>
              <a:rPr lang="ru-RU" dirty="0"/>
              <a:t>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err="1"/>
              <a:t>Які</a:t>
            </a:r>
            <a:r>
              <a:rPr lang="ru-RU" dirty="0"/>
              <a:t> звуки автор </a:t>
            </a:r>
            <a:r>
              <a:rPr lang="ru-RU" dirty="0" err="1"/>
              <a:t>використовує</a:t>
            </a:r>
            <a:r>
              <a:rPr lang="ru-RU" dirty="0"/>
              <a:t> у </a:t>
            </a:r>
            <a:r>
              <a:rPr lang="ru-RU" dirty="0" err="1"/>
              <a:t>першому</a:t>
            </a:r>
            <a:r>
              <a:rPr lang="ru-RU" dirty="0"/>
              <a:t> рядку </a:t>
            </a:r>
            <a:r>
              <a:rPr lang="ru-RU" dirty="0" err="1"/>
              <a:t>тричі</a:t>
            </a:r>
            <a:r>
              <a:rPr lang="ru-RU" dirty="0"/>
              <a:t>?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dirty="0"/>
              <a:t>Мета та </a:t>
            </a:r>
            <a:r>
              <a:rPr lang="ru-RU" b="1" dirty="0" err="1"/>
              <a:t>завдання</a:t>
            </a:r>
            <a:r>
              <a:rPr lang="ru-RU" b="1" dirty="0"/>
              <a:t> уроку: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24936" cy="473388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err="1"/>
              <a:t>отримати</a:t>
            </a:r>
            <a:r>
              <a:rPr lang="ru-RU" b="1" dirty="0"/>
              <a:t>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творчість</a:t>
            </a:r>
            <a:r>
              <a:rPr lang="ru-RU" dirty="0"/>
              <a:t>                          А. </a:t>
            </a:r>
            <a:r>
              <a:rPr lang="ru-RU" dirty="0" err="1"/>
              <a:t>Мойсієнка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err="1"/>
              <a:t>ознайомитися</a:t>
            </a:r>
            <a:r>
              <a:rPr lang="ru-RU" b="1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поняттями</a:t>
            </a:r>
            <a:r>
              <a:rPr lang="ru-RU" dirty="0"/>
              <a:t> 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(пал</a:t>
            </a:r>
            <a:r>
              <a:rPr lang="uk-UA" dirty="0"/>
              <a:t>і</a:t>
            </a:r>
            <a:r>
              <a:rPr lang="ru-RU" dirty="0" err="1"/>
              <a:t>ндром</a:t>
            </a:r>
            <a:r>
              <a:rPr lang="ru-RU" dirty="0"/>
              <a:t>, </a:t>
            </a:r>
            <a:r>
              <a:rPr lang="ru-RU" dirty="0" err="1"/>
              <a:t>алітерація</a:t>
            </a:r>
            <a:r>
              <a:rPr lang="ru-RU" dirty="0"/>
              <a:t>, </a:t>
            </a:r>
            <a:r>
              <a:rPr lang="ru-RU" dirty="0" err="1"/>
              <a:t>асонанс</a:t>
            </a:r>
            <a:r>
              <a:rPr lang="uk-UA" dirty="0"/>
              <a:t>) та повторити вивчені;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err="1"/>
              <a:t>вдосконалювати</a:t>
            </a:r>
            <a:r>
              <a:rPr lang="ru-RU" dirty="0"/>
              <a:t>  </a:t>
            </a:r>
            <a:r>
              <a:rPr lang="ru-RU" dirty="0" err="1"/>
              <a:t>уміння</a:t>
            </a:r>
            <a:r>
              <a:rPr lang="ru-RU" dirty="0"/>
              <a:t>  </a:t>
            </a:r>
            <a:r>
              <a:rPr lang="ru-RU" dirty="0" err="1"/>
              <a:t>аналізувати</a:t>
            </a:r>
            <a:r>
              <a:rPr lang="ru-RU" dirty="0"/>
              <a:t>  </a:t>
            </a:r>
            <a:r>
              <a:rPr lang="ru-RU" dirty="0" err="1"/>
              <a:t>лірику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err="1"/>
              <a:t>збагачувати</a:t>
            </a:r>
            <a:r>
              <a:rPr lang="ru-RU" b="1" dirty="0"/>
              <a:t> </a:t>
            </a:r>
            <a:r>
              <a:rPr lang="ru-RU" dirty="0"/>
              <a:t> </a:t>
            </a:r>
            <a:r>
              <a:rPr lang="ru-RU" dirty="0" err="1"/>
              <a:t>словниковий</a:t>
            </a:r>
            <a:r>
              <a:rPr lang="ru-RU" dirty="0"/>
              <a:t>  запас;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b="1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виразного</a:t>
            </a:r>
            <a:r>
              <a:rPr lang="ru-RU" dirty="0"/>
              <a:t> </a:t>
            </a:r>
            <a:r>
              <a:rPr lang="ru-RU" dirty="0" err="1"/>
              <a:t>читання</a:t>
            </a:r>
            <a:r>
              <a:rPr lang="ru-RU" dirty="0"/>
              <a:t>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зв’язано</a:t>
            </a:r>
            <a:r>
              <a:rPr lang="ru-RU" dirty="0"/>
              <a:t> </a:t>
            </a:r>
            <a:r>
              <a:rPr lang="ru-RU" dirty="0" err="1"/>
              <a:t>висловлювати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думки,  </a:t>
            </a:r>
            <a:r>
              <a:rPr lang="ru-RU" dirty="0" err="1"/>
              <a:t>тренувати</a:t>
            </a:r>
            <a:r>
              <a:rPr lang="ru-RU" dirty="0"/>
              <a:t> </a:t>
            </a:r>
            <a:r>
              <a:rPr lang="ru-RU" dirty="0" err="1"/>
              <a:t>творчу</a:t>
            </a:r>
            <a:r>
              <a:rPr lang="ru-RU" dirty="0"/>
              <a:t> </a:t>
            </a:r>
            <a:r>
              <a:rPr lang="ru-RU" dirty="0" err="1"/>
              <a:t>уяву</a:t>
            </a:r>
            <a:r>
              <a:rPr lang="ru-RU" dirty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 </a:t>
            </a:r>
            <a:r>
              <a:rPr lang="uk-UA" b="1" dirty="0"/>
              <a:t>виховувати 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,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захоплення</a:t>
            </a:r>
            <a:r>
              <a:rPr lang="ru-RU" dirty="0"/>
              <a:t> красою та </a:t>
            </a:r>
            <a:r>
              <a:rPr lang="ru-RU" dirty="0" err="1"/>
              <a:t>мудрістю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</a:t>
            </a:r>
          </a:p>
          <a:p>
            <a:pPr>
              <a:buFont typeface="Wingdings 2" pitchFamily="18" charset="2"/>
              <a:buChar char=""/>
            </a:pPr>
            <a:endParaRPr lang="ru-RU" dirty="0"/>
          </a:p>
        </p:txBody>
      </p:sp>
    </p:spTree>
  </p:cSld>
  <p:clrMapOvr>
    <a:masterClrMapping/>
  </p:clrMapOvr>
  <p:transition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Хвилинка теорії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6923112" cy="4389120"/>
          </a:xfrm>
        </p:spPr>
        <p:txBody>
          <a:bodyPr/>
          <a:lstStyle/>
          <a:p>
            <a:pPr>
              <a:buNone/>
            </a:pP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Алітерація</a:t>
            </a:r>
            <a:r>
              <a:rPr lang="uk-UA" dirty="0"/>
              <a:t> – повторення однакових приголосних звуків у одному рядку чи в одній строфі, які передають різні образи: шерхіт листя, плюскіт річки тощо</a:t>
            </a:r>
            <a:endParaRPr lang="ru-RU" dirty="0"/>
          </a:p>
          <a:p>
            <a:pPr>
              <a:buNone/>
            </a:pPr>
            <a:r>
              <a:rPr lang="uk-UA" sz="3200" b="1" dirty="0">
                <a:solidFill>
                  <a:srgbClr val="FF0000"/>
                </a:solidFill>
              </a:rPr>
              <a:t>Асонанс</a:t>
            </a:r>
            <a:r>
              <a:rPr lang="uk-UA" dirty="0"/>
              <a:t> – повторення однакових голосних звуків у одному рядку чи в одній строфі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uk-UA" b="1" dirty="0"/>
              <a:t>Досліджуємо мову вірша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err="1"/>
              <a:t>Наведіть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алітерації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тексту </a:t>
            </a:r>
            <a:r>
              <a:rPr lang="ru-RU" dirty="0" err="1"/>
              <a:t>твору</a:t>
            </a:r>
            <a:endParaRPr lang="ru-RU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/>
              <a:t> </a:t>
            </a:r>
            <a:r>
              <a:rPr lang="uk-UA" b="1" dirty="0">
                <a:solidFill>
                  <a:srgbClr val="FF0000"/>
                </a:solidFill>
              </a:rPr>
              <a:t>Звук </a:t>
            </a:r>
            <a:r>
              <a:rPr lang="uk-UA" b="1" dirty="0">
                <a:solidFill>
                  <a:srgbClr val="FF0000"/>
                </a:solidFill>
                <a:cs typeface="Vrinda"/>
              </a:rPr>
              <a:t>[</a:t>
            </a:r>
            <a:r>
              <a:rPr lang="uk-UA" b="1" dirty="0">
                <a:solidFill>
                  <a:srgbClr val="FF0000"/>
                </a:solidFill>
              </a:rPr>
              <a:t>ж</a:t>
            </a:r>
            <a:r>
              <a:rPr lang="uk-UA" b="1" dirty="0">
                <a:solidFill>
                  <a:srgbClr val="FF0000"/>
                </a:solidFill>
                <a:cs typeface="Vrinda"/>
              </a:rPr>
              <a:t>]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- перший рядок поезії, передає шурхіт листя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b="1" dirty="0">
                <a:solidFill>
                  <a:schemeClr val="accent3"/>
                </a:solidFill>
              </a:rPr>
              <a:t>Звук </a:t>
            </a:r>
            <a:r>
              <a:rPr lang="uk-UA" b="1" dirty="0">
                <a:solidFill>
                  <a:schemeClr val="accent3"/>
                </a:solidFill>
                <a:cs typeface="Vrinda"/>
              </a:rPr>
              <a:t>[</a:t>
            </a:r>
            <a:r>
              <a:rPr lang="uk-UA" b="1" dirty="0">
                <a:solidFill>
                  <a:schemeClr val="accent3"/>
                </a:solidFill>
              </a:rPr>
              <a:t>з</a:t>
            </a:r>
            <a:r>
              <a:rPr lang="uk-UA" b="1" dirty="0">
                <a:solidFill>
                  <a:schemeClr val="accent3"/>
                </a:solidFill>
                <a:cs typeface="Vrinda"/>
              </a:rPr>
              <a:t>]</a:t>
            </a:r>
            <a:r>
              <a:rPr lang="uk-UA" b="1" dirty="0">
                <a:solidFill>
                  <a:schemeClr val="accent3"/>
                </a:solidFill>
              </a:rPr>
              <a:t> </a:t>
            </a:r>
            <a:r>
              <a:rPr lang="uk-UA" dirty="0"/>
              <a:t>– по тексту, створює ефект дзвінкості, прозорості повітря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b="1" dirty="0">
                <a:solidFill>
                  <a:srgbClr val="00B0F0"/>
                </a:solidFill>
              </a:rPr>
              <a:t>Звуки </a:t>
            </a:r>
            <a:r>
              <a:rPr lang="uk-UA" b="1" dirty="0">
                <a:solidFill>
                  <a:srgbClr val="00B0F0"/>
                </a:solidFill>
                <a:cs typeface="Vrinda"/>
              </a:rPr>
              <a:t>[</a:t>
            </a:r>
            <a:r>
              <a:rPr lang="uk-UA" b="1" dirty="0">
                <a:solidFill>
                  <a:srgbClr val="00B0F0"/>
                </a:solidFill>
              </a:rPr>
              <a:t>с</a:t>
            </a:r>
            <a:r>
              <a:rPr lang="uk-UA" b="1" dirty="0">
                <a:solidFill>
                  <a:srgbClr val="00B0F0"/>
                </a:solidFill>
                <a:cs typeface="Vrinda"/>
              </a:rPr>
              <a:t>]</a:t>
            </a:r>
            <a:r>
              <a:rPr lang="uk-UA" b="1" dirty="0">
                <a:solidFill>
                  <a:srgbClr val="00B0F0"/>
                </a:solidFill>
              </a:rPr>
              <a:t>, </a:t>
            </a:r>
            <a:r>
              <a:rPr lang="uk-UA" b="1" dirty="0">
                <a:solidFill>
                  <a:srgbClr val="00B0F0"/>
                </a:solidFill>
                <a:cs typeface="Vrinda"/>
              </a:rPr>
              <a:t>[</a:t>
            </a:r>
            <a:r>
              <a:rPr lang="uk-UA" b="1" dirty="0">
                <a:solidFill>
                  <a:srgbClr val="00B0F0"/>
                </a:solidFill>
              </a:rPr>
              <a:t>ш</a:t>
            </a:r>
            <a:r>
              <a:rPr lang="uk-UA" b="1" dirty="0">
                <a:solidFill>
                  <a:srgbClr val="00B0F0"/>
                </a:solidFill>
                <a:cs typeface="Vrinda"/>
              </a:rPr>
              <a:t>]</a:t>
            </a:r>
            <a:r>
              <a:rPr lang="uk-UA" b="1" dirty="0">
                <a:solidFill>
                  <a:srgbClr val="00B0F0"/>
                </a:solidFill>
              </a:rPr>
              <a:t> </a:t>
            </a:r>
            <a:r>
              <a:rPr lang="uk-UA" dirty="0"/>
              <a:t>– по тексту - шум вітру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72208"/>
          </a:xfrm>
        </p:spPr>
        <p:txBody>
          <a:bodyPr>
            <a:normAutofit/>
          </a:bodyPr>
          <a:lstStyle/>
          <a:p>
            <a:r>
              <a:rPr lang="uk-UA" b="1" dirty="0"/>
              <a:t>Підсумок уроку.</a:t>
            </a:r>
            <a:br>
              <a:rPr lang="uk-UA" b="1" dirty="0"/>
            </a:br>
            <a:r>
              <a:rPr lang="uk-UA" b="1" dirty="0" err="1"/>
              <a:t>Продовжіть</a:t>
            </a:r>
            <a:r>
              <a:rPr lang="uk-UA" b="1" dirty="0"/>
              <a:t> речення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28083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uk-UA" dirty="0"/>
              <a:t>Сьогодні на уроці я дізнався про …</a:t>
            </a:r>
            <a:br>
              <a:rPr lang="uk-UA" dirty="0"/>
            </a:br>
            <a:endParaRPr lang="uk-UA" dirty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uk-UA" dirty="0"/>
              <a:t>Мене вразило …</a:t>
            </a:r>
            <a:br>
              <a:rPr lang="uk-UA" dirty="0"/>
            </a:br>
            <a:endParaRPr lang="uk-UA" dirty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uk-UA" dirty="0"/>
              <a:t>Мені запам’яталося …</a:t>
            </a:r>
            <a:endParaRPr lang="ru-RU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Джерело</a:t>
            </a:r>
            <a:r>
              <a:rPr lang="ru-RU" dirty="0"/>
              <a:t>:</a:t>
            </a:r>
            <a:r>
              <a:rPr lang="en-US" dirty="0">
                <a:hlinkClick r:id="rId2"/>
              </a:rPr>
              <a:t>http://schooltask.ru/vizualna-zorova-poeziya-sogodni-miroshnichenko-zhenchenko-mojsiyenko/2/</a:t>
            </a:r>
            <a:endParaRPr lang="uk-UA" dirty="0"/>
          </a:p>
          <a:p>
            <a:r>
              <a:rPr lang="ru-RU" dirty="0" err="1"/>
              <a:t>Джерело</a:t>
            </a:r>
            <a:r>
              <a:rPr lang="ru-RU" dirty="0"/>
              <a:t>: </a:t>
            </a:r>
            <a:r>
              <a:rPr lang="en-US" dirty="0">
                <a:hlinkClick r:id="rId3"/>
              </a:rPr>
              <a:t>http://dovidka.biz.ua/45162-2/</a:t>
            </a:r>
            <a:r>
              <a:rPr lang="en-US" dirty="0"/>
              <a:t> </a:t>
            </a:r>
            <a:r>
              <a:rPr lang="ru-RU" dirty="0" err="1"/>
              <a:t>Довідник</a:t>
            </a:r>
            <a:r>
              <a:rPr lang="ru-RU" dirty="0"/>
              <a:t> </a:t>
            </a:r>
            <a:r>
              <a:rPr lang="ru-RU" dirty="0" err="1"/>
              <a:t>цікавих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та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© </a:t>
            </a:r>
            <a:r>
              <a:rPr lang="en-US" dirty="0"/>
              <a:t>dovidka.biz.ua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6120680" cy="51125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b="1" dirty="0" err="1"/>
              <a:t>Мойсієнко</a:t>
            </a:r>
            <a:r>
              <a:rPr lang="ru-RU" b="1" dirty="0"/>
              <a:t> </a:t>
            </a:r>
            <a:r>
              <a:rPr lang="ru-RU" b="1" dirty="0" err="1"/>
              <a:t>Анатолій</a:t>
            </a:r>
            <a:r>
              <a:rPr lang="ru-RU" b="1" dirty="0"/>
              <a:t> </a:t>
            </a:r>
            <a:r>
              <a:rPr lang="ru-RU" b="1" dirty="0" err="1"/>
              <a:t>Кирилович</a:t>
            </a:r>
            <a:r>
              <a:rPr lang="ru-RU" b="1" dirty="0"/>
              <a:t> </a:t>
            </a:r>
            <a:r>
              <a:rPr lang="ru-RU" dirty="0" err="1"/>
              <a:t>народився</a:t>
            </a:r>
            <a:r>
              <a:rPr lang="ru-RU" dirty="0"/>
              <a:t> 9 </a:t>
            </a:r>
            <a:r>
              <a:rPr lang="ru-RU" dirty="0" err="1"/>
              <a:t>липня</a:t>
            </a:r>
            <a:r>
              <a:rPr lang="ru-RU" dirty="0"/>
              <a:t> 1948 </a:t>
            </a:r>
            <a:r>
              <a:rPr lang="ru-RU" dirty="0" err="1"/>
              <a:t>р</a:t>
            </a:r>
            <a:r>
              <a:rPr lang="ru-RU" dirty="0"/>
              <a:t> в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Бурівка</a:t>
            </a:r>
            <a:r>
              <a:rPr lang="ru-RU" dirty="0"/>
              <a:t> </a:t>
            </a:r>
            <a:r>
              <a:rPr lang="ru-RU" dirty="0" err="1"/>
              <a:t>Городнянського</a:t>
            </a:r>
            <a:r>
              <a:rPr lang="ru-RU" dirty="0"/>
              <a:t> району на </a:t>
            </a:r>
            <a:r>
              <a:rPr lang="ru-RU" dirty="0" err="1"/>
              <a:t>Чернігівщині</a:t>
            </a:r>
            <a:r>
              <a:rPr lang="ru-RU" dirty="0"/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ru-RU" dirty="0"/>
              <a:t>	У 1971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філологічний</a:t>
            </a:r>
            <a:r>
              <a:rPr lang="ru-RU" dirty="0"/>
              <a:t> факультет </a:t>
            </a:r>
            <a:r>
              <a:rPr lang="ru-RU" dirty="0" err="1"/>
              <a:t>Ніжинського</a:t>
            </a:r>
            <a:r>
              <a:rPr lang="ru-RU" dirty="0"/>
              <a:t> державного </a:t>
            </a:r>
            <a:r>
              <a:rPr lang="ru-RU" dirty="0" err="1"/>
              <a:t>педінституту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М. Гоголя. </a:t>
            </a:r>
          </a:p>
          <a:p>
            <a:pPr>
              <a:spcBef>
                <a:spcPts val="0"/>
              </a:spcBef>
              <a:buNone/>
            </a:pPr>
            <a:r>
              <a:rPr lang="ru-RU" dirty="0"/>
              <a:t>	Зараз доктор </a:t>
            </a:r>
            <a:r>
              <a:rPr lang="ru-RU" dirty="0" err="1"/>
              <a:t>філологічних</a:t>
            </a:r>
            <a:r>
              <a:rPr lang="ru-RU" dirty="0"/>
              <a:t> наук, </a:t>
            </a:r>
            <a:r>
              <a:rPr lang="ru-RU" dirty="0" err="1"/>
              <a:t>професор</a:t>
            </a:r>
            <a:r>
              <a:rPr lang="ru-RU" dirty="0"/>
              <a:t>, </a:t>
            </a:r>
            <a:r>
              <a:rPr lang="ru-RU" dirty="0" err="1"/>
              <a:t>завідувач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Київського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ім</a:t>
            </a:r>
            <a:r>
              <a:rPr lang="ru-RU" dirty="0"/>
              <a:t>. Т. </a:t>
            </a:r>
            <a:r>
              <a:rPr lang="ru-RU" dirty="0" err="1"/>
              <a:t>Шевченка</a:t>
            </a:r>
            <a:r>
              <a:rPr lang="ru-RU" dirty="0"/>
              <a:t>.</a:t>
            </a:r>
          </a:p>
        </p:txBody>
      </p:sp>
      <p:pic>
        <p:nvPicPr>
          <p:cNvPr id="4" name="Picture 2" descr="Картинки по запросу анатолій мойсієнко жовтень жовті жолуд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60648"/>
            <a:ext cx="2592288" cy="3512997"/>
          </a:xfrm>
          <a:prstGeom prst="rect">
            <a:avLst/>
          </a:prstGeom>
          <a:noFill/>
        </p:spPr>
      </p:pic>
      <p:pic>
        <p:nvPicPr>
          <p:cNvPr id="5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6264696" cy="576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Опублікував</a:t>
            </a:r>
            <a:r>
              <a:rPr lang="ru-RU" dirty="0"/>
              <a:t> </a:t>
            </a:r>
            <a:r>
              <a:rPr lang="ru-RU" b="1" dirty="0" err="1"/>
              <a:t>поетичні</a:t>
            </a:r>
            <a:r>
              <a:rPr lang="ru-RU" b="1" dirty="0"/>
              <a:t> </a:t>
            </a:r>
            <a:r>
              <a:rPr lang="ru-RU" b="1" dirty="0" err="1"/>
              <a:t>збірки</a:t>
            </a:r>
            <a:r>
              <a:rPr lang="ru-RU" b="1" dirty="0"/>
              <a:t> </a:t>
            </a:r>
            <a:r>
              <a:rPr lang="ru-RU" dirty="0"/>
              <a:t>«</a:t>
            </a:r>
            <a:r>
              <a:rPr lang="ru-RU" dirty="0" err="1"/>
              <a:t>Приємлю</a:t>
            </a:r>
            <a:r>
              <a:rPr lang="ru-RU" dirty="0"/>
              <a:t>» (1986), «</a:t>
            </a:r>
            <a:r>
              <a:rPr lang="ru-RU" dirty="0" err="1"/>
              <a:t>Сонети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верлібри</a:t>
            </a:r>
            <a:r>
              <a:rPr lang="ru-RU" dirty="0"/>
              <a:t>» (1996, 1998), «</a:t>
            </a:r>
            <a:r>
              <a:rPr lang="ru-RU" dirty="0" err="1"/>
              <a:t>Шахопоезія</a:t>
            </a:r>
            <a:r>
              <a:rPr lang="ru-RU" dirty="0"/>
              <a:t> (1997), «</a:t>
            </a:r>
            <a:r>
              <a:rPr lang="ru-RU" dirty="0" err="1"/>
              <a:t>Сім</a:t>
            </a:r>
            <a:r>
              <a:rPr lang="ru-RU" dirty="0"/>
              <a:t> струн» (1998), «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» (2000), «</a:t>
            </a:r>
            <a:r>
              <a:rPr lang="ru-RU" dirty="0" err="1"/>
              <a:t>Спалені</a:t>
            </a:r>
            <a:r>
              <a:rPr lang="ru-RU" dirty="0"/>
              <a:t> </a:t>
            </a:r>
            <a:r>
              <a:rPr lang="ru-RU" dirty="0" err="1"/>
              <a:t>камені</a:t>
            </a:r>
            <a:r>
              <a:rPr lang="ru-RU" dirty="0"/>
              <a:t>» (2003), «Мене </a:t>
            </a:r>
            <a:r>
              <a:rPr lang="ru-RU" dirty="0" err="1"/>
              <a:t>любов’ю</a:t>
            </a:r>
            <a:r>
              <a:rPr lang="ru-RU" dirty="0"/>
              <a:t> </a:t>
            </a:r>
            <a:r>
              <a:rPr lang="ru-RU" dirty="0" err="1"/>
              <a:t>засвітили</a:t>
            </a:r>
            <a:r>
              <a:rPr lang="ru-RU" dirty="0"/>
              <a:t> скрипки» (2006). </a:t>
            </a:r>
          </a:p>
          <a:p>
            <a:pPr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Вірші</a:t>
            </a:r>
            <a:r>
              <a:rPr lang="ru-RU" dirty="0"/>
              <a:t> А. </a:t>
            </a:r>
            <a:r>
              <a:rPr lang="ru-RU" dirty="0" err="1"/>
              <a:t>Мойсієнка</a:t>
            </a:r>
            <a:r>
              <a:rPr lang="ru-RU" dirty="0"/>
              <a:t> </a:t>
            </a:r>
            <a:r>
              <a:rPr lang="ru-RU" b="1" dirty="0" err="1"/>
              <a:t>перекладалися</a:t>
            </a:r>
            <a:r>
              <a:rPr lang="ru-RU" b="1" dirty="0"/>
              <a:t> </a:t>
            </a:r>
            <a:r>
              <a:rPr lang="ru-RU" dirty="0" err="1"/>
              <a:t>німецькою</a:t>
            </a:r>
            <a:r>
              <a:rPr lang="ru-RU" dirty="0"/>
              <a:t>, </a:t>
            </a:r>
            <a:r>
              <a:rPr lang="ru-RU" dirty="0" err="1"/>
              <a:t>англійською</a:t>
            </a:r>
            <a:r>
              <a:rPr lang="ru-RU" dirty="0"/>
              <a:t>, </a:t>
            </a:r>
            <a:r>
              <a:rPr lang="ru-RU" dirty="0" err="1"/>
              <a:t>російською</a:t>
            </a:r>
            <a:r>
              <a:rPr lang="ru-RU" dirty="0"/>
              <a:t>, </a:t>
            </a:r>
            <a:r>
              <a:rPr lang="ru-RU" dirty="0" err="1"/>
              <a:t>білоруською</a:t>
            </a:r>
            <a:r>
              <a:rPr lang="ru-RU" dirty="0"/>
              <a:t>, </a:t>
            </a:r>
            <a:r>
              <a:rPr lang="ru-RU" dirty="0" err="1"/>
              <a:t>польською</a:t>
            </a:r>
            <a:r>
              <a:rPr lang="ru-RU" dirty="0"/>
              <a:t>, </a:t>
            </a:r>
            <a:r>
              <a:rPr lang="ru-RU" dirty="0" err="1"/>
              <a:t>угорською</a:t>
            </a:r>
            <a:r>
              <a:rPr lang="ru-RU" dirty="0"/>
              <a:t>, </a:t>
            </a:r>
            <a:r>
              <a:rPr lang="ru-RU" dirty="0" err="1"/>
              <a:t>румунською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.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як </a:t>
            </a:r>
            <a:r>
              <a:rPr lang="ru-RU" dirty="0" err="1"/>
              <a:t>перекладач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та </a:t>
            </a:r>
            <a:r>
              <a:rPr lang="ru-RU" dirty="0" err="1"/>
              <a:t>слов’янських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</a:t>
            </a:r>
          </a:p>
        </p:txBody>
      </p:sp>
      <p:pic>
        <p:nvPicPr>
          <p:cNvPr id="29698" name="Picture 2" descr="Картинки по запросу анатолій мойсієнко шахопоез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20688"/>
            <a:ext cx="1971675" cy="3238501"/>
          </a:xfrm>
          <a:prstGeom prst="rect">
            <a:avLst/>
          </a:prstGeom>
          <a:noFill/>
        </p:spPr>
      </p:pic>
      <p:pic>
        <p:nvPicPr>
          <p:cNvPr id="4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196752"/>
            <a:ext cx="5266928" cy="4389120"/>
          </a:xfrm>
        </p:spPr>
        <p:txBody>
          <a:bodyPr/>
          <a:lstStyle/>
          <a:p>
            <a:pPr>
              <a:buNone/>
            </a:pPr>
            <a:r>
              <a:rPr lang="ru-RU" dirty="0"/>
              <a:t>	Член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Спілки</a:t>
            </a:r>
            <a:r>
              <a:rPr lang="ru-RU" dirty="0"/>
              <a:t> </a:t>
            </a:r>
            <a:r>
              <a:rPr lang="ru-RU" dirty="0" err="1"/>
              <a:t>письменників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(1988),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гурту </a:t>
            </a:r>
            <a:r>
              <a:rPr lang="ru-RU" dirty="0" err="1"/>
              <a:t>поетів-паліндромістів</a:t>
            </a:r>
            <a:r>
              <a:rPr lang="ru-RU" dirty="0"/>
              <a:t> «</a:t>
            </a:r>
            <a:r>
              <a:rPr lang="ru-RU" dirty="0" err="1"/>
              <a:t>Геракліт</a:t>
            </a:r>
            <a:r>
              <a:rPr lang="ru-RU" dirty="0"/>
              <a:t>» (1991). </a:t>
            </a:r>
          </a:p>
          <a:p>
            <a:pPr>
              <a:buNone/>
            </a:pPr>
            <a:r>
              <a:rPr lang="ru-RU" dirty="0"/>
              <a:t>	Лауреат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 «</a:t>
            </a:r>
            <a:r>
              <a:rPr lang="ru-RU" dirty="0" err="1"/>
              <a:t>Благовіст</a:t>
            </a:r>
            <a:r>
              <a:rPr lang="ru-RU" dirty="0"/>
              <a:t>» (2000), </a:t>
            </a:r>
            <a:r>
              <a:rPr lang="ru-RU" dirty="0" err="1"/>
              <a:t>ім</a:t>
            </a:r>
            <a:r>
              <a:rPr lang="ru-RU" dirty="0"/>
              <a:t>. Бориса </a:t>
            </a:r>
            <a:r>
              <a:rPr lang="ru-RU" dirty="0" err="1"/>
              <a:t>Нечерди</a:t>
            </a:r>
            <a:r>
              <a:rPr lang="ru-RU" dirty="0"/>
              <a:t> (2001), </a:t>
            </a:r>
            <a:r>
              <a:rPr lang="ru-RU" dirty="0" err="1"/>
              <a:t>ім</a:t>
            </a:r>
            <a:r>
              <a:rPr lang="ru-RU" dirty="0"/>
              <a:t>.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Кошелівця</a:t>
            </a:r>
            <a:r>
              <a:rPr lang="ru-RU" dirty="0"/>
              <a:t> (2004).</a:t>
            </a:r>
          </a:p>
        </p:txBody>
      </p:sp>
      <p:pic>
        <p:nvPicPr>
          <p:cNvPr id="5" name="Picture 4" descr="Картинки по запросу анатолій мойсієн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2312897" cy="3168352"/>
          </a:xfrm>
          <a:prstGeom prst="rect">
            <a:avLst/>
          </a:prstGeom>
          <a:noFill/>
        </p:spPr>
      </p:pic>
      <p:pic>
        <p:nvPicPr>
          <p:cNvPr id="6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6203032" cy="438912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поезія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духовний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візуальною</a:t>
            </a:r>
            <a:r>
              <a:rPr lang="ru-RU" dirty="0"/>
              <a:t> </a:t>
            </a:r>
            <a:r>
              <a:rPr lang="ru-RU" dirty="0" err="1"/>
              <a:t>поезією</a:t>
            </a:r>
            <a:r>
              <a:rPr lang="ru-RU" dirty="0"/>
              <a:t> </a:t>
            </a:r>
            <a:r>
              <a:rPr lang="ru-RU" dirty="0" err="1"/>
              <a:t>барокового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Х</a:t>
            </a:r>
            <a:r>
              <a:rPr lang="en-US" dirty="0"/>
              <a:t>V</a:t>
            </a:r>
            <a:r>
              <a:rPr lang="ru-RU" dirty="0"/>
              <a:t>ІІ –Х</a:t>
            </a:r>
            <a:r>
              <a:rPr lang="en-US" dirty="0"/>
              <a:t>V</a:t>
            </a:r>
            <a:r>
              <a:rPr lang="ru-RU" dirty="0"/>
              <a:t>ІІІ ст.</a:t>
            </a:r>
          </a:p>
          <a:p>
            <a:pPr>
              <a:spcBef>
                <a:spcPts val="0"/>
              </a:spcBef>
              <a:buNone/>
            </a:pPr>
            <a:r>
              <a:rPr lang="ru-RU" dirty="0"/>
              <a:t>    І. </a:t>
            </a:r>
            <a:r>
              <a:rPr lang="ru-RU" dirty="0" err="1"/>
              <a:t>Величковського</a:t>
            </a:r>
            <a:r>
              <a:rPr lang="ru-RU" dirty="0"/>
              <a:t>, до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не раз </a:t>
            </a:r>
            <a:r>
              <a:rPr lang="ru-RU" dirty="0" err="1"/>
              <a:t>звертався</a:t>
            </a:r>
            <a:r>
              <a:rPr lang="ru-RU" dirty="0"/>
              <a:t> поет</a:t>
            </a:r>
          </a:p>
        </p:txBody>
      </p:sp>
      <p:pic>
        <p:nvPicPr>
          <p:cNvPr id="18434" name="Picture 2" descr="Картинки по запросу величковськ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764704"/>
            <a:ext cx="2095500" cy="2743201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анатолій мойсієнк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8880">
            <a:off x="7204345" y="3079597"/>
            <a:ext cx="1837242" cy="2232248"/>
          </a:xfrm>
          <a:prstGeom prst="rect">
            <a:avLst/>
          </a:prstGeom>
          <a:noFill/>
        </p:spPr>
      </p:pic>
      <p:pic>
        <p:nvPicPr>
          <p:cNvPr id="18436" name="Picture 4" descr="Картинки по запросу вірші величковськог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780928"/>
            <a:ext cx="1728192" cy="3005219"/>
          </a:xfrm>
          <a:prstGeom prst="rect">
            <a:avLst/>
          </a:prstGeom>
          <a:noFill/>
        </p:spPr>
      </p:pic>
      <p:pic>
        <p:nvPicPr>
          <p:cNvPr id="18438" name="Picture 6" descr="Картинки по запросу вірші величковськог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284984"/>
            <a:ext cx="5475881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6120680" cy="438912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/>
              <a:t>		</a:t>
            </a:r>
            <a:r>
              <a:rPr lang="ru-RU" dirty="0" err="1"/>
              <a:t>Свідченням</a:t>
            </a:r>
            <a:r>
              <a:rPr lang="ru-RU" dirty="0"/>
              <a:t> </a:t>
            </a:r>
            <a:r>
              <a:rPr lang="ru-RU" dirty="0" err="1"/>
              <a:t>сміливого</a:t>
            </a:r>
            <a:r>
              <a:rPr lang="ru-RU" dirty="0"/>
              <a:t> </a:t>
            </a:r>
            <a:r>
              <a:rPr lang="ru-RU" dirty="0" err="1"/>
              <a:t>поетичного</a:t>
            </a:r>
            <a:r>
              <a:rPr lang="ru-RU" dirty="0"/>
              <a:t> </a:t>
            </a:r>
            <a:r>
              <a:rPr lang="ru-RU" dirty="0" err="1"/>
              <a:t>експериментаторства</a:t>
            </a:r>
            <a:r>
              <a:rPr lang="ru-RU" dirty="0"/>
              <a:t> </a:t>
            </a:r>
            <a:r>
              <a:rPr lang="ru-RU" dirty="0" err="1"/>
              <a:t>Мойсієнка</a:t>
            </a:r>
            <a:r>
              <a:rPr lang="ru-RU" dirty="0"/>
              <a:t> 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збірка</a:t>
            </a:r>
            <a:r>
              <a:rPr lang="ru-RU" dirty="0"/>
              <a:t> </a:t>
            </a:r>
            <a:r>
              <a:rPr lang="ru-RU" dirty="0" err="1"/>
              <a:t>паліндромів</a:t>
            </a:r>
            <a:r>
              <a:rPr lang="ru-RU" dirty="0"/>
              <a:t> «</a:t>
            </a:r>
            <a:r>
              <a:rPr lang="ru-RU" dirty="0" err="1"/>
              <a:t>Віче</a:t>
            </a:r>
            <a:r>
              <a:rPr lang="ru-RU" dirty="0"/>
              <a:t> </a:t>
            </a:r>
            <a:r>
              <a:rPr lang="ru-RU" dirty="0" err="1"/>
              <a:t>мечів</a:t>
            </a:r>
            <a:r>
              <a:rPr lang="ru-RU" dirty="0"/>
              <a:t>» (1999).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зорової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тому, 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воєдино</a:t>
            </a:r>
            <a:r>
              <a:rPr lang="ru-RU" dirty="0"/>
              <a:t> злились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в </a:t>
            </a:r>
            <a:r>
              <a:rPr lang="ru-RU" dirty="0" err="1"/>
              <a:t>мистецтва</a:t>
            </a:r>
            <a:r>
              <a:rPr lang="ru-RU" dirty="0"/>
              <a:t>: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графіка</a:t>
            </a:r>
            <a:r>
              <a:rPr lang="ru-RU" dirty="0"/>
              <a:t>, </a:t>
            </a:r>
            <a:r>
              <a:rPr lang="ru-RU" dirty="0" err="1"/>
              <a:t>музика</a:t>
            </a:r>
            <a:r>
              <a:rPr lang="ru-RU" dirty="0"/>
              <a:t>, </a:t>
            </a:r>
            <a:r>
              <a:rPr lang="ru-RU" dirty="0" err="1"/>
              <a:t>мистецтво</a:t>
            </a:r>
            <a:r>
              <a:rPr lang="ru-RU" dirty="0"/>
              <a:t> шрифту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uk-UA" dirty="0"/>
              <a:t>		Зорові вірші А.</a:t>
            </a:r>
            <a:r>
              <a:rPr lang="uk-UA" dirty="0" err="1"/>
              <a:t>Мойсієнка</a:t>
            </a:r>
            <a:r>
              <a:rPr lang="uk-UA" dirty="0"/>
              <a:t> оформлює художник  Волхв </a:t>
            </a:r>
            <a:r>
              <a:rPr lang="uk-UA" dirty="0" err="1"/>
              <a:t>Слововежа</a:t>
            </a:r>
            <a:r>
              <a:rPr lang="uk-UA" dirty="0"/>
              <a:t> (художник-графік Володимир </a:t>
            </a:r>
            <a:r>
              <a:rPr lang="uk-UA" dirty="0" err="1"/>
              <a:t>Чупринін</a:t>
            </a:r>
            <a:r>
              <a:rPr lang="uk-UA" dirty="0"/>
              <a:t>)</a:t>
            </a:r>
            <a:endParaRPr lang="ru-RU" dirty="0"/>
          </a:p>
        </p:txBody>
      </p:sp>
      <p:pic>
        <p:nvPicPr>
          <p:cNvPr id="4" name="Picture 4" descr="wildwood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6444208" y="332656"/>
            <a:ext cx="1693628" cy="1728192"/>
          </a:xfrm>
          <a:prstGeom prst="rect">
            <a:avLst/>
          </a:prstGeom>
          <a:noFill/>
        </p:spPr>
      </p:pic>
      <p:pic>
        <p:nvPicPr>
          <p:cNvPr id="5" name="Picture 6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132856"/>
            <a:ext cx="1676400" cy="3048001"/>
          </a:xfrm>
          <a:prstGeom prst="rect">
            <a:avLst/>
          </a:prstGeom>
          <a:noFill/>
        </p:spPr>
      </p:pic>
      <p:pic>
        <p:nvPicPr>
          <p:cNvPr id="6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uk-UA" b="1" dirty="0"/>
              <a:t>Хвилинка теорії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5482952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/>
              <a:t>Що таке паліндром?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	</a:t>
            </a:r>
            <a:r>
              <a:rPr lang="ru-RU" b="1" dirty="0" err="1"/>
              <a:t>Паліндром</a:t>
            </a:r>
            <a:r>
              <a:rPr lang="ru-RU" dirty="0"/>
              <a:t> (рак </a:t>
            </a:r>
            <a:r>
              <a:rPr lang="ru-RU" dirty="0" err="1"/>
              <a:t>літеральний</a:t>
            </a:r>
            <a:r>
              <a:rPr lang="ru-RU" dirty="0"/>
              <a:t>) — </a:t>
            </a:r>
            <a:r>
              <a:rPr lang="ru-RU" dirty="0" err="1"/>
              <a:t>вірш</a:t>
            </a:r>
            <a:r>
              <a:rPr lang="ru-RU" dirty="0"/>
              <a:t>, рядки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читатися</a:t>
            </a:r>
            <a:r>
              <a:rPr lang="ru-RU" dirty="0"/>
              <a:t> </a:t>
            </a:r>
            <a:r>
              <a:rPr lang="ru-RU" dirty="0" err="1"/>
              <a:t>однаково</a:t>
            </a:r>
            <a:r>
              <a:rPr lang="ru-RU" dirty="0"/>
              <a:t> </a:t>
            </a:r>
            <a:r>
              <a:rPr lang="ru-RU" dirty="0" err="1"/>
              <a:t>зліва</a:t>
            </a:r>
            <a:r>
              <a:rPr lang="ru-RU" dirty="0"/>
              <a:t> направо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тексту </a:t>
            </a:r>
            <a:r>
              <a:rPr lang="ru-RU" dirty="0" err="1"/>
              <a:t>залишатиметься</a:t>
            </a:r>
            <a:r>
              <a:rPr lang="ru-RU" dirty="0"/>
              <a:t> </a:t>
            </a:r>
            <a:r>
              <a:rPr lang="ru-RU" dirty="0" err="1"/>
              <a:t>незмінним</a:t>
            </a:r>
            <a:endParaRPr lang="ru-RU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/>
              <a:t>І лукавому – умова кулі.</a:t>
            </a:r>
          </a:p>
          <a:p>
            <a:pPr>
              <a:buNone/>
            </a:pPr>
            <a:r>
              <a:rPr lang="uk-UA" dirty="0"/>
              <a:t>І лукавому – мова кулі…</a:t>
            </a:r>
          </a:p>
          <a:p>
            <a:pPr>
              <a:buNone/>
            </a:pPr>
            <a:r>
              <a:rPr lang="uk-UA" dirty="0" err="1"/>
              <a:t>Ого</a:t>
            </a:r>
            <a:r>
              <a:rPr lang="uk-UA" dirty="0"/>
              <a:t>, Вакула, лукавого</a:t>
            </a:r>
          </a:p>
          <a:p>
            <a:pPr>
              <a:buNone/>
            </a:pPr>
            <a:r>
              <a:rPr lang="uk-UA" dirty="0" err="1"/>
              <a:t>Унуртував</a:t>
            </a:r>
            <a:r>
              <a:rPr lang="uk-UA" dirty="0"/>
              <a:t> у труну</a:t>
            </a:r>
            <a:endParaRPr lang="ru-RU" dirty="0"/>
          </a:p>
        </p:txBody>
      </p:sp>
      <p:pic>
        <p:nvPicPr>
          <p:cNvPr id="4" name="Picture 2" descr="Картинки по запросу анатолій мойсієн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6933" y="908720"/>
            <a:ext cx="3312918" cy="4536504"/>
          </a:xfrm>
          <a:prstGeom prst="rect">
            <a:avLst/>
          </a:prstGeom>
          <a:noFill/>
        </p:spPr>
      </p:pic>
      <p:pic>
        <p:nvPicPr>
          <p:cNvPr id="5" name="Picture 2" descr="&amp;Kcy;&amp;acy;&amp;rcy;&amp;tcy;&amp;icy;&amp;ncy;&amp;kcy;&amp;icy; &amp;pcy;&amp;ocy; &amp;zcy;&amp;acy;&amp;pcy;&amp;rcy;&amp;ocy;&amp;scy;&amp;ucy; &amp;kcy;&amp;ncy;&amp;icy;&amp;gcy;&amp;icy; &amp;mcy;&amp;acy;&amp;lcy;&amp;yucy;&amp;ncy;&amp;k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97872"/>
            <a:ext cx="2195736" cy="1560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4248472" cy="57606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/>
              <a:t>А та хата –</a:t>
            </a:r>
          </a:p>
          <a:p>
            <a:pPr algn="ctr">
              <a:buNone/>
            </a:pPr>
            <a:r>
              <a:rPr lang="uk-UA" dirty="0"/>
              <a:t>Хата на канатах;</a:t>
            </a:r>
          </a:p>
          <a:p>
            <a:pPr algn="ctr">
              <a:buNone/>
            </a:pPr>
            <a:r>
              <a:rPr lang="uk-UA" dirty="0"/>
              <a:t>І таланило, коли на латі</a:t>
            </a:r>
          </a:p>
          <a:p>
            <a:pPr algn="ctr">
              <a:buNone/>
            </a:pPr>
            <a:r>
              <a:rPr lang="uk-UA" dirty="0"/>
              <a:t>Будь-де летите. Ледь дуб</a:t>
            </a:r>
          </a:p>
          <a:p>
            <a:pPr algn="ctr">
              <a:buNone/>
            </a:pPr>
            <a:r>
              <a:rPr lang="uk-UA" dirty="0"/>
              <a:t>У гіллі – </a:t>
            </a:r>
            <a:r>
              <a:rPr lang="uk-UA" dirty="0" err="1"/>
              <a:t>гу</a:t>
            </a:r>
            <a:r>
              <a:rPr lang="uk-UA" dirty="0"/>
              <a:t>!</a:t>
            </a:r>
          </a:p>
          <a:p>
            <a:pPr algn="ctr">
              <a:buNone/>
            </a:pPr>
            <a:r>
              <a:rPr lang="uk-UA" dirty="0"/>
              <a:t>У гудінні – дугу</a:t>
            </a:r>
          </a:p>
          <a:p>
            <a:pPr algn="ctr">
              <a:buNone/>
            </a:pPr>
            <a:r>
              <a:rPr lang="uk-UA" dirty="0" err="1"/>
              <a:t>Дугує</a:t>
            </a:r>
            <a:r>
              <a:rPr lang="uk-UA" dirty="0"/>
              <a:t> у </a:t>
            </a:r>
            <a:r>
              <a:rPr lang="uk-UA" dirty="0" err="1"/>
              <a:t>гуд</a:t>
            </a:r>
            <a:endParaRPr lang="uk-UA" dirty="0"/>
          </a:p>
          <a:p>
            <a:pPr algn="ctr">
              <a:buNone/>
            </a:pPr>
            <a:r>
              <a:rPr lang="uk-UA" dirty="0"/>
              <a:t>У </a:t>
            </a:r>
            <a:r>
              <a:rPr lang="uk-UA" dirty="0" err="1"/>
              <a:t>ву-</a:t>
            </a:r>
            <a:endParaRPr lang="uk-UA" dirty="0"/>
          </a:p>
          <a:p>
            <a:pPr algn="ctr">
              <a:buNone/>
            </a:pPr>
            <a:r>
              <a:rPr lang="uk-UA" dirty="0" err="1"/>
              <a:t>Хах</a:t>
            </a:r>
            <a:r>
              <a:rPr lang="uk-UA" dirty="0"/>
              <a:t>:</a:t>
            </a:r>
          </a:p>
          <a:p>
            <a:pPr algn="ctr">
              <a:buNone/>
            </a:pPr>
            <a:r>
              <a:rPr lang="uk-UA" dirty="0" err="1"/>
              <a:t>У-гу</a:t>
            </a:r>
            <a:r>
              <a:rPr lang="uk-UA" dirty="0"/>
              <a:t>!</a:t>
            </a:r>
          </a:p>
          <a:p>
            <a:pPr algn="ctr">
              <a:buNone/>
            </a:pPr>
            <a:r>
              <a:rPr lang="uk-UA" dirty="0"/>
              <a:t>Хата – шум у шатах.</a:t>
            </a:r>
          </a:p>
          <a:p>
            <a:pPr algn="ctr">
              <a:buNone/>
            </a:pPr>
            <a:r>
              <a:rPr lang="uk-UA" dirty="0"/>
              <a:t>Хата – гопака по </a:t>
            </a:r>
            <a:r>
              <a:rPr lang="uk-UA" dirty="0" err="1"/>
              <a:t>гатах</a:t>
            </a:r>
            <a:r>
              <a:rPr lang="uk-UA" dirty="0"/>
              <a:t>.</a:t>
            </a:r>
          </a:p>
          <a:p>
            <a:pPr algn="ctr">
              <a:buNone/>
            </a:pPr>
            <a:r>
              <a:rPr lang="uk-UA" dirty="0"/>
              <a:t>Хата – чумакам у чатах.</a:t>
            </a:r>
          </a:p>
          <a:p>
            <a:pPr algn="ctr">
              <a:buNone/>
            </a:pPr>
            <a:r>
              <a:rPr lang="uk-UA" dirty="0"/>
              <a:t>Хата – </a:t>
            </a:r>
            <a:r>
              <a:rPr lang="uk-UA" dirty="0" err="1"/>
              <a:t>пракут</a:t>
            </a:r>
            <a:r>
              <a:rPr lang="uk-UA" dirty="0"/>
              <a:t>  у Карпатах.</a:t>
            </a:r>
            <a:endParaRPr lang="ru-RU" dirty="0"/>
          </a:p>
        </p:txBody>
      </p:sp>
      <p:pic>
        <p:nvPicPr>
          <p:cNvPr id="6150" name="Picture 6" descr="Картинки по запросу анатолій мойсієнко а та ха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692696"/>
            <a:ext cx="4392488" cy="5814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</TotalTime>
  <Words>891</Words>
  <Application>Microsoft Office PowerPoint</Application>
  <PresentationFormat>Екран (4:3)</PresentationFormat>
  <Paragraphs>126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Constantia</vt:lpstr>
      <vt:lpstr>Vrinda</vt:lpstr>
      <vt:lpstr>Wingdings</vt:lpstr>
      <vt:lpstr>Wingdings 2</vt:lpstr>
      <vt:lpstr>Поток</vt:lpstr>
      <vt:lpstr>Анатолій Мойсієнко</vt:lpstr>
      <vt:lpstr>Мета та завдання уроку: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Хвилинка теорії</vt:lpstr>
      <vt:lpstr>Презентація PowerPoint</vt:lpstr>
      <vt:lpstr>Презентація PowerPoint</vt:lpstr>
      <vt:lpstr>Поетична хвилинка</vt:lpstr>
      <vt:lpstr>Словникова робота</vt:lpstr>
      <vt:lpstr>Утвори пару</vt:lpstr>
      <vt:lpstr>Утвори пару</vt:lpstr>
      <vt:lpstr>“Жовтень жовті жолуді…”</vt:lpstr>
      <vt:lpstr>“Жовтень жовті жолуді…”</vt:lpstr>
      <vt:lpstr>Презентація PowerPoint</vt:lpstr>
      <vt:lpstr>Пейзажні картини створені з образів</vt:lpstr>
      <vt:lpstr>Математика і поезія</vt:lpstr>
      <vt:lpstr>Хвилинка теорії</vt:lpstr>
      <vt:lpstr>Досліджуємо мову вірша</vt:lpstr>
      <vt:lpstr>Підсумок уроку. Продовжіть речення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Елена Зайцева</cp:lastModifiedBy>
  <cp:revision>38</cp:revision>
  <dcterms:created xsi:type="dcterms:W3CDTF">2017-12-05T16:09:51Z</dcterms:created>
  <dcterms:modified xsi:type="dcterms:W3CDTF">2025-01-18T10:58:11Z</dcterms:modified>
</cp:coreProperties>
</file>