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9" r:id="rId4"/>
    <p:sldId id="257" r:id="rId5"/>
    <p:sldId id="278" r:id="rId6"/>
    <p:sldId id="258" r:id="rId7"/>
    <p:sldId id="279" r:id="rId8"/>
    <p:sldId id="267" r:id="rId9"/>
    <p:sldId id="285" r:id="rId10"/>
    <p:sldId id="264" r:id="rId11"/>
    <p:sldId id="275" r:id="rId12"/>
    <p:sldId id="280" r:id="rId13"/>
    <p:sldId id="283" r:id="rId14"/>
    <p:sldId id="284" r:id="rId15"/>
    <p:sldId id="277" r:id="rId16"/>
    <p:sldId id="281" r:id="rId17"/>
    <p:sldId id="270" r:id="rId18"/>
    <p:sldId id="282" r:id="rId19"/>
    <p:sldId id="261" r:id="rId20"/>
    <p:sldId id="262" r:id="rId21"/>
    <p:sldId id="26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700"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Елена Зайцева" userId="e4c7a7f2c879dab9" providerId="LiveId" clId="{49B5975E-2246-4D33-945C-DEDD5788A1A2}"/>
    <pc:docChg chg="custSel delSld modSld">
      <pc:chgData name="Елена Зайцева" userId="e4c7a7f2c879dab9" providerId="LiveId" clId="{49B5975E-2246-4D33-945C-DEDD5788A1A2}" dt="2025-01-26T09:47:26.306" v="46" actId="20577"/>
      <pc:docMkLst>
        <pc:docMk/>
      </pc:docMkLst>
      <pc:sldChg chg="modSp mod">
        <pc:chgData name="Елена Зайцева" userId="e4c7a7f2c879dab9" providerId="LiveId" clId="{49B5975E-2246-4D33-945C-DEDD5788A1A2}" dt="2025-01-26T09:46:50.619" v="42" actId="122"/>
        <pc:sldMkLst>
          <pc:docMk/>
          <pc:sldMk cId="0" sldId="256"/>
        </pc:sldMkLst>
        <pc:spChg chg="mod">
          <ac:chgData name="Елена Зайцева" userId="e4c7a7f2c879dab9" providerId="LiveId" clId="{49B5975E-2246-4D33-945C-DEDD5788A1A2}" dt="2025-01-26T09:46:50.619" v="42" actId="122"/>
          <ac:spMkLst>
            <pc:docMk/>
            <pc:sldMk cId="0" sldId="256"/>
            <ac:spMk id="4" creationId="{00000000-0000-0000-0000-000000000000}"/>
          </ac:spMkLst>
        </pc:spChg>
      </pc:sldChg>
      <pc:sldChg chg="del">
        <pc:chgData name="Елена Зайцева" userId="e4c7a7f2c879dab9" providerId="LiveId" clId="{49B5975E-2246-4D33-945C-DEDD5788A1A2}" dt="2025-01-26T09:47:15.339" v="45" actId="2696"/>
        <pc:sldMkLst>
          <pc:docMk/>
          <pc:sldMk cId="0" sldId="263"/>
        </pc:sldMkLst>
      </pc:sldChg>
      <pc:sldChg chg="modSp mod">
        <pc:chgData name="Елена Зайцева" userId="e4c7a7f2c879dab9" providerId="LiveId" clId="{49B5975E-2246-4D33-945C-DEDD5788A1A2}" dt="2025-01-26T09:47:04.090" v="44" actId="27636"/>
        <pc:sldMkLst>
          <pc:docMk/>
          <pc:sldMk cId="0" sldId="270"/>
        </pc:sldMkLst>
        <pc:spChg chg="mod">
          <ac:chgData name="Елена Зайцева" userId="e4c7a7f2c879dab9" providerId="LiveId" clId="{49B5975E-2246-4D33-945C-DEDD5788A1A2}" dt="2025-01-26T09:47:04.090" v="44" actId="27636"/>
          <ac:spMkLst>
            <pc:docMk/>
            <pc:sldMk cId="0" sldId="270"/>
            <ac:spMk id="3" creationId="{00000000-0000-0000-0000-000000000000}"/>
          </ac:spMkLst>
        </pc:spChg>
      </pc:sldChg>
      <pc:sldChg chg="modSp mod">
        <pc:chgData name="Елена Зайцева" userId="e4c7a7f2c879dab9" providerId="LiveId" clId="{49B5975E-2246-4D33-945C-DEDD5788A1A2}" dt="2025-01-26T09:47:26.306" v="46" actId="20577"/>
        <pc:sldMkLst>
          <pc:docMk/>
          <pc:sldMk cId="0" sldId="275"/>
        </pc:sldMkLst>
        <pc:spChg chg="mod">
          <ac:chgData name="Елена Зайцева" userId="e4c7a7f2c879dab9" providerId="LiveId" clId="{49B5975E-2246-4D33-945C-DEDD5788A1A2}" dt="2025-01-26T09:47:26.306" v="46" actId="20577"/>
          <ac:spMkLst>
            <pc:docMk/>
            <pc:sldMk cId="0" sldId="27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26.01.2025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26.01.2025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26.01.2025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26.01.2025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ovidka.biz.ua/koli-do-vas-temnoyi-nochi-analiz/" TargetMode="External"/><Relationship Id="rId2" Type="http://schemas.openxmlformats.org/officeDocument/2006/relationships/hyperlink" Target="http://dovidka.biz.ua/miy-angel-takiy-malenkiy-anali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3068960"/>
            <a:ext cx="8463208" cy="1828800"/>
          </a:xfrm>
        </p:spPr>
        <p:txBody>
          <a:bodyPr/>
          <a:lstStyle/>
          <a:p>
            <a:r>
              <a:rPr lang="uk-UA" dirty="0"/>
              <a:t>Галина Кирпа</a:t>
            </a:r>
            <a:endParaRPr lang="ru-RU" dirty="0"/>
          </a:p>
        </p:txBody>
      </p:sp>
      <p:sp>
        <p:nvSpPr>
          <p:cNvPr id="3" name="Подзаголовок 2"/>
          <p:cNvSpPr>
            <a:spLocks noGrp="1"/>
          </p:cNvSpPr>
          <p:nvPr>
            <p:ph type="subTitle" idx="1"/>
          </p:nvPr>
        </p:nvSpPr>
        <p:spPr>
          <a:xfrm>
            <a:off x="683568" y="4941168"/>
            <a:ext cx="7854696" cy="1584176"/>
          </a:xfrm>
        </p:spPr>
        <p:txBody>
          <a:bodyPr>
            <a:normAutofit/>
          </a:bodyPr>
          <a:lstStyle/>
          <a:p>
            <a:r>
              <a:rPr lang="ru-RU" dirty="0"/>
              <a:t>Ангел як </a:t>
            </a:r>
            <a:r>
              <a:rPr lang="ru-RU" dirty="0" err="1"/>
              <a:t>оберіг</a:t>
            </a:r>
            <a:r>
              <a:rPr lang="ru-RU" dirty="0"/>
              <a:t> у </a:t>
            </a:r>
            <a:r>
              <a:rPr lang="ru-RU" dirty="0" err="1"/>
              <a:t>вірші</a:t>
            </a:r>
            <a:r>
              <a:rPr lang="ru-RU" dirty="0"/>
              <a:t> </a:t>
            </a:r>
            <a:r>
              <a:rPr lang="ru-RU" b="1" dirty="0"/>
              <a:t>“</a:t>
            </a:r>
            <a:r>
              <a:rPr lang="ru-RU" b="1" dirty="0" err="1"/>
              <a:t>Мій</a:t>
            </a:r>
            <a:r>
              <a:rPr lang="ru-RU" b="1" dirty="0"/>
              <a:t> ангел </a:t>
            </a:r>
            <a:r>
              <a:rPr lang="ru-RU" b="1" dirty="0" err="1"/>
              <a:t>такий</a:t>
            </a:r>
            <a:r>
              <a:rPr lang="ru-RU" b="1" dirty="0"/>
              <a:t> маленький...”</a:t>
            </a:r>
            <a:r>
              <a:rPr lang="ru-RU" dirty="0"/>
              <a:t>. </a:t>
            </a:r>
            <a:r>
              <a:rPr lang="ru-RU" dirty="0" err="1"/>
              <a:t>Гуманізм</a:t>
            </a:r>
            <a:r>
              <a:rPr lang="ru-RU" dirty="0"/>
              <a:t> </a:t>
            </a:r>
            <a:r>
              <a:rPr lang="ru-RU" dirty="0" err="1"/>
              <a:t>вірша</a:t>
            </a:r>
            <a:r>
              <a:rPr lang="ru-RU" dirty="0"/>
              <a:t> </a:t>
            </a:r>
            <a:r>
              <a:rPr lang="ru-RU" b="1" dirty="0"/>
              <a:t>“Коли до вас </a:t>
            </a:r>
            <a:r>
              <a:rPr lang="ru-RU" b="1" dirty="0" err="1"/>
              <a:t>темної</a:t>
            </a:r>
            <a:r>
              <a:rPr lang="ru-RU" b="1" dirty="0"/>
              <a:t> </a:t>
            </a:r>
            <a:r>
              <a:rPr lang="ru-RU" b="1" dirty="0" err="1"/>
              <a:t>ночі</a:t>
            </a:r>
            <a:r>
              <a:rPr lang="ru-RU" b="1" dirty="0"/>
              <a:t>...”</a:t>
            </a:r>
            <a:endParaRPr lang="ru-RU" dirty="0"/>
          </a:p>
        </p:txBody>
      </p:sp>
      <p:sp>
        <p:nvSpPr>
          <p:cNvPr id="4" name="Прямоугольник 3"/>
          <p:cNvSpPr/>
          <p:nvPr/>
        </p:nvSpPr>
        <p:spPr>
          <a:xfrm>
            <a:off x="3275856" y="980728"/>
            <a:ext cx="4390176" cy="1077218"/>
          </a:xfrm>
          <a:prstGeom prst="rect">
            <a:avLst/>
          </a:prstGeom>
        </p:spPr>
        <p:txBody>
          <a:bodyPr wrap="none">
            <a:spAutoFit/>
          </a:bodyPr>
          <a:lstStyle/>
          <a:p>
            <a:pPr algn="ctr"/>
            <a:r>
              <a:rPr lang="ru-RU" sz="3200" dirty="0" err="1"/>
              <a:t>Двадцять</a:t>
            </a:r>
            <a:r>
              <a:rPr lang="ru-RU" sz="3200" dirty="0"/>
              <a:t> </a:t>
            </a:r>
            <a:r>
              <a:rPr lang="ru-RU" sz="3200" dirty="0" err="1"/>
              <a:t>восьме</a:t>
            </a:r>
            <a:r>
              <a:rPr lang="ru-RU" sz="3200" dirty="0"/>
              <a:t> </a:t>
            </a:r>
            <a:r>
              <a:rPr lang="ru-RU" sz="3200" dirty="0" err="1"/>
              <a:t>січня</a:t>
            </a:r>
            <a:endParaRPr lang="ru-RU" sz="3200" dirty="0"/>
          </a:p>
          <a:p>
            <a:pPr algn="ctr"/>
            <a:r>
              <a:rPr lang="ru-RU" sz="3200" dirty="0" err="1"/>
              <a:t>Класна</a:t>
            </a:r>
            <a:r>
              <a:rPr lang="ru-RU" sz="3200" dirty="0"/>
              <a:t> робота</a:t>
            </a:r>
          </a:p>
        </p:txBody>
      </p:sp>
      <p:sp>
        <p:nvSpPr>
          <p:cNvPr id="24578" name="AutoShape 2" descr="Картинки по запросу ігор павлюк дівчин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0" name="AutoShape 4" descr="Картинки по запросу ігор павлюк дівчин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2" name="AutoShape 6" descr="Картинки по запросу ігор павлюк дівчин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4" name="AutoShape 8" descr="Картинки по запросу ігор павлюк дівчин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88" name="Picture 12" descr="Картинки по запросу ігор павлюк дівчинка"/>
          <p:cNvPicPr>
            <a:picLocks noChangeAspect="1" noChangeArrowheads="1"/>
          </p:cNvPicPr>
          <p:nvPr/>
        </p:nvPicPr>
        <p:blipFill>
          <a:blip r:embed="rId2" cstate="print"/>
          <a:srcRect/>
          <a:stretch>
            <a:fillRect/>
          </a:stretch>
        </p:blipFill>
        <p:spPr bwMode="auto">
          <a:xfrm>
            <a:off x="323528" y="1196752"/>
            <a:ext cx="2808312" cy="3412099"/>
          </a:xfrm>
          <a:prstGeom prst="rect">
            <a:avLst/>
          </a:prstGeom>
          <a:noFill/>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Картинки по запросу галина кирпа мій ангел такий маленький"/>
          <p:cNvPicPr>
            <a:picLocks noChangeAspect="1" noChangeArrowheads="1"/>
          </p:cNvPicPr>
          <p:nvPr/>
        </p:nvPicPr>
        <p:blipFill>
          <a:blip r:embed="rId2" cstate="print"/>
          <a:srcRect/>
          <a:stretch>
            <a:fillRect/>
          </a:stretch>
        </p:blipFill>
        <p:spPr bwMode="auto">
          <a:xfrm>
            <a:off x="4067944" y="2636912"/>
            <a:ext cx="4572000" cy="3429001"/>
          </a:xfrm>
          <a:prstGeom prst="rect">
            <a:avLst/>
          </a:prstGeom>
          <a:noFill/>
        </p:spPr>
      </p:pic>
      <p:sp>
        <p:nvSpPr>
          <p:cNvPr id="2" name="Заголовок 1"/>
          <p:cNvSpPr>
            <a:spLocks noGrp="1"/>
          </p:cNvSpPr>
          <p:nvPr>
            <p:ph type="title"/>
          </p:nvPr>
        </p:nvSpPr>
        <p:spPr>
          <a:xfrm>
            <a:off x="395536" y="260648"/>
            <a:ext cx="8229600" cy="1143000"/>
          </a:xfrm>
        </p:spPr>
        <p:txBody>
          <a:bodyPr/>
          <a:lstStyle/>
          <a:p>
            <a:r>
              <a:rPr lang="uk-UA" b="1" dirty="0"/>
              <a:t>Поетична хвилинка</a:t>
            </a:r>
            <a:endParaRPr lang="ru-RU" b="1" dirty="0"/>
          </a:p>
        </p:txBody>
      </p:sp>
      <p:sp>
        <p:nvSpPr>
          <p:cNvPr id="3" name="Содержимое 2"/>
          <p:cNvSpPr>
            <a:spLocks noGrp="1"/>
          </p:cNvSpPr>
          <p:nvPr>
            <p:ph idx="1"/>
          </p:nvPr>
        </p:nvSpPr>
        <p:spPr>
          <a:xfrm>
            <a:off x="1763688" y="1556792"/>
            <a:ext cx="6933456" cy="773440"/>
          </a:xfrm>
        </p:spPr>
        <p:txBody>
          <a:bodyPr>
            <a:normAutofit fontScale="92500"/>
          </a:bodyPr>
          <a:lstStyle/>
          <a:p>
            <a:pPr algn="ctr">
              <a:buNone/>
            </a:pPr>
            <a:r>
              <a:rPr lang="ru-RU" sz="4000" b="1" dirty="0">
                <a:solidFill>
                  <a:srgbClr val="C00000"/>
                </a:solidFill>
              </a:rPr>
              <a:t>М</a:t>
            </a:r>
            <a:r>
              <a:rPr lang="uk-UA" sz="4000" b="1" dirty="0">
                <a:solidFill>
                  <a:srgbClr val="C00000"/>
                </a:solidFill>
              </a:rPr>
              <a:t>і</a:t>
            </a:r>
            <a:r>
              <a:rPr lang="ru-RU" sz="4000" b="1" dirty="0" err="1">
                <a:solidFill>
                  <a:srgbClr val="C00000"/>
                </a:solidFill>
              </a:rPr>
              <a:t>й</a:t>
            </a:r>
            <a:r>
              <a:rPr lang="ru-RU" sz="4000" b="1" dirty="0">
                <a:solidFill>
                  <a:srgbClr val="C00000"/>
                </a:solidFill>
              </a:rPr>
              <a:t> ангел </a:t>
            </a:r>
            <a:r>
              <a:rPr lang="ru-RU" sz="4000" b="1" dirty="0" err="1">
                <a:solidFill>
                  <a:srgbClr val="C00000"/>
                </a:solidFill>
              </a:rPr>
              <a:t>такий</a:t>
            </a:r>
            <a:r>
              <a:rPr lang="ru-RU" sz="4000" b="1" dirty="0">
                <a:solidFill>
                  <a:srgbClr val="C00000"/>
                </a:solidFill>
              </a:rPr>
              <a:t> маленький</a:t>
            </a:r>
          </a:p>
        </p:txBody>
      </p:sp>
      <p:sp>
        <p:nvSpPr>
          <p:cNvPr id="4100" name="AutoShape 4" descr="Картинки по запросу ігор павлюк дівчин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42" name="Picture 2" descr="Похожее изображение"/>
          <p:cNvPicPr>
            <a:picLocks noChangeAspect="1" noChangeArrowheads="1"/>
          </p:cNvPicPr>
          <p:nvPr/>
        </p:nvPicPr>
        <p:blipFill>
          <a:blip r:embed="rId3" cstate="print"/>
          <a:srcRect/>
          <a:stretch>
            <a:fillRect/>
          </a:stretch>
        </p:blipFill>
        <p:spPr bwMode="auto">
          <a:xfrm>
            <a:off x="251520" y="1628800"/>
            <a:ext cx="4968552" cy="4857316"/>
          </a:xfrm>
          <a:prstGeom prst="rect">
            <a:avLst/>
          </a:prstGeom>
          <a:noFill/>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00776"/>
          </a:xfrm>
        </p:spPr>
        <p:txBody>
          <a:bodyPr>
            <a:normAutofit fontScale="90000"/>
          </a:bodyPr>
          <a:lstStyle/>
          <a:p>
            <a:r>
              <a:rPr lang="ru-RU" b="1" dirty="0"/>
              <a:t>Галина </a:t>
            </a:r>
            <a:r>
              <a:rPr lang="ru-RU" b="1" dirty="0" err="1"/>
              <a:t>Кирпа</a:t>
            </a:r>
            <a:r>
              <a:rPr lang="ru-RU" b="1" dirty="0"/>
              <a:t> «</a:t>
            </a:r>
            <a:r>
              <a:rPr lang="ru-RU" b="1" dirty="0" err="1"/>
              <a:t>Мій</a:t>
            </a:r>
            <a:r>
              <a:rPr lang="ru-RU" b="1" dirty="0"/>
              <a:t> ангел </a:t>
            </a:r>
            <a:r>
              <a:rPr lang="ru-RU" b="1" dirty="0" err="1"/>
              <a:t>такий</a:t>
            </a:r>
            <a:r>
              <a:rPr lang="ru-RU" b="1" dirty="0"/>
              <a:t> маленький»</a:t>
            </a:r>
            <a:br>
              <a:rPr lang="ru-RU" dirty="0"/>
            </a:br>
            <a:endParaRPr lang="ru-RU" dirty="0"/>
          </a:p>
        </p:txBody>
      </p:sp>
      <p:sp>
        <p:nvSpPr>
          <p:cNvPr id="3" name="Содержимое 2"/>
          <p:cNvSpPr>
            <a:spLocks noGrp="1"/>
          </p:cNvSpPr>
          <p:nvPr>
            <p:ph idx="1"/>
          </p:nvPr>
        </p:nvSpPr>
        <p:spPr>
          <a:xfrm>
            <a:off x="179512" y="1772816"/>
            <a:ext cx="6768752" cy="4389120"/>
          </a:xfrm>
        </p:spPr>
        <p:txBody>
          <a:bodyPr>
            <a:normAutofit/>
          </a:bodyPr>
          <a:lstStyle/>
          <a:p>
            <a:pPr>
              <a:buNone/>
            </a:pPr>
            <a:r>
              <a:rPr lang="ru-RU" b="1" dirty="0"/>
              <a:t>Тема: </a:t>
            </a:r>
            <a:r>
              <a:rPr lang="ru-RU" dirty="0" err="1"/>
              <a:t>розповіда</a:t>
            </a:r>
            <a:r>
              <a:rPr lang="uk-UA" dirty="0"/>
              <a:t>є</a:t>
            </a:r>
            <a:r>
              <a:rPr lang="ru-RU" dirty="0" err="1"/>
              <a:t>ться</a:t>
            </a:r>
            <a:r>
              <a:rPr lang="ru-RU" dirty="0"/>
              <a:t> про ангела, </a:t>
            </a:r>
            <a:r>
              <a:rPr lang="ru-RU" dirty="0" err="1"/>
              <a:t>який</a:t>
            </a:r>
            <a:r>
              <a:rPr lang="ru-RU" dirty="0"/>
              <a:t> незримо </a:t>
            </a:r>
            <a:r>
              <a:rPr lang="ru-RU" dirty="0" err="1"/>
              <a:t>супроводжує</a:t>
            </a:r>
            <a:r>
              <a:rPr lang="ru-RU" dirty="0"/>
              <a:t> </a:t>
            </a:r>
            <a:r>
              <a:rPr lang="ru-RU" dirty="0" err="1"/>
              <a:t>ліричного</a:t>
            </a:r>
            <a:r>
              <a:rPr lang="ru-RU" dirty="0"/>
              <a:t> героя </a:t>
            </a:r>
          </a:p>
          <a:p>
            <a:pPr>
              <a:buNone/>
            </a:pPr>
            <a:r>
              <a:rPr lang="ru-RU" b="1"/>
              <a:t>Основна</a:t>
            </a:r>
            <a:r>
              <a:rPr lang="ru-RU" b="1" dirty="0"/>
              <a:t> думка: </a:t>
            </a:r>
            <a:r>
              <a:rPr lang="ru-RU" dirty="0"/>
              <a:t>у </a:t>
            </a:r>
            <a:r>
              <a:rPr lang="ru-RU" dirty="0" err="1"/>
              <a:t>кожної</a:t>
            </a:r>
            <a:r>
              <a:rPr lang="ru-RU" dirty="0"/>
              <a:t> </a:t>
            </a:r>
            <a:r>
              <a:rPr lang="ru-RU" dirty="0" err="1"/>
              <a:t>людини</a:t>
            </a:r>
            <a:r>
              <a:rPr lang="ru-RU" dirty="0"/>
              <a:t> є </a:t>
            </a:r>
            <a:r>
              <a:rPr lang="ru-RU" dirty="0" err="1"/>
              <a:t>янгол-охоронець</a:t>
            </a:r>
            <a:r>
              <a:rPr lang="ru-RU" dirty="0"/>
              <a:t>, </a:t>
            </a:r>
            <a:r>
              <a:rPr lang="ru-RU" dirty="0" err="1"/>
              <a:t>який</a:t>
            </a:r>
            <a:r>
              <a:rPr lang="ru-RU" dirty="0"/>
              <a:t> </a:t>
            </a:r>
            <a:r>
              <a:rPr lang="ru-RU" dirty="0" err="1"/>
              <a:t>опікується</a:t>
            </a:r>
            <a:r>
              <a:rPr lang="ru-RU" dirty="0"/>
              <a:t> нами все </a:t>
            </a:r>
            <a:r>
              <a:rPr lang="ru-RU" dirty="0" err="1"/>
              <a:t>життя</a:t>
            </a:r>
            <a:r>
              <a:rPr lang="ru-RU" dirty="0"/>
              <a:t>, </a:t>
            </a:r>
            <a:r>
              <a:rPr lang="ru-RU" dirty="0" err="1"/>
              <a:t>незважаючи</a:t>
            </a:r>
            <a:r>
              <a:rPr lang="ru-RU" dirty="0"/>
              <a:t> на те, </a:t>
            </a:r>
            <a:r>
              <a:rPr lang="ru-RU" dirty="0" err="1"/>
              <a:t>що</a:t>
            </a:r>
            <a:r>
              <a:rPr lang="ru-RU" dirty="0"/>
              <a:t> ми </a:t>
            </a:r>
            <a:r>
              <a:rPr lang="ru-RU" dirty="0" err="1"/>
              <a:t>його</a:t>
            </a:r>
            <a:r>
              <a:rPr lang="ru-RU" dirty="0"/>
              <a:t> </a:t>
            </a:r>
            <a:r>
              <a:rPr lang="ru-RU" dirty="0" err="1"/>
              <a:t>ніколи</a:t>
            </a:r>
            <a:r>
              <a:rPr lang="ru-RU" dirty="0"/>
              <a:t> не </a:t>
            </a:r>
            <a:r>
              <a:rPr lang="ru-RU" dirty="0" err="1"/>
              <a:t>бачимо</a:t>
            </a:r>
            <a:r>
              <a:rPr lang="ru-RU" dirty="0"/>
              <a:t>. </a:t>
            </a:r>
            <a:r>
              <a:rPr lang="ru-RU" dirty="0" err="1"/>
              <a:t>Людині</a:t>
            </a:r>
            <a:r>
              <a:rPr lang="ru-RU" dirty="0"/>
              <a:t> </a:t>
            </a:r>
            <a:r>
              <a:rPr lang="ru-RU" dirty="0" err="1"/>
              <a:t>важливо</a:t>
            </a:r>
            <a:r>
              <a:rPr lang="ru-RU" dirty="0"/>
              <a:t> </a:t>
            </a:r>
            <a:r>
              <a:rPr lang="ru-RU" dirty="0" err="1"/>
              <a:t>відчувати</a:t>
            </a:r>
            <a:r>
              <a:rPr lang="ru-RU" dirty="0"/>
              <a:t> </a:t>
            </a:r>
            <a:r>
              <a:rPr lang="ru-RU" dirty="0" err="1"/>
              <a:t>підтримку</a:t>
            </a:r>
            <a:r>
              <a:rPr lang="ru-RU" dirty="0"/>
              <a:t> </a:t>
            </a:r>
            <a:r>
              <a:rPr lang="ru-RU" dirty="0" err="1"/>
              <a:t>вищих</a:t>
            </a:r>
            <a:r>
              <a:rPr lang="ru-RU" dirty="0"/>
              <a:t> </a:t>
            </a:r>
            <a:r>
              <a:rPr lang="ru-RU" dirty="0" err="1"/>
              <a:t>духовних</a:t>
            </a:r>
            <a:r>
              <a:rPr lang="ru-RU" dirty="0"/>
              <a:t> сил </a:t>
            </a:r>
            <a:r>
              <a:rPr lang="ru-RU" dirty="0" err="1"/>
              <a:t>і</a:t>
            </a:r>
            <a:r>
              <a:rPr lang="ru-RU" dirty="0"/>
              <a:t> </a:t>
            </a:r>
            <a:r>
              <a:rPr lang="ru-RU" dirty="0" err="1"/>
              <a:t>вірити</a:t>
            </a:r>
            <a:r>
              <a:rPr lang="ru-RU" dirty="0"/>
              <a:t> у </a:t>
            </a:r>
            <a:r>
              <a:rPr lang="ru-RU" dirty="0" err="1"/>
              <a:t>краще</a:t>
            </a:r>
            <a:r>
              <a:rPr lang="ru-RU" dirty="0"/>
              <a:t> </a:t>
            </a:r>
          </a:p>
          <a:p>
            <a:endParaRPr lang="ru-RU" dirty="0"/>
          </a:p>
        </p:txBody>
      </p:sp>
      <p:pic>
        <p:nvPicPr>
          <p:cNvPr id="4" name="Picture 4" descr="Картинки по запросу галина кирпа мій ангел такий маленький"/>
          <p:cNvPicPr>
            <a:picLocks noChangeAspect="1" noChangeArrowheads="1"/>
          </p:cNvPicPr>
          <p:nvPr/>
        </p:nvPicPr>
        <p:blipFill>
          <a:blip r:embed="rId2" cstate="print"/>
          <a:srcRect/>
          <a:stretch>
            <a:fillRect/>
          </a:stretch>
        </p:blipFill>
        <p:spPr bwMode="auto">
          <a:xfrm>
            <a:off x="6948264" y="1052736"/>
            <a:ext cx="1908423" cy="3484412"/>
          </a:xfrm>
          <a:prstGeom prst="rect">
            <a:avLst/>
          </a:prstGeom>
          <a:noFill/>
        </p:spPr>
      </p:pic>
      <p:pic>
        <p:nvPicPr>
          <p:cNvPr id="5"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3" cstate="print"/>
          <a:srcRect/>
          <a:stretch>
            <a:fillRect/>
          </a:stretch>
        </p:blipFill>
        <p:spPr bwMode="auto">
          <a:xfrm>
            <a:off x="6948264" y="5297872"/>
            <a:ext cx="2195736" cy="1560128"/>
          </a:xfrm>
          <a:prstGeom prst="rect">
            <a:avLst/>
          </a:prstGeom>
          <a:noFill/>
        </p:spPr>
      </p:pic>
    </p:spTree>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lstStyle/>
          <a:p>
            <a:pPr algn="ctr"/>
            <a:r>
              <a:rPr lang="ru-RU" b="1" dirty="0" err="1"/>
              <a:t>Художні</a:t>
            </a:r>
            <a:r>
              <a:rPr lang="ru-RU" b="1" dirty="0"/>
              <a:t> </a:t>
            </a:r>
            <a:r>
              <a:rPr lang="ru-RU" b="1" dirty="0" err="1"/>
              <a:t>засоби</a:t>
            </a:r>
            <a:endParaRPr lang="ru-RU" b="1" dirty="0"/>
          </a:p>
        </p:txBody>
      </p:sp>
      <p:sp>
        <p:nvSpPr>
          <p:cNvPr id="3" name="Содержимое 2"/>
          <p:cNvSpPr>
            <a:spLocks noGrp="1"/>
          </p:cNvSpPr>
          <p:nvPr>
            <p:ph idx="1"/>
          </p:nvPr>
        </p:nvSpPr>
        <p:spPr>
          <a:xfrm>
            <a:off x="251520" y="4869160"/>
            <a:ext cx="8229600" cy="1008112"/>
          </a:xfrm>
        </p:spPr>
        <p:txBody>
          <a:bodyPr>
            <a:normAutofit/>
          </a:bodyPr>
          <a:lstStyle/>
          <a:p>
            <a:pPr>
              <a:buNone/>
            </a:pPr>
            <a:r>
              <a:rPr lang="uk-UA" b="1" dirty="0">
                <a:solidFill>
                  <a:srgbClr val="0070C0"/>
                </a:solidFill>
              </a:rPr>
              <a:t>Епіфора</a:t>
            </a:r>
            <a:r>
              <a:rPr lang="uk-UA" dirty="0"/>
              <a:t> – однакові закінчення рядків вірша</a:t>
            </a:r>
            <a:endParaRPr lang="ru-RU" dirty="0"/>
          </a:p>
        </p:txBody>
      </p:sp>
      <p:pic>
        <p:nvPicPr>
          <p:cNvPr id="4"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2" cstate="print"/>
          <a:srcRect/>
          <a:stretch>
            <a:fillRect/>
          </a:stretch>
        </p:blipFill>
        <p:spPr bwMode="auto">
          <a:xfrm>
            <a:off x="6948264" y="5297872"/>
            <a:ext cx="2195736" cy="1560128"/>
          </a:xfrm>
          <a:prstGeom prst="rect">
            <a:avLst/>
          </a:prstGeom>
          <a:noFill/>
        </p:spPr>
      </p:pic>
      <p:sp>
        <p:nvSpPr>
          <p:cNvPr id="5" name="Прямоугольник 4"/>
          <p:cNvSpPr/>
          <p:nvPr/>
        </p:nvSpPr>
        <p:spPr>
          <a:xfrm>
            <a:off x="251520" y="2060848"/>
            <a:ext cx="29523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Анафора</a:t>
            </a:r>
          </a:p>
        </p:txBody>
      </p:sp>
      <p:sp>
        <p:nvSpPr>
          <p:cNvPr id="6" name="Прямоугольник 5"/>
          <p:cNvSpPr/>
          <p:nvPr/>
        </p:nvSpPr>
        <p:spPr>
          <a:xfrm>
            <a:off x="2771800" y="3501008"/>
            <a:ext cx="324036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err="1"/>
              <a:t>Зменшено-</a:t>
            </a:r>
            <a:r>
              <a:rPr lang="uk-UA" sz="2800" b="1" dirty="0"/>
              <a:t> пестливі слова</a:t>
            </a:r>
            <a:endParaRPr lang="ru-RU" sz="2800" b="1" dirty="0"/>
          </a:p>
        </p:txBody>
      </p:sp>
      <p:sp>
        <p:nvSpPr>
          <p:cNvPr id="7" name="Прямоугольник 6"/>
          <p:cNvSpPr/>
          <p:nvPr/>
        </p:nvSpPr>
        <p:spPr>
          <a:xfrm>
            <a:off x="5652120" y="2060848"/>
            <a:ext cx="25202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t>Епіфора</a:t>
            </a:r>
            <a:endParaRPr lang="ru-RU" sz="2800" b="1" dirty="0"/>
          </a:p>
        </p:txBody>
      </p:sp>
      <p:cxnSp>
        <p:nvCxnSpPr>
          <p:cNvPr id="9" name="Прямая со стрелкой 8"/>
          <p:cNvCxnSpPr>
            <a:stCxn id="2" idx="2"/>
            <a:endCxn id="5" idx="0"/>
          </p:cNvCxnSpPr>
          <p:nvPr/>
        </p:nvCxnSpPr>
        <p:spPr>
          <a:xfrm flipH="1">
            <a:off x="1727684" y="1403648"/>
            <a:ext cx="2854660" cy="6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2" idx="2"/>
            <a:endCxn id="7" idx="0"/>
          </p:cNvCxnSpPr>
          <p:nvPr/>
        </p:nvCxnSpPr>
        <p:spPr>
          <a:xfrm>
            <a:off x="4582344" y="1403648"/>
            <a:ext cx="2329916" cy="6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2"/>
            <a:endCxn id="6" idx="0"/>
          </p:cNvCxnSpPr>
          <p:nvPr/>
        </p:nvCxnSpPr>
        <p:spPr>
          <a:xfrm flipH="1">
            <a:off x="4391980" y="1403648"/>
            <a:ext cx="190364" cy="20973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35480"/>
            <a:ext cx="4186808" cy="4389120"/>
          </a:xfrm>
        </p:spPr>
        <p:txBody>
          <a:bodyPr/>
          <a:lstStyle/>
          <a:p>
            <a:r>
              <a:rPr lang="uk-UA" dirty="0"/>
              <a:t>Що на картині Володимира </a:t>
            </a:r>
            <a:r>
              <a:rPr lang="uk-UA" dirty="0" err="1"/>
              <a:t>Рум’янцева</a:t>
            </a:r>
            <a:r>
              <a:rPr lang="uk-UA" dirty="0"/>
              <a:t> </a:t>
            </a:r>
            <a:r>
              <a:rPr lang="uk-UA" dirty="0" err="1"/>
              <a:t>“Ідилія”</a:t>
            </a:r>
            <a:r>
              <a:rPr lang="uk-UA" dirty="0"/>
              <a:t> свідчить про те, що ангел турбується про долю дітей?</a:t>
            </a:r>
            <a:endParaRPr lang="ru-RU" dirty="0"/>
          </a:p>
        </p:txBody>
      </p:sp>
      <p:pic>
        <p:nvPicPr>
          <p:cNvPr id="4" name="Picture 2" descr="Картинки по запросу галина кирпа мій ангел такий маленький"/>
          <p:cNvPicPr>
            <a:picLocks noChangeAspect="1" noChangeArrowheads="1"/>
          </p:cNvPicPr>
          <p:nvPr/>
        </p:nvPicPr>
        <p:blipFill>
          <a:blip r:embed="rId2" cstate="print"/>
          <a:srcRect/>
          <a:stretch>
            <a:fillRect/>
          </a:stretch>
        </p:blipFill>
        <p:spPr bwMode="auto">
          <a:xfrm>
            <a:off x="4698426" y="476672"/>
            <a:ext cx="4074957" cy="5760640"/>
          </a:xfrm>
          <a:prstGeom prst="rect">
            <a:avLst/>
          </a:prstGeom>
          <a:noFill/>
        </p:spPr>
      </p:pic>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4048" y="1935480"/>
            <a:ext cx="3682752" cy="4389120"/>
          </a:xfrm>
        </p:spPr>
        <p:txBody>
          <a:bodyPr/>
          <a:lstStyle/>
          <a:p>
            <a:r>
              <a:rPr lang="uk-UA" dirty="0"/>
              <a:t>Про що ви думаєте, роздивляючись ілюстрацію?</a:t>
            </a:r>
            <a:endParaRPr lang="ru-RU" dirty="0"/>
          </a:p>
        </p:txBody>
      </p:sp>
      <p:pic>
        <p:nvPicPr>
          <p:cNvPr id="4" name="Picture 4" descr="Похожее изображение"/>
          <p:cNvPicPr>
            <a:picLocks noChangeAspect="1" noChangeArrowheads="1"/>
          </p:cNvPicPr>
          <p:nvPr/>
        </p:nvPicPr>
        <p:blipFill>
          <a:blip r:embed="rId2" cstate="print"/>
          <a:srcRect/>
          <a:stretch>
            <a:fillRect/>
          </a:stretch>
        </p:blipFill>
        <p:spPr bwMode="auto">
          <a:xfrm>
            <a:off x="395536" y="548680"/>
            <a:ext cx="4232390" cy="5544616"/>
          </a:xfrm>
          <a:prstGeom prst="rect">
            <a:avLst/>
          </a:prstGeom>
          <a:noFill/>
        </p:spPr>
      </p:pic>
    </p:spTree>
  </p:cSld>
  <p:clrMapOvr>
    <a:masterClrMapping/>
  </p:clrMapOvr>
  <p:transition>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35480"/>
            <a:ext cx="4042792" cy="4389120"/>
          </a:xfrm>
        </p:spPr>
        <p:txBody>
          <a:bodyPr/>
          <a:lstStyle/>
          <a:p>
            <a:r>
              <a:rPr lang="uk-UA" dirty="0"/>
              <a:t>Про що ви подумали, коли побачили картину?</a:t>
            </a:r>
            <a:endParaRPr lang="ru-RU" dirty="0"/>
          </a:p>
        </p:txBody>
      </p:sp>
      <p:pic>
        <p:nvPicPr>
          <p:cNvPr id="7" name="Picture 6" descr="Похожее изображение"/>
          <p:cNvPicPr>
            <a:picLocks noChangeAspect="1" noChangeArrowheads="1"/>
          </p:cNvPicPr>
          <p:nvPr/>
        </p:nvPicPr>
        <p:blipFill>
          <a:blip r:embed="rId2" cstate="print"/>
          <a:srcRect/>
          <a:stretch>
            <a:fillRect/>
          </a:stretch>
        </p:blipFill>
        <p:spPr bwMode="auto">
          <a:xfrm>
            <a:off x="4499992" y="260648"/>
            <a:ext cx="4104456" cy="6156684"/>
          </a:xfrm>
          <a:prstGeom prst="rect">
            <a:avLst/>
          </a:prstGeom>
          <a:noFill/>
        </p:spPr>
      </p:pic>
    </p:spTree>
  </p:cSld>
  <p:clrMapOvr>
    <a:masterClrMapping/>
  </p:clrMapOvr>
  <p:transition>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Поетична хвилинка</a:t>
            </a:r>
            <a:endParaRPr lang="ru-RU" b="1" dirty="0"/>
          </a:p>
        </p:txBody>
      </p:sp>
      <p:sp>
        <p:nvSpPr>
          <p:cNvPr id="3" name="Содержимое 2"/>
          <p:cNvSpPr>
            <a:spLocks noGrp="1"/>
          </p:cNvSpPr>
          <p:nvPr>
            <p:ph idx="1"/>
          </p:nvPr>
        </p:nvSpPr>
        <p:spPr>
          <a:xfrm>
            <a:off x="457200" y="1935480"/>
            <a:ext cx="8229600" cy="1205488"/>
          </a:xfrm>
        </p:spPr>
        <p:txBody>
          <a:bodyPr>
            <a:normAutofit/>
          </a:bodyPr>
          <a:lstStyle/>
          <a:p>
            <a:pPr algn="ctr">
              <a:buNone/>
            </a:pPr>
            <a:r>
              <a:rPr lang="uk-UA" sz="3600" b="1" dirty="0">
                <a:solidFill>
                  <a:srgbClr val="C00000"/>
                </a:solidFill>
              </a:rPr>
              <a:t>Коли до вас темної ночі</a:t>
            </a:r>
            <a:endParaRPr lang="ru-RU" sz="3600" b="1" dirty="0">
              <a:solidFill>
                <a:srgbClr val="C00000"/>
              </a:solidFill>
            </a:endParaRPr>
          </a:p>
        </p:txBody>
      </p:sp>
      <p:pic>
        <p:nvPicPr>
          <p:cNvPr id="2050" name="Picture 2" descr="Похожее изображение"/>
          <p:cNvPicPr>
            <a:picLocks noChangeAspect="1" noChangeArrowheads="1"/>
          </p:cNvPicPr>
          <p:nvPr/>
        </p:nvPicPr>
        <p:blipFill>
          <a:blip r:embed="rId2" cstate="print"/>
          <a:srcRect/>
          <a:stretch>
            <a:fillRect/>
          </a:stretch>
        </p:blipFill>
        <p:spPr bwMode="auto">
          <a:xfrm>
            <a:off x="1043608" y="2780928"/>
            <a:ext cx="7344816" cy="3764604"/>
          </a:xfrm>
          <a:prstGeom prst="rect">
            <a:avLst/>
          </a:prstGeom>
          <a:noFill/>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2" cstate="print"/>
          <a:srcRect/>
          <a:stretch>
            <a:fillRect/>
          </a:stretch>
        </p:blipFill>
        <p:spPr bwMode="auto">
          <a:xfrm>
            <a:off x="6948264" y="5297872"/>
            <a:ext cx="2195736" cy="1560128"/>
          </a:xfrm>
          <a:prstGeom prst="rect">
            <a:avLst/>
          </a:prstGeom>
          <a:noFill/>
        </p:spPr>
      </p:pic>
      <p:sp>
        <p:nvSpPr>
          <p:cNvPr id="2" name="Заголовок 1"/>
          <p:cNvSpPr>
            <a:spLocks noGrp="1"/>
          </p:cNvSpPr>
          <p:nvPr>
            <p:ph type="title"/>
          </p:nvPr>
        </p:nvSpPr>
        <p:spPr>
          <a:xfrm>
            <a:off x="395536" y="332656"/>
            <a:ext cx="8229600" cy="1143000"/>
          </a:xfrm>
        </p:spPr>
        <p:txBody>
          <a:bodyPr>
            <a:normAutofit fontScale="90000"/>
          </a:bodyPr>
          <a:lstStyle/>
          <a:p>
            <a:r>
              <a:rPr lang="uk-UA" b="1" dirty="0"/>
              <a:t>Галина Кирпа</a:t>
            </a:r>
            <a:br>
              <a:rPr lang="uk-UA" b="1" dirty="0"/>
            </a:br>
            <a:r>
              <a:rPr lang="uk-UA" b="1" dirty="0" err="1"/>
              <a:t>“Коли</a:t>
            </a:r>
            <a:r>
              <a:rPr lang="uk-UA" b="1" dirty="0"/>
              <a:t> до вас темної </a:t>
            </a:r>
            <a:r>
              <a:rPr lang="uk-UA" b="1" dirty="0" err="1"/>
              <a:t>ночі”</a:t>
            </a:r>
            <a:endParaRPr lang="ru-RU" b="1" dirty="0"/>
          </a:p>
        </p:txBody>
      </p:sp>
      <p:sp>
        <p:nvSpPr>
          <p:cNvPr id="3" name="Содержимое 2"/>
          <p:cNvSpPr>
            <a:spLocks noGrp="1"/>
          </p:cNvSpPr>
          <p:nvPr>
            <p:ph idx="1"/>
          </p:nvPr>
        </p:nvSpPr>
        <p:spPr>
          <a:xfrm>
            <a:off x="395536" y="1484784"/>
            <a:ext cx="6984776" cy="5040560"/>
          </a:xfrm>
        </p:spPr>
        <p:txBody>
          <a:bodyPr>
            <a:normAutofit/>
          </a:bodyPr>
          <a:lstStyle/>
          <a:p>
            <a:pPr>
              <a:buNone/>
            </a:pPr>
            <a:r>
              <a:rPr lang="ru-RU" b="1" dirty="0"/>
              <a:t>Тема: </a:t>
            </a:r>
            <a:r>
              <a:rPr lang="ru-RU" dirty="0" err="1"/>
              <a:t>роздуми</a:t>
            </a:r>
            <a:r>
              <a:rPr lang="ru-RU" dirty="0"/>
              <a:t> </a:t>
            </a:r>
            <a:r>
              <a:rPr lang="ru-RU" dirty="0" err="1"/>
              <a:t>оповідача</a:t>
            </a:r>
            <a:r>
              <a:rPr lang="ru-RU" dirty="0"/>
              <a:t> про </a:t>
            </a:r>
            <a:r>
              <a:rPr lang="ru-RU" dirty="0" err="1"/>
              <a:t>ймовірну</a:t>
            </a:r>
            <a:r>
              <a:rPr lang="ru-RU" dirty="0"/>
              <a:t> в </a:t>
            </a:r>
            <a:r>
              <a:rPr lang="ru-RU" dirty="0" err="1"/>
              <a:t>майбутньому</a:t>
            </a:r>
            <a:r>
              <a:rPr lang="ru-RU" dirty="0"/>
              <a:t> </a:t>
            </a:r>
            <a:r>
              <a:rPr lang="ru-RU" dirty="0" err="1"/>
              <a:t>зустріч</a:t>
            </a:r>
            <a:r>
              <a:rPr lang="ru-RU" dirty="0"/>
              <a:t> </a:t>
            </a:r>
            <a:r>
              <a:rPr lang="ru-RU" dirty="0" err="1"/>
              <a:t>з</a:t>
            </a:r>
            <a:r>
              <a:rPr lang="ru-RU" dirty="0"/>
              <a:t> Левом; </a:t>
            </a:r>
            <a:r>
              <a:rPr lang="ru-RU" dirty="0" err="1"/>
              <a:t>прохання</a:t>
            </a:r>
            <a:r>
              <a:rPr lang="ru-RU" dirty="0"/>
              <a:t> не </a:t>
            </a:r>
            <a:r>
              <a:rPr lang="ru-RU" dirty="0" err="1"/>
              <a:t>казати</a:t>
            </a:r>
            <a:r>
              <a:rPr lang="ru-RU" dirty="0"/>
              <a:t> </a:t>
            </a:r>
            <a:r>
              <a:rPr lang="ru-RU" dirty="0" err="1"/>
              <a:t>йому</a:t>
            </a:r>
            <a:r>
              <a:rPr lang="ru-RU" dirty="0"/>
              <a:t> про зоопарк </a:t>
            </a:r>
          </a:p>
          <a:p>
            <a:pPr>
              <a:buNone/>
            </a:pPr>
            <a:r>
              <a:rPr lang="ru-RU" b="1" dirty="0" err="1"/>
              <a:t>Основна</a:t>
            </a:r>
            <a:r>
              <a:rPr lang="ru-RU" b="1" dirty="0"/>
              <a:t> думка : </a:t>
            </a:r>
            <a:r>
              <a:rPr lang="ru-RU" dirty="0" err="1"/>
              <a:t>Якщо</a:t>
            </a:r>
            <a:r>
              <a:rPr lang="ru-RU" dirty="0"/>
              <a:t> </a:t>
            </a:r>
            <a:r>
              <a:rPr lang="ru-RU" dirty="0" err="1"/>
              <a:t>хоча</a:t>
            </a:r>
            <a:r>
              <a:rPr lang="ru-RU" dirty="0"/>
              <a:t> б один лев не </a:t>
            </a:r>
            <a:r>
              <a:rPr lang="ru-RU" dirty="0" err="1"/>
              <a:t>потрапить</a:t>
            </a:r>
            <a:r>
              <a:rPr lang="ru-RU" dirty="0"/>
              <a:t> до зоопарку, то </a:t>
            </a:r>
            <a:r>
              <a:rPr lang="ru-RU" dirty="0" err="1"/>
              <a:t>це</a:t>
            </a:r>
            <a:r>
              <a:rPr lang="ru-RU" dirty="0"/>
              <a:t> </a:t>
            </a:r>
            <a:r>
              <a:rPr lang="ru-RU" dirty="0" err="1"/>
              <a:t>призведе</a:t>
            </a:r>
            <a:r>
              <a:rPr lang="ru-RU" dirty="0"/>
              <a:t> в </a:t>
            </a:r>
            <a:r>
              <a:rPr lang="ru-RU" dirty="0" err="1"/>
              <a:t>майбутньому</a:t>
            </a:r>
            <a:r>
              <a:rPr lang="ru-RU" dirty="0"/>
              <a:t> до </a:t>
            </a:r>
            <a:r>
              <a:rPr lang="ru-RU" dirty="0" err="1"/>
              <a:t>виникнення</a:t>
            </a:r>
            <a:r>
              <a:rPr lang="ru-RU" dirty="0"/>
              <a:t> </a:t>
            </a:r>
            <a:r>
              <a:rPr lang="ru-RU" dirty="0" err="1"/>
              <a:t>цілої</a:t>
            </a:r>
            <a:r>
              <a:rPr lang="ru-RU" dirty="0"/>
              <a:t> </a:t>
            </a:r>
            <a:r>
              <a:rPr lang="ru-RU" dirty="0" err="1"/>
              <a:t>Лев’ячої</a:t>
            </a:r>
            <a:r>
              <a:rPr lang="ru-RU" dirty="0"/>
              <a:t> </a:t>
            </a:r>
            <a:r>
              <a:rPr lang="ru-RU" dirty="0" err="1"/>
              <a:t>Держави</a:t>
            </a:r>
            <a:r>
              <a:rPr lang="ru-RU" dirty="0"/>
              <a:t>, де </a:t>
            </a:r>
            <a:r>
              <a:rPr lang="ru-RU" dirty="0" err="1"/>
              <a:t>всі</a:t>
            </a:r>
            <a:r>
              <a:rPr lang="ru-RU" dirty="0"/>
              <a:t> </a:t>
            </a:r>
            <a:r>
              <a:rPr lang="ru-RU" dirty="0" err="1"/>
              <a:t>тварини</a:t>
            </a:r>
            <a:r>
              <a:rPr lang="ru-RU" dirty="0"/>
              <a:t> </a:t>
            </a:r>
            <a:r>
              <a:rPr lang="ru-RU" dirty="0" err="1"/>
              <a:t>будуть</a:t>
            </a:r>
            <a:r>
              <a:rPr lang="ru-RU" dirty="0"/>
              <a:t> </a:t>
            </a:r>
            <a:r>
              <a:rPr lang="ru-RU" dirty="0" err="1"/>
              <a:t>вільними</a:t>
            </a:r>
            <a:r>
              <a:rPr lang="ru-RU" dirty="0"/>
              <a:t> </a:t>
            </a:r>
          </a:p>
          <a:p>
            <a:pPr>
              <a:buNone/>
            </a:pPr>
            <a:r>
              <a:rPr lang="uk-UA" b="1" dirty="0"/>
              <a:t>Жанр: </a:t>
            </a:r>
            <a:r>
              <a:rPr lang="uk-UA" dirty="0"/>
              <a:t>філософська лірика</a:t>
            </a:r>
            <a:endParaRPr lang="ru-RU" dirty="0"/>
          </a:p>
          <a:p>
            <a:pPr>
              <a:buNone/>
            </a:pPr>
            <a:r>
              <a:rPr lang="ru-RU" b="1" dirty="0" err="1"/>
              <a:t>Віршування</a:t>
            </a:r>
            <a:r>
              <a:rPr lang="ru-RU" b="1" dirty="0"/>
              <a:t>: </a:t>
            </a:r>
            <a:r>
              <a:rPr lang="ru-RU" dirty="0" err="1"/>
              <a:t>верлібр</a:t>
            </a:r>
            <a:r>
              <a:rPr lang="ru-RU" dirty="0"/>
              <a:t> </a:t>
            </a:r>
          </a:p>
          <a:p>
            <a:pPr>
              <a:buNone/>
            </a:pPr>
            <a:endParaRPr lang="ru-RU" dirty="0"/>
          </a:p>
          <a:p>
            <a:endParaRPr lang="ru-RU" dirty="0"/>
          </a:p>
          <a:p>
            <a:endParaRPr lang="ru-RU" dirty="0"/>
          </a:p>
        </p:txBody>
      </p:sp>
      <p:pic>
        <p:nvPicPr>
          <p:cNvPr id="13314" name="Picture 2" descr="Похожее изображение"/>
          <p:cNvPicPr>
            <a:picLocks noChangeAspect="1" noChangeArrowheads="1"/>
          </p:cNvPicPr>
          <p:nvPr/>
        </p:nvPicPr>
        <p:blipFill>
          <a:blip r:embed="rId3" cstate="print"/>
          <a:srcRect/>
          <a:stretch>
            <a:fillRect/>
          </a:stretch>
        </p:blipFill>
        <p:spPr bwMode="auto">
          <a:xfrm>
            <a:off x="6944746" y="0"/>
            <a:ext cx="2199254" cy="2204864"/>
          </a:xfrm>
          <a:prstGeom prst="rect">
            <a:avLst/>
          </a:prstGeom>
          <a:noFill/>
        </p:spPr>
      </p:pic>
    </p:spTree>
  </p:cSld>
  <p:clrMapOvr>
    <a:masterClrMapping/>
  </p:clrMapOvr>
  <p:transition>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636912"/>
            <a:ext cx="8229600" cy="4005064"/>
          </a:xfrm>
        </p:spPr>
        <p:txBody>
          <a:bodyPr>
            <a:normAutofit fontScale="92500"/>
          </a:bodyPr>
          <a:lstStyle/>
          <a:p>
            <a:pPr>
              <a:spcBef>
                <a:spcPts val="0"/>
              </a:spcBef>
              <a:buNone/>
            </a:pPr>
            <a:r>
              <a:rPr lang="ru-RU" dirty="0"/>
              <a:t>		Лев у </a:t>
            </a:r>
            <a:r>
              <a:rPr lang="ru-RU" dirty="0" err="1"/>
              <a:t>вірші</a:t>
            </a:r>
            <a:r>
              <a:rPr lang="ru-RU" dirty="0"/>
              <a:t> </a:t>
            </a:r>
            <a:r>
              <a:rPr lang="ru-RU" dirty="0" err="1"/>
              <a:t>є</a:t>
            </a:r>
            <a:r>
              <a:rPr lang="ru-RU" dirty="0"/>
              <a:t> символом </a:t>
            </a:r>
            <a:r>
              <a:rPr lang="ru-RU" dirty="0" err="1"/>
              <a:t>сили</a:t>
            </a:r>
            <a:r>
              <a:rPr lang="ru-RU" dirty="0"/>
              <a:t>, </a:t>
            </a:r>
            <a:r>
              <a:rPr lang="ru-RU" dirty="0" err="1"/>
              <a:t>свободи</a:t>
            </a:r>
            <a:r>
              <a:rPr lang="ru-RU" dirty="0"/>
              <a:t>, </a:t>
            </a:r>
            <a:r>
              <a:rPr lang="ru-RU" dirty="0" err="1"/>
              <a:t>гідності</a:t>
            </a:r>
            <a:r>
              <a:rPr lang="ru-RU" dirty="0"/>
              <a:t>, благородства. Нам </a:t>
            </a:r>
            <a:r>
              <a:rPr lang="ru-RU" dirty="0" err="1"/>
              <a:t>важко</a:t>
            </a:r>
            <a:r>
              <a:rPr lang="ru-RU" dirty="0"/>
              <a:t> </a:t>
            </a:r>
            <a:r>
              <a:rPr lang="ru-RU" dirty="0" err="1"/>
              <a:t>уявити</a:t>
            </a:r>
            <a:r>
              <a:rPr lang="ru-RU" dirty="0"/>
              <a:t> </a:t>
            </a:r>
            <a:r>
              <a:rPr lang="ru-RU" dirty="0" err="1"/>
              <a:t>його</a:t>
            </a:r>
            <a:r>
              <a:rPr lang="ru-RU" dirty="0"/>
              <a:t> </a:t>
            </a:r>
            <a:r>
              <a:rPr lang="ru-RU" dirty="0" err="1"/>
              <a:t>лякливим</a:t>
            </a:r>
            <a:r>
              <a:rPr lang="ru-RU" dirty="0"/>
              <a:t> </a:t>
            </a:r>
            <a:r>
              <a:rPr lang="ru-RU" dirty="0" err="1"/>
              <a:t>і</a:t>
            </a:r>
            <a:r>
              <a:rPr lang="ru-RU" dirty="0"/>
              <a:t> </a:t>
            </a:r>
            <a:r>
              <a:rPr lang="ru-RU" dirty="0" err="1"/>
              <a:t>зовсім</a:t>
            </a:r>
            <a:r>
              <a:rPr lang="ru-RU" dirty="0"/>
              <a:t> </a:t>
            </a:r>
            <a:r>
              <a:rPr lang="ru-RU" dirty="0" err="1"/>
              <a:t>неприродньо</a:t>
            </a:r>
            <a:r>
              <a:rPr lang="ru-RU" dirty="0"/>
              <a:t> </a:t>
            </a:r>
            <a:r>
              <a:rPr lang="ru-RU" dirty="0" err="1"/>
              <a:t>виглядає</a:t>
            </a:r>
            <a:r>
              <a:rPr lang="ru-RU" dirty="0"/>
              <a:t> Лев у </a:t>
            </a:r>
            <a:r>
              <a:rPr lang="ru-RU" dirty="0" err="1"/>
              <a:t>клітці</a:t>
            </a:r>
            <a:r>
              <a:rPr lang="ru-RU" dirty="0"/>
              <a:t>. </a:t>
            </a:r>
          </a:p>
          <a:p>
            <a:pPr>
              <a:spcBef>
                <a:spcPts val="0"/>
              </a:spcBef>
              <a:buNone/>
            </a:pPr>
            <a:r>
              <a:rPr lang="ru-RU" dirty="0"/>
              <a:t>		Зоопарк у </a:t>
            </a:r>
            <a:r>
              <a:rPr lang="ru-RU" dirty="0" err="1"/>
              <a:t>творі</a:t>
            </a:r>
            <a:r>
              <a:rPr lang="ru-RU" dirty="0"/>
              <a:t> </a:t>
            </a:r>
            <a:r>
              <a:rPr lang="ru-RU" dirty="0" err="1"/>
              <a:t>Галини</a:t>
            </a:r>
            <a:r>
              <a:rPr lang="ru-RU" dirty="0"/>
              <a:t> </a:t>
            </a:r>
            <a:r>
              <a:rPr lang="ru-RU" dirty="0" err="1"/>
              <a:t>Кирпи</a:t>
            </a:r>
            <a:r>
              <a:rPr lang="ru-RU" dirty="0"/>
              <a:t> — </a:t>
            </a:r>
            <a:r>
              <a:rPr lang="ru-RU" dirty="0" err="1"/>
              <a:t>це</a:t>
            </a:r>
            <a:r>
              <a:rPr lang="ru-RU" dirty="0"/>
              <a:t> </a:t>
            </a:r>
            <a:r>
              <a:rPr lang="ru-RU" dirty="0" err="1"/>
              <a:t>місце</a:t>
            </a:r>
            <a:r>
              <a:rPr lang="ru-RU" dirty="0"/>
              <a:t>, де </a:t>
            </a:r>
            <a:r>
              <a:rPr lang="ru-RU" dirty="0" err="1"/>
              <a:t>тварин</a:t>
            </a:r>
            <a:r>
              <a:rPr lang="ru-RU" dirty="0"/>
              <a:t> </a:t>
            </a:r>
            <a:r>
              <a:rPr lang="ru-RU" dirty="0" err="1"/>
              <a:t>тримають</a:t>
            </a:r>
            <a:r>
              <a:rPr lang="ru-RU" dirty="0"/>
              <a:t> в </a:t>
            </a:r>
            <a:r>
              <a:rPr lang="ru-RU" dirty="0" err="1"/>
              <a:t>неволі</a:t>
            </a:r>
            <a:r>
              <a:rPr lang="ru-RU" dirty="0"/>
              <a:t>. </a:t>
            </a:r>
          </a:p>
          <a:p>
            <a:pPr>
              <a:spcBef>
                <a:spcPts val="0"/>
              </a:spcBef>
              <a:buNone/>
            </a:pPr>
            <a:r>
              <a:rPr lang="ru-RU" dirty="0"/>
              <a:t>		</a:t>
            </a:r>
            <a:r>
              <a:rPr lang="ru-RU" dirty="0" err="1"/>
              <a:t>Казкова</a:t>
            </a:r>
            <a:r>
              <a:rPr lang="ru-RU" dirty="0"/>
              <a:t> </a:t>
            </a:r>
            <a:r>
              <a:rPr lang="ru-RU" dirty="0" err="1"/>
              <a:t>Лев’яча</a:t>
            </a:r>
            <a:r>
              <a:rPr lang="ru-RU" dirty="0"/>
              <a:t> Держава </a:t>
            </a:r>
            <a:r>
              <a:rPr lang="ru-RU" dirty="0" err="1"/>
              <a:t>є</a:t>
            </a:r>
            <a:r>
              <a:rPr lang="ru-RU" dirty="0"/>
              <a:t> </a:t>
            </a:r>
            <a:r>
              <a:rPr lang="ru-RU" dirty="0" err="1"/>
              <a:t>алегоричним</a:t>
            </a:r>
            <a:r>
              <a:rPr lang="ru-RU" dirty="0"/>
              <a:t> </a:t>
            </a:r>
            <a:r>
              <a:rPr lang="ru-RU" dirty="0" err="1"/>
              <a:t>означенням</a:t>
            </a:r>
            <a:r>
              <a:rPr lang="ru-RU" dirty="0"/>
              <a:t> </a:t>
            </a:r>
            <a:r>
              <a:rPr lang="ru-RU" dirty="0" err="1"/>
              <a:t>бажаного</a:t>
            </a:r>
            <a:r>
              <a:rPr lang="ru-RU" dirty="0"/>
              <a:t> </a:t>
            </a:r>
            <a:r>
              <a:rPr lang="ru-RU" dirty="0" err="1"/>
              <a:t>суспільства</a:t>
            </a:r>
            <a:r>
              <a:rPr lang="ru-RU" dirty="0"/>
              <a:t> </a:t>
            </a:r>
            <a:r>
              <a:rPr lang="ru-RU" dirty="0" err="1"/>
              <a:t>вільних</a:t>
            </a:r>
            <a:r>
              <a:rPr lang="ru-RU" dirty="0"/>
              <a:t> людей. </a:t>
            </a:r>
            <a:r>
              <a:rPr lang="ru-RU" dirty="0" err="1"/>
              <a:t>Зберігаючи</a:t>
            </a:r>
            <a:r>
              <a:rPr lang="ru-RU" dirty="0"/>
              <a:t> в </a:t>
            </a:r>
            <a:r>
              <a:rPr lang="ru-RU" dirty="0" err="1"/>
              <a:t>своїй</a:t>
            </a:r>
            <a:r>
              <a:rPr lang="ru-RU" dirty="0"/>
              <a:t> </a:t>
            </a:r>
            <a:r>
              <a:rPr lang="ru-RU" dirty="0" err="1"/>
              <a:t>душі</a:t>
            </a:r>
            <a:r>
              <a:rPr lang="ru-RU" dirty="0"/>
              <a:t> </a:t>
            </a:r>
            <a:r>
              <a:rPr lang="ru-RU" dirty="0" err="1"/>
              <a:t>дитячу</a:t>
            </a:r>
            <a:r>
              <a:rPr lang="ru-RU" dirty="0"/>
              <a:t> </a:t>
            </a:r>
            <a:r>
              <a:rPr lang="ru-RU" dirty="0" err="1"/>
              <a:t>віру</a:t>
            </a:r>
            <a:r>
              <a:rPr lang="ru-RU" dirty="0"/>
              <a:t> </a:t>
            </a:r>
            <a:r>
              <a:rPr lang="ru-RU" dirty="0" err="1"/>
              <a:t>в</a:t>
            </a:r>
            <a:r>
              <a:rPr lang="ru-RU" dirty="0"/>
              <a:t> </a:t>
            </a:r>
            <a:r>
              <a:rPr lang="ru-RU" dirty="0" err="1"/>
              <a:t>казку</a:t>
            </a:r>
            <a:r>
              <a:rPr lang="ru-RU" dirty="0"/>
              <a:t>, </a:t>
            </a:r>
            <a:r>
              <a:rPr lang="ru-RU" dirty="0" err="1"/>
              <a:t>лірична</a:t>
            </a:r>
            <a:r>
              <a:rPr lang="ru-RU" dirty="0"/>
              <a:t> </a:t>
            </a:r>
            <a:r>
              <a:rPr lang="ru-RU" dirty="0" err="1"/>
              <a:t>героїня</a:t>
            </a:r>
            <a:r>
              <a:rPr lang="ru-RU" dirty="0"/>
              <a:t> </a:t>
            </a:r>
            <a:r>
              <a:rPr lang="ru-RU" dirty="0" err="1"/>
              <a:t>закликає</a:t>
            </a:r>
            <a:r>
              <a:rPr lang="ru-RU" dirty="0"/>
              <a:t> </a:t>
            </a:r>
            <a:r>
              <a:rPr lang="ru-RU" dirty="0" err="1"/>
              <a:t>вберегти</a:t>
            </a:r>
            <a:r>
              <a:rPr lang="ru-RU" dirty="0"/>
              <a:t> Лева </a:t>
            </a:r>
            <a:r>
              <a:rPr lang="ru-RU" dirty="0" err="1"/>
              <a:t>від</a:t>
            </a:r>
            <a:r>
              <a:rPr lang="ru-RU" dirty="0"/>
              <a:t> зоопарку </a:t>
            </a:r>
            <a:r>
              <a:rPr lang="ru-RU" dirty="0" err="1"/>
              <a:t>і</a:t>
            </a:r>
            <a:r>
              <a:rPr lang="ru-RU" dirty="0"/>
              <a:t> </a:t>
            </a:r>
            <a:r>
              <a:rPr lang="ru-RU" dirty="0" err="1"/>
              <a:t>зробити</a:t>
            </a:r>
            <a:r>
              <a:rPr lang="ru-RU" dirty="0"/>
              <a:t> все, </a:t>
            </a:r>
            <a:r>
              <a:rPr lang="ru-RU" dirty="0" err="1"/>
              <a:t>щоб</a:t>
            </a:r>
            <a:r>
              <a:rPr lang="ru-RU" dirty="0"/>
              <a:t> </a:t>
            </a:r>
            <a:r>
              <a:rPr lang="ru-RU" dirty="0" err="1"/>
              <a:t>його</a:t>
            </a:r>
            <a:r>
              <a:rPr lang="ru-RU" dirty="0"/>
              <a:t> </a:t>
            </a:r>
            <a:r>
              <a:rPr lang="ru-RU" dirty="0" err="1"/>
              <a:t>нащадки</a:t>
            </a:r>
            <a:r>
              <a:rPr lang="ru-RU" dirty="0"/>
              <a:t> не знали про неволю. </a:t>
            </a:r>
            <a:endParaRPr lang="en-US" dirty="0"/>
          </a:p>
          <a:p>
            <a:endParaRPr lang="ru-RU" dirty="0"/>
          </a:p>
        </p:txBody>
      </p:sp>
      <p:pic>
        <p:nvPicPr>
          <p:cNvPr id="1026" name="Picture 2" descr="Похожее изображение"/>
          <p:cNvPicPr>
            <a:picLocks noChangeAspect="1" noChangeArrowheads="1"/>
          </p:cNvPicPr>
          <p:nvPr/>
        </p:nvPicPr>
        <p:blipFill>
          <a:blip r:embed="rId2" cstate="print"/>
          <a:srcRect/>
          <a:stretch>
            <a:fillRect/>
          </a:stretch>
        </p:blipFill>
        <p:spPr bwMode="auto">
          <a:xfrm>
            <a:off x="2483768" y="0"/>
            <a:ext cx="3672408" cy="2758147"/>
          </a:xfrm>
          <a:prstGeom prst="rect">
            <a:avLst/>
          </a:prstGeom>
          <a:noFill/>
        </p:spPr>
      </p:pic>
    </p:spTree>
  </p:cSld>
  <p:clrMapOvr>
    <a:masterClrMapping/>
  </p:clrMapOvr>
  <p:transition>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764704"/>
            <a:ext cx="4896544" cy="3960440"/>
          </a:xfrm>
        </p:spPr>
        <p:txBody>
          <a:bodyPr/>
          <a:lstStyle/>
          <a:p>
            <a:pPr>
              <a:buNone/>
            </a:pPr>
            <a:r>
              <a:rPr lang="uk-UA" dirty="0"/>
              <a:t>У вірші йдеться про Лев’ячу Державу, й ми згадуємо золотого лева на гербі міста Львова.</a:t>
            </a:r>
          </a:p>
          <a:p>
            <a:pPr>
              <a:buNone/>
            </a:pPr>
            <a:r>
              <a:rPr lang="uk-UA" dirty="0"/>
              <a:t>Чи можна вважати, що авторка насправді веде мову не про левів, а про українців? Чому ви так вважаєте?</a:t>
            </a:r>
            <a:endParaRPr lang="ru-RU" dirty="0"/>
          </a:p>
        </p:txBody>
      </p:sp>
      <p:pic>
        <p:nvPicPr>
          <p:cNvPr id="11267" name="Picture 3" descr="Картинки по запросу герб львова картинки"/>
          <p:cNvPicPr>
            <a:picLocks noChangeAspect="1" noChangeArrowheads="1"/>
          </p:cNvPicPr>
          <p:nvPr/>
        </p:nvPicPr>
        <p:blipFill>
          <a:blip r:embed="rId2" cstate="print"/>
          <a:srcRect/>
          <a:stretch>
            <a:fillRect/>
          </a:stretch>
        </p:blipFill>
        <p:spPr bwMode="auto">
          <a:xfrm>
            <a:off x="4981575" y="188640"/>
            <a:ext cx="4162425" cy="3448051"/>
          </a:xfrm>
          <a:prstGeom prst="rect">
            <a:avLst/>
          </a:prstGeom>
          <a:noFill/>
        </p:spPr>
      </p:pic>
      <p:pic>
        <p:nvPicPr>
          <p:cNvPr id="11269" name="Picture 5" descr="Картинки по запросу герб львова картинки"/>
          <p:cNvPicPr>
            <a:picLocks noChangeAspect="1" noChangeArrowheads="1"/>
          </p:cNvPicPr>
          <p:nvPr/>
        </p:nvPicPr>
        <p:blipFill>
          <a:blip r:embed="rId3" cstate="print"/>
          <a:srcRect/>
          <a:stretch>
            <a:fillRect/>
          </a:stretch>
        </p:blipFill>
        <p:spPr bwMode="auto">
          <a:xfrm>
            <a:off x="4860032" y="3355311"/>
            <a:ext cx="2088232" cy="2665977"/>
          </a:xfrm>
          <a:prstGeom prst="rect">
            <a:avLst/>
          </a:prstGeom>
          <a:noFill/>
        </p:spPr>
      </p:pic>
      <p:pic>
        <p:nvPicPr>
          <p:cNvPr id="11"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4" cstate="print"/>
          <a:srcRect/>
          <a:stretch>
            <a:fillRect/>
          </a:stretch>
        </p:blipFill>
        <p:spPr bwMode="auto">
          <a:xfrm>
            <a:off x="6948264" y="5297872"/>
            <a:ext cx="2195736" cy="1560128"/>
          </a:xfrm>
          <a:prstGeom prst="rect">
            <a:avLst/>
          </a:prstGeom>
          <a:noFill/>
        </p:spPr>
      </p:pic>
    </p:spTree>
  </p:cSld>
  <p:clrMapOvr>
    <a:masterClrMapping/>
  </p:clrMapOvr>
  <p:transition>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lstStyle/>
          <a:p>
            <a:r>
              <a:rPr lang="ru-RU" b="1" dirty="0"/>
              <a:t>Мета та </a:t>
            </a:r>
            <a:r>
              <a:rPr lang="ru-RU" b="1" dirty="0" err="1"/>
              <a:t>завдання</a:t>
            </a:r>
            <a:r>
              <a:rPr lang="ru-RU" b="1" dirty="0"/>
              <a:t> уроку:</a:t>
            </a:r>
          </a:p>
        </p:txBody>
      </p:sp>
      <p:sp>
        <p:nvSpPr>
          <p:cNvPr id="3" name="Содержимое 2"/>
          <p:cNvSpPr>
            <a:spLocks noGrp="1"/>
          </p:cNvSpPr>
          <p:nvPr>
            <p:ph idx="1"/>
          </p:nvPr>
        </p:nvSpPr>
        <p:spPr>
          <a:xfrm>
            <a:off x="251520" y="1556792"/>
            <a:ext cx="8424936" cy="4733880"/>
          </a:xfrm>
        </p:spPr>
        <p:txBody>
          <a:bodyPr>
            <a:normAutofit/>
          </a:bodyPr>
          <a:lstStyle/>
          <a:p>
            <a:pPr>
              <a:buFont typeface="Wingdings 2" pitchFamily="18" charset="2"/>
              <a:buChar char=""/>
            </a:pPr>
            <a:r>
              <a:rPr lang="ru-RU" dirty="0" err="1"/>
              <a:t>ознайомитися</a:t>
            </a:r>
            <a:r>
              <a:rPr lang="ru-RU" dirty="0"/>
              <a:t> </a:t>
            </a:r>
            <a:r>
              <a:rPr lang="ru-RU" dirty="0" err="1"/>
              <a:t>з</a:t>
            </a:r>
            <a:r>
              <a:rPr lang="ru-RU" dirty="0"/>
              <a:t> </a:t>
            </a:r>
            <a:r>
              <a:rPr lang="ru-RU" dirty="0" err="1"/>
              <a:t>поезією</a:t>
            </a:r>
            <a:r>
              <a:rPr lang="ru-RU" dirty="0"/>
              <a:t> </a:t>
            </a:r>
            <a:r>
              <a:rPr lang="ru-RU" dirty="0" err="1"/>
              <a:t>Галини</a:t>
            </a:r>
            <a:r>
              <a:rPr lang="ru-RU"/>
              <a:t> Кирпи</a:t>
            </a:r>
            <a:r>
              <a:rPr lang="ru-RU" dirty="0"/>
              <a:t>; </a:t>
            </a:r>
          </a:p>
          <a:p>
            <a:pPr>
              <a:buFont typeface="Wingdings 2" pitchFamily="18" charset="2"/>
              <a:buChar char=""/>
            </a:pPr>
            <a:r>
              <a:rPr lang="ru-RU" dirty="0" err="1"/>
              <a:t>розкрити</a:t>
            </a:r>
            <a:r>
              <a:rPr lang="ru-RU" dirty="0"/>
              <a:t> </a:t>
            </a:r>
            <a:r>
              <a:rPr lang="ru-RU" dirty="0" err="1"/>
              <a:t>ідейно-образний</a:t>
            </a:r>
            <a:r>
              <a:rPr lang="ru-RU" dirty="0"/>
              <a:t> </a:t>
            </a:r>
            <a:r>
              <a:rPr lang="ru-RU" dirty="0" err="1"/>
              <a:t>зміст</a:t>
            </a:r>
            <a:r>
              <a:rPr lang="ru-RU" dirty="0"/>
              <a:t> </a:t>
            </a:r>
            <a:r>
              <a:rPr lang="ru-RU" dirty="0" err="1"/>
              <a:t>творів</a:t>
            </a:r>
            <a:r>
              <a:rPr lang="ru-RU" dirty="0"/>
              <a:t>, </a:t>
            </a:r>
            <a:r>
              <a:rPr lang="ru-RU" dirty="0" err="1"/>
              <a:t>поетичність</a:t>
            </a:r>
            <a:r>
              <a:rPr lang="ru-RU" dirty="0"/>
              <a:t> </a:t>
            </a:r>
            <a:r>
              <a:rPr lang="ru-RU" dirty="0" err="1"/>
              <a:t>образів</a:t>
            </a:r>
            <a:r>
              <a:rPr lang="ru-RU" dirty="0"/>
              <a:t>; </a:t>
            </a:r>
          </a:p>
          <a:p>
            <a:pPr>
              <a:buFont typeface="Wingdings 2" pitchFamily="18" charset="2"/>
              <a:buChar char=""/>
            </a:pPr>
            <a:r>
              <a:rPr lang="ru-RU" dirty="0" err="1"/>
              <a:t>розвивати</a:t>
            </a:r>
            <a:r>
              <a:rPr lang="ru-RU" dirty="0"/>
              <a:t> </a:t>
            </a:r>
            <a:r>
              <a:rPr lang="ru-RU" dirty="0" err="1"/>
              <a:t>образне</a:t>
            </a:r>
            <a:r>
              <a:rPr lang="ru-RU" dirty="0"/>
              <a:t> та </a:t>
            </a:r>
            <a:r>
              <a:rPr lang="ru-RU" dirty="0" err="1"/>
              <a:t>аналітичне</a:t>
            </a:r>
            <a:r>
              <a:rPr lang="ru-RU" dirty="0"/>
              <a:t> </a:t>
            </a:r>
            <a:r>
              <a:rPr lang="ru-RU" dirty="0" err="1"/>
              <a:t>мислення</a:t>
            </a:r>
            <a:r>
              <a:rPr lang="ru-RU" dirty="0"/>
              <a:t>, </a:t>
            </a:r>
            <a:r>
              <a:rPr lang="ru-RU" dirty="0" err="1"/>
              <a:t>навички</a:t>
            </a:r>
            <a:r>
              <a:rPr lang="ru-RU" dirty="0"/>
              <a:t> </a:t>
            </a:r>
            <a:r>
              <a:rPr lang="ru-RU" dirty="0" err="1"/>
              <a:t>виразного</a:t>
            </a:r>
            <a:r>
              <a:rPr lang="ru-RU" dirty="0"/>
              <a:t>, </a:t>
            </a:r>
            <a:r>
              <a:rPr lang="ru-RU" dirty="0" err="1"/>
              <a:t>вдумливого</a:t>
            </a:r>
            <a:r>
              <a:rPr lang="ru-RU" dirty="0"/>
              <a:t> </a:t>
            </a:r>
            <a:r>
              <a:rPr lang="ru-RU" dirty="0" err="1"/>
              <a:t>читання</a:t>
            </a:r>
            <a:r>
              <a:rPr lang="ru-RU" dirty="0"/>
              <a:t> </a:t>
            </a:r>
            <a:r>
              <a:rPr lang="ru-RU" dirty="0" err="1"/>
              <a:t>ліричних</a:t>
            </a:r>
            <a:r>
              <a:rPr lang="ru-RU" dirty="0"/>
              <a:t> </a:t>
            </a:r>
            <a:r>
              <a:rPr lang="ru-RU" dirty="0" err="1"/>
              <a:t>творів</a:t>
            </a:r>
            <a:r>
              <a:rPr lang="ru-RU" dirty="0"/>
              <a:t>, </a:t>
            </a:r>
            <a:r>
              <a:rPr lang="ru-RU" dirty="0" err="1"/>
              <a:t>уміння</a:t>
            </a:r>
            <a:r>
              <a:rPr lang="ru-RU" dirty="0"/>
              <a:t> </a:t>
            </a:r>
            <a:r>
              <a:rPr lang="ru-RU" dirty="0" err="1"/>
              <a:t>висловлювати</a:t>
            </a:r>
            <a:r>
              <a:rPr lang="ru-RU" dirty="0"/>
              <a:t> </a:t>
            </a:r>
            <a:r>
              <a:rPr lang="ru-RU" dirty="0" err="1"/>
              <a:t>судження</a:t>
            </a:r>
            <a:r>
              <a:rPr lang="ru-RU" dirty="0"/>
              <a:t> </a:t>
            </a:r>
            <a:r>
              <a:rPr lang="ru-RU" dirty="0" err="1"/>
              <a:t>з</a:t>
            </a:r>
            <a:r>
              <a:rPr lang="ru-RU" dirty="0"/>
              <a:t> приводу </a:t>
            </a:r>
            <a:r>
              <a:rPr lang="ru-RU" dirty="0" err="1"/>
              <a:t>прочитаних</a:t>
            </a:r>
            <a:r>
              <a:rPr lang="ru-RU" dirty="0"/>
              <a:t> </a:t>
            </a:r>
            <a:r>
              <a:rPr lang="ru-RU" dirty="0" err="1"/>
              <a:t>поезій</a:t>
            </a:r>
            <a:r>
              <a:rPr lang="ru-RU" dirty="0"/>
              <a:t>; </a:t>
            </a:r>
          </a:p>
          <a:p>
            <a:pPr>
              <a:buFont typeface="Wingdings 2" pitchFamily="18" charset="2"/>
              <a:buChar char=""/>
            </a:pPr>
            <a:r>
              <a:rPr lang="uk-UA" dirty="0" err="1"/>
              <a:t>вихову</a:t>
            </a:r>
            <a:r>
              <a:rPr lang="ru-RU" dirty="0" err="1"/>
              <a:t>вати</a:t>
            </a:r>
            <a:r>
              <a:rPr lang="ru-RU" dirty="0"/>
              <a:t> </a:t>
            </a:r>
            <a:r>
              <a:rPr lang="ru-RU" dirty="0" err="1"/>
              <a:t>самостверджуючу</a:t>
            </a:r>
            <a:r>
              <a:rPr lang="ru-RU" dirty="0"/>
              <a:t> </a:t>
            </a:r>
            <a:r>
              <a:rPr lang="ru-RU" dirty="0" err="1"/>
              <a:t>життєву</a:t>
            </a:r>
            <a:r>
              <a:rPr lang="ru-RU" dirty="0"/>
              <a:t> </a:t>
            </a:r>
            <a:r>
              <a:rPr lang="ru-RU" dirty="0" err="1"/>
              <a:t>позицію</a:t>
            </a:r>
            <a:r>
              <a:rPr lang="ru-RU" dirty="0"/>
              <a:t>, </a:t>
            </a:r>
            <a:r>
              <a:rPr lang="ru-RU" dirty="0" err="1"/>
              <a:t>естетичні</a:t>
            </a:r>
            <a:r>
              <a:rPr lang="ru-RU" dirty="0"/>
              <a:t> </a:t>
            </a:r>
            <a:r>
              <a:rPr lang="ru-RU" dirty="0" err="1"/>
              <a:t>смаки</a:t>
            </a:r>
            <a:r>
              <a:rPr lang="ru-RU" dirty="0"/>
              <a:t>, </a:t>
            </a:r>
            <a:r>
              <a:rPr lang="ru-RU" dirty="0" err="1"/>
              <a:t>уміння</a:t>
            </a:r>
            <a:r>
              <a:rPr lang="ru-RU" dirty="0"/>
              <a:t> </a:t>
            </a:r>
            <a:r>
              <a:rPr lang="ru-RU" dirty="0" err="1"/>
              <a:t>відчувати</a:t>
            </a:r>
            <a:r>
              <a:rPr lang="ru-RU" dirty="0"/>
              <a:t> </a:t>
            </a:r>
            <a:r>
              <a:rPr lang="ru-RU" dirty="0" err="1"/>
              <a:t>й</a:t>
            </a:r>
            <a:r>
              <a:rPr lang="ru-RU" dirty="0"/>
              <a:t> </a:t>
            </a:r>
            <a:r>
              <a:rPr lang="ru-RU" dirty="0" err="1"/>
              <a:t>бачити</a:t>
            </a:r>
            <a:r>
              <a:rPr lang="ru-RU" dirty="0"/>
              <a:t> красу </a:t>
            </a:r>
            <a:r>
              <a:rPr lang="ru-RU" dirty="0" err="1"/>
              <a:t>художнього</a:t>
            </a:r>
            <a:r>
              <a:rPr lang="ru-RU" dirty="0"/>
              <a:t> </a:t>
            </a:r>
            <a:r>
              <a:rPr lang="ru-RU" dirty="0" err="1"/>
              <a:t>світу</a:t>
            </a:r>
            <a:r>
              <a:rPr lang="ru-RU" dirty="0"/>
              <a:t>.</a:t>
            </a: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872208"/>
          </a:xfrm>
        </p:spPr>
        <p:txBody>
          <a:bodyPr>
            <a:normAutofit/>
          </a:bodyPr>
          <a:lstStyle/>
          <a:p>
            <a:r>
              <a:rPr lang="uk-UA" b="1" dirty="0"/>
              <a:t>Підсумок уроку.</a:t>
            </a:r>
            <a:br>
              <a:rPr lang="uk-UA" b="1" dirty="0"/>
            </a:br>
            <a:r>
              <a:rPr lang="uk-UA" b="1" dirty="0" err="1"/>
              <a:t>Продовжіть</a:t>
            </a:r>
            <a:r>
              <a:rPr lang="uk-UA" b="1" dirty="0"/>
              <a:t> речення</a:t>
            </a:r>
            <a:endParaRPr lang="ru-RU" b="1" dirty="0"/>
          </a:p>
        </p:txBody>
      </p:sp>
      <p:sp>
        <p:nvSpPr>
          <p:cNvPr id="5" name="Содержимое 4"/>
          <p:cNvSpPr>
            <a:spLocks noGrp="1"/>
          </p:cNvSpPr>
          <p:nvPr>
            <p:ph idx="1"/>
          </p:nvPr>
        </p:nvSpPr>
        <p:spPr>
          <a:xfrm>
            <a:off x="395536" y="2852936"/>
            <a:ext cx="8229600" cy="2808312"/>
          </a:xfrm>
        </p:spPr>
        <p:txBody>
          <a:bodyPr>
            <a:normAutofit lnSpcReduction="10000"/>
          </a:bodyPr>
          <a:lstStyle/>
          <a:p>
            <a:pPr>
              <a:spcBef>
                <a:spcPts val="0"/>
              </a:spcBef>
              <a:buFont typeface="Arial" pitchFamily="34" charset="0"/>
              <a:buChar char="•"/>
            </a:pPr>
            <a:r>
              <a:rPr lang="uk-UA" dirty="0"/>
              <a:t>Сьогодні на уроці я дізналася про …</a:t>
            </a:r>
          </a:p>
          <a:p>
            <a:pPr>
              <a:spcBef>
                <a:spcPts val="0"/>
              </a:spcBef>
              <a:buNone/>
            </a:pPr>
            <a:endParaRPr lang="uk-UA" dirty="0"/>
          </a:p>
          <a:p>
            <a:pPr>
              <a:spcBef>
                <a:spcPts val="0"/>
              </a:spcBef>
              <a:buFont typeface="Arial" pitchFamily="34" charset="0"/>
              <a:buChar char="•"/>
            </a:pPr>
            <a:r>
              <a:rPr lang="uk-UA" dirty="0"/>
              <a:t>Мені сподобалося …</a:t>
            </a:r>
          </a:p>
          <a:p>
            <a:pPr>
              <a:spcBef>
                <a:spcPts val="0"/>
              </a:spcBef>
              <a:buNone/>
            </a:pPr>
            <a:endParaRPr lang="uk-UA" dirty="0"/>
          </a:p>
          <a:p>
            <a:pPr>
              <a:spcBef>
                <a:spcPts val="0"/>
              </a:spcBef>
              <a:buFont typeface="Arial" pitchFamily="34" charset="0"/>
              <a:buChar char="•"/>
            </a:pPr>
            <a:r>
              <a:rPr lang="uk-UA" dirty="0"/>
              <a:t>Мене вразило …</a:t>
            </a:r>
            <a:br>
              <a:rPr lang="uk-UA" dirty="0"/>
            </a:br>
            <a:endParaRPr lang="uk-UA" dirty="0"/>
          </a:p>
          <a:p>
            <a:pPr>
              <a:spcBef>
                <a:spcPts val="0"/>
              </a:spcBef>
              <a:buFont typeface="Arial" pitchFamily="34" charset="0"/>
              <a:buChar char="•"/>
            </a:pPr>
            <a:r>
              <a:rPr lang="uk-UA" dirty="0"/>
              <a:t>Мені запам’яталося …</a:t>
            </a:r>
            <a:endParaRPr lang="ru-RU" dirty="0"/>
          </a:p>
        </p:txBody>
      </p:sp>
      <p:pic>
        <p:nvPicPr>
          <p:cNvPr id="6"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2" cstate="print"/>
          <a:srcRect/>
          <a:stretch>
            <a:fillRect/>
          </a:stretch>
        </p:blipFill>
        <p:spPr bwMode="auto">
          <a:xfrm>
            <a:off x="6948264" y="5297872"/>
            <a:ext cx="2195736" cy="1560128"/>
          </a:xfrm>
          <a:prstGeom prst="rect">
            <a:avLst/>
          </a:prstGeom>
          <a:noFill/>
        </p:spPr>
      </p:pic>
      <p:pic>
        <p:nvPicPr>
          <p:cNvPr id="5122" name="Picture 2" descr="Картинки по запросу здивування смайлик"/>
          <p:cNvPicPr>
            <a:picLocks noChangeAspect="1" noChangeArrowheads="1"/>
          </p:cNvPicPr>
          <p:nvPr/>
        </p:nvPicPr>
        <p:blipFill>
          <a:blip r:embed="rId3" cstate="print"/>
          <a:srcRect/>
          <a:stretch>
            <a:fillRect/>
          </a:stretch>
        </p:blipFill>
        <p:spPr bwMode="auto">
          <a:xfrm>
            <a:off x="5347696" y="188640"/>
            <a:ext cx="3796304" cy="2160240"/>
          </a:xfrm>
          <a:prstGeom prst="rect">
            <a:avLst/>
          </a:prstGeom>
          <a:noFill/>
        </p:spPr>
      </p:pic>
    </p:spTree>
  </p:cSld>
  <p:clrMapOvr>
    <a:masterClrMapping/>
  </p:clrMapOvr>
  <p:transition>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err="1"/>
              <a:t>Джерело</a:t>
            </a:r>
            <a:r>
              <a:rPr lang="ru-RU" dirty="0"/>
              <a:t>: </a:t>
            </a:r>
            <a:r>
              <a:rPr lang="en-US" dirty="0">
                <a:hlinkClick r:id="rId2"/>
              </a:rPr>
              <a:t>http://dovidka.biz.ua/miy-angel-takiy-malenkiy-analiz/</a:t>
            </a:r>
            <a:r>
              <a:rPr lang="en-US" dirty="0"/>
              <a:t> </a:t>
            </a:r>
            <a:r>
              <a:rPr lang="ru-RU" dirty="0" err="1"/>
              <a:t>Довідник</a:t>
            </a:r>
            <a:r>
              <a:rPr lang="ru-RU" dirty="0"/>
              <a:t> </a:t>
            </a:r>
            <a:r>
              <a:rPr lang="ru-RU" dirty="0" err="1"/>
              <a:t>цікавих</a:t>
            </a:r>
            <a:r>
              <a:rPr lang="ru-RU" dirty="0"/>
              <a:t> </a:t>
            </a:r>
            <a:r>
              <a:rPr lang="ru-RU" dirty="0" err="1"/>
              <a:t>фактів</a:t>
            </a:r>
            <a:r>
              <a:rPr lang="ru-RU" dirty="0"/>
              <a:t> та </a:t>
            </a:r>
            <a:r>
              <a:rPr lang="ru-RU" dirty="0" err="1"/>
              <a:t>корисних</a:t>
            </a:r>
            <a:r>
              <a:rPr lang="ru-RU" dirty="0"/>
              <a:t> </a:t>
            </a:r>
            <a:r>
              <a:rPr lang="ru-RU" dirty="0" err="1"/>
              <a:t>знань</a:t>
            </a:r>
            <a:r>
              <a:rPr lang="ru-RU" dirty="0"/>
              <a:t> © </a:t>
            </a:r>
            <a:r>
              <a:rPr lang="en-US" dirty="0"/>
              <a:t>dovidka.biz.ua</a:t>
            </a:r>
            <a:endParaRPr lang="uk-UA" dirty="0"/>
          </a:p>
          <a:p>
            <a:r>
              <a:rPr lang="ru-RU" dirty="0" err="1"/>
              <a:t>Джерело</a:t>
            </a:r>
            <a:r>
              <a:rPr lang="ru-RU" dirty="0"/>
              <a:t>: </a:t>
            </a:r>
            <a:r>
              <a:rPr lang="en-US" dirty="0">
                <a:hlinkClick r:id="rId3"/>
              </a:rPr>
              <a:t>http://dovidka.biz.ua/koli-do-vas-temnoyi-nochi-analiz/</a:t>
            </a:r>
            <a:r>
              <a:rPr lang="ru-RU" dirty="0" err="1"/>
              <a:t>Довідник</a:t>
            </a:r>
            <a:r>
              <a:rPr lang="ru-RU" dirty="0"/>
              <a:t> </a:t>
            </a:r>
            <a:r>
              <a:rPr lang="ru-RU" dirty="0" err="1"/>
              <a:t>цікавих</a:t>
            </a:r>
            <a:r>
              <a:rPr lang="ru-RU" dirty="0"/>
              <a:t> </a:t>
            </a:r>
            <a:r>
              <a:rPr lang="ru-RU" dirty="0" err="1"/>
              <a:t>фактів</a:t>
            </a:r>
            <a:r>
              <a:rPr lang="ru-RU" dirty="0"/>
              <a:t> та </a:t>
            </a:r>
            <a:r>
              <a:rPr lang="ru-RU" dirty="0" err="1"/>
              <a:t>корисних</a:t>
            </a:r>
            <a:r>
              <a:rPr lang="ru-RU" dirty="0"/>
              <a:t> </a:t>
            </a:r>
            <a:r>
              <a:rPr lang="ru-RU" dirty="0" err="1"/>
              <a:t>знань</a:t>
            </a:r>
            <a:r>
              <a:rPr lang="ru-RU" dirty="0"/>
              <a:t> © </a:t>
            </a:r>
            <a:r>
              <a:rPr lang="en-US" dirty="0"/>
              <a:t>dovidka.biz.ua</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2" cstate="print"/>
          <a:srcRect/>
          <a:stretch>
            <a:fillRect/>
          </a:stretch>
        </p:blipFill>
        <p:spPr bwMode="auto">
          <a:xfrm>
            <a:off x="6948264" y="5297872"/>
            <a:ext cx="2195736" cy="1560128"/>
          </a:xfrm>
          <a:prstGeom prst="rect">
            <a:avLst/>
          </a:prstGeom>
          <a:noFill/>
        </p:spPr>
      </p:pic>
      <p:sp>
        <p:nvSpPr>
          <p:cNvPr id="3" name="Содержимое 2"/>
          <p:cNvSpPr>
            <a:spLocks noGrp="1"/>
          </p:cNvSpPr>
          <p:nvPr>
            <p:ph idx="1"/>
          </p:nvPr>
        </p:nvSpPr>
        <p:spPr>
          <a:xfrm>
            <a:off x="3131840" y="1052736"/>
            <a:ext cx="5194920" cy="5040560"/>
          </a:xfrm>
        </p:spPr>
        <p:txBody>
          <a:bodyPr>
            <a:normAutofit/>
          </a:bodyPr>
          <a:lstStyle/>
          <a:p>
            <a:pPr>
              <a:buNone/>
            </a:pPr>
            <a:r>
              <a:rPr lang="uk-UA" dirty="0"/>
              <a:t>		</a:t>
            </a:r>
            <a:r>
              <a:rPr lang="ru-RU" dirty="0"/>
              <a:t>«</a:t>
            </a:r>
            <a:r>
              <a:rPr lang="uk-UA" dirty="0"/>
              <a:t>Вона з тих людей, які не спішать виставляти себе й свою працю на люди. А борозна, яку Галина Кирпа багато років веде в літературі, глибока, зерну в ній добре, і воно дає та ще дасть щедрий врожай. Женці вдячні і йому, й землі»</a:t>
            </a:r>
            <a:endParaRPr lang="ru-RU" dirty="0"/>
          </a:p>
          <a:p>
            <a:pPr>
              <a:buNone/>
            </a:pPr>
            <a:r>
              <a:rPr lang="uk-UA" dirty="0"/>
              <a:t>						Наталка Поклад</a:t>
            </a:r>
            <a:endParaRPr lang="ru-RU" dirty="0"/>
          </a:p>
          <a:p>
            <a:pPr>
              <a:buNone/>
            </a:pPr>
            <a:endParaRPr lang="ru-RU" dirty="0"/>
          </a:p>
        </p:txBody>
      </p:sp>
      <p:pic>
        <p:nvPicPr>
          <p:cNvPr id="4" name="Picture 12" descr="Картинки по запросу ігор павлюк дівчинка"/>
          <p:cNvPicPr>
            <a:picLocks noChangeAspect="1" noChangeArrowheads="1"/>
          </p:cNvPicPr>
          <p:nvPr/>
        </p:nvPicPr>
        <p:blipFill>
          <a:blip r:embed="rId3" cstate="print"/>
          <a:srcRect/>
          <a:stretch>
            <a:fillRect/>
          </a:stretch>
        </p:blipFill>
        <p:spPr bwMode="auto">
          <a:xfrm>
            <a:off x="323528" y="1124744"/>
            <a:ext cx="2808312" cy="3412099"/>
          </a:xfrm>
          <a:prstGeom prst="rect">
            <a:avLst/>
          </a:prstGeom>
          <a:noFill/>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764704"/>
            <a:ext cx="5904656" cy="5832648"/>
          </a:xfrm>
        </p:spPr>
        <p:txBody>
          <a:bodyPr>
            <a:normAutofit fontScale="92500" lnSpcReduction="20000"/>
          </a:bodyPr>
          <a:lstStyle/>
          <a:p>
            <a:pPr>
              <a:lnSpc>
                <a:spcPct val="110000"/>
              </a:lnSpc>
              <a:spcBef>
                <a:spcPts val="0"/>
              </a:spcBef>
              <a:buNone/>
            </a:pPr>
            <a:r>
              <a:rPr lang="uk-UA" dirty="0"/>
              <a:t>		Сучасна українська дитяча письменниця Галина Миколаївна Кирпа. </a:t>
            </a:r>
          </a:p>
          <a:p>
            <a:pPr>
              <a:lnSpc>
                <a:spcPct val="110000"/>
              </a:lnSpc>
              <a:spcBef>
                <a:spcPts val="0"/>
              </a:spcBef>
              <a:buNone/>
            </a:pPr>
            <a:r>
              <a:rPr lang="uk-UA" dirty="0"/>
              <a:t>		Вона вже понад двадцять п’ять років поєднує поетичну та прозову творчість із перекладацькою  та упорядницькою діяльністю. Авторка шести поетичних книжок  та перекладів понад 30 книжок із білоруської, німецької, шведської, данської та норвезької мов. Створене нею вражає, бо ця людина поєднала в собі талант поета, прозаїка, перекладача, літературного критика, журналіста, упорядника посібників для дітей.</a:t>
            </a:r>
            <a:endParaRPr lang="ru-RU" dirty="0"/>
          </a:p>
          <a:p>
            <a:pPr>
              <a:lnSpc>
                <a:spcPct val="110000"/>
              </a:lnSpc>
              <a:spcBef>
                <a:spcPts val="0"/>
              </a:spcBef>
              <a:buNone/>
            </a:pPr>
            <a:endParaRPr lang="ru-RU" dirty="0"/>
          </a:p>
        </p:txBody>
      </p:sp>
      <p:pic>
        <p:nvPicPr>
          <p:cNvPr id="4"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2" cstate="print"/>
          <a:srcRect/>
          <a:stretch>
            <a:fillRect/>
          </a:stretch>
        </p:blipFill>
        <p:spPr bwMode="auto">
          <a:xfrm>
            <a:off x="6948264" y="5297872"/>
            <a:ext cx="2195736" cy="1560128"/>
          </a:xfrm>
          <a:prstGeom prst="rect">
            <a:avLst/>
          </a:prstGeom>
          <a:noFill/>
        </p:spPr>
      </p:pic>
      <p:pic>
        <p:nvPicPr>
          <p:cNvPr id="6" name="Picture 8" descr="Картинки по запросу галина кирпа мій ангел такий маленький"/>
          <p:cNvPicPr>
            <a:picLocks noChangeAspect="1" noChangeArrowheads="1"/>
          </p:cNvPicPr>
          <p:nvPr/>
        </p:nvPicPr>
        <p:blipFill>
          <a:blip r:embed="rId3" cstate="print"/>
          <a:srcRect/>
          <a:stretch>
            <a:fillRect/>
          </a:stretch>
        </p:blipFill>
        <p:spPr bwMode="auto">
          <a:xfrm>
            <a:off x="6084168" y="620688"/>
            <a:ext cx="2817328" cy="3384376"/>
          </a:xfrm>
          <a:prstGeom prst="rect">
            <a:avLst/>
          </a:prstGeom>
          <a:noFill/>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2" cstate="print"/>
          <a:srcRect/>
          <a:stretch>
            <a:fillRect/>
          </a:stretch>
        </p:blipFill>
        <p:spPr bwMode="auto">
          <a:xfrm>
            <a:off x="6948264" y="5297872"/>
            <a:ext cx="2195736" cy="1560128"/>
          </a:xfrm>
          <a:prstGeom prst="rect">
            <a:avLst/>
          </a:prstGeom>
          <a:noFill/>
        </p:spPr>
      </p:pic>
      <p:sp>
        <p:nvSpPr>
          <p:cNvPr id="2" name="Заголовок 1"/>
          <p:cNvSpPr>
            <a:spLocks noGrp="1"/>
          </p:cNvSpPr>
          <p:nvPr>
            <p:ph type="title"/>
          </p:nvPr>
        </p:nvSpPr>
        <p:spPr>
          <a:xfrm>
            <a:off x="457200" y="704088"/>
            <a:ext cx="4330824" cy="1644792"/>
          </a:xfrm>
        </p:spPr>
        <p:txBody>
          <a:bodyPr>
            <a:normAutofit/>
          </a:bodyPr>
          <a:lstStyle/>
          <a:p>
            <a:r>
              <a:rPr lang="uk-UA" b="1" dirty="0"/>
              <a:t>Інтерв’ю </a:t>
            </a:r>
            <a:br>
              <a:rPr lang="uk-UA" b="1" dirty="0"/>
            </a:br>
            <a:r>
              <a:rPr lang="uk-UA" b="1" dirty="0"/>
              <a:t>з поетесою</a:t>
            </a:r>
            <a:endParaRPr lang="ru-RU" b="1" dirty="0"/>
          </a:p>
        </p:txBody>
      </p:sp>
      <p:pic>
        <p:nvPicPr>
          <p:cNvPr id="4" name="Picture 6" descr="Похожее изображение"/>
          <p:cNvPicPr>
            <a:picLocks noChangeAspect="1" noChangeArrowheads="1"/>
          </p:cNvPicPr>
          <p:nvPr/>
        </p:nvPicPr>
        <p:blipFill>
          <a:blip r:embed="rId3" cstate="print"/>
          <a:srcRect/>
          <a:stretch>
            <a:fillRect/>
          </a:stretch>
        </p:blipFill>
        <p:spPr bwMode="auto">
          <a:xfrm>
            <a:off x="3779912" y="404664"/>
            <a:ext cx="3672408" cy="5501735"/>
          </a:xfrm>
          <a:prstGeom prst="rect">
            <a:avLst/>
          </a:prstGeom>
          <a:noFill/>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2" cstate="print"/>
          <a:srcRect/>
          <a:stretch>
            <a:fillRect/>
          </a:stretch>
        </p:blipFill>
        <p:spPr bwMode="auto">
          <a:xfrm>
            <a:off x="6948264" y="5297872"/>
            <a:ext cx="2195736" cy="1560128"/>
          </a:xfrm>
          <a:prstGeom prst="rect">
            <a:avLst/>
          </a:prstGeom>
          <a:noFill/>
        </p:spPr>
      </p:pic>
      <p:sp>
        <p:nvSpPr>
          <p:cNvPr id="3" name="Содержимое 2"/>
          <p:cNvSpPr>
            <a:spLocks noGrp="1"/>
          </p:cNvSpPr>
          <p:nvPr>
            <p:ph idx="1"/>
          </p:nvPr>
        </p:nvSpPr>
        <p:spPr>
          <a:xfrm>
            <a:off x="251520" y="692696"/>
            <a:ext cx="5328592" cy="5904656"/>
          </a:xfrm>
        </p:spPr>
        <p:txBody>
          <a:bodyPr>
            <a:normAutofit fontScale="85000" lnSpcReduction="20000"/>
          </a:bodyPr>
          <a:lstStyle/>
          <a:p>
            <a:pPr>
              <a:lnSpc>
                <a:spcPct val="120000"/>
              </a:lnSpc>
              <a:spcBef>
                <a:spcPts val="0"/>
              </a:spcBef>
              <a:buNone/>
            </a:pPr>
            <a:r>
              <a:rPr lang="ru-RU" dirty="0"/>
              <a:t>	</a:t>
            </a:r>
            <a:r>
              <a:rPr lang="ru-RU" sz="3200" dirty="0"/>
              <a:t>Галина </a:t>
            </a:r>
            <a:r>
              <a:rPr lang="ru-RU" sz="3200" dirty="0" err="1"/>
              <a:t>Кирпа</a:t>
            </a:r>
            <a:r>
              <a:rPr lang="ru-RU" sz="3200" dirty="0"/>
              <a:t> лауреат </a:t>
            </a:r>
            <a:r>
              <a:rPr lang="ru-RU" sz="3200" dirty="0" err="1"/>
              <a:t>премії</a:t>
            </a:r>
            <a:r>
              <a:rPr lang="ru-RU" sz="3200" dirty="0"/>
              <a:t> </a:t>
            </a:r>
            <a:r>
              <a:rPr lang="ru-RU" sz="3200" dirty="0" err="1"/>
              <a:t>імені</a:t>
            </a:r>
            <a:r>
              <a:rPr lang="ru-RU" sz="3200" dirty="0"/>
              <a:t> </a:t>
            </a:r>
            <a:r>
              <a:rPr lang="ru-RU" sz="3200" dirty="0" err="1"/>
              <a:t>Івана</a:t>
            </a:r>
            <a:r>
              <a:rPr lang="ru-RU" sz="3200" dirty="0"/>
              <a:t> </a:t>
            </a:r>
            <a:r>
              <a:rPr lang="ru-RU" sz="3200" dirty="0" err="1"/>
              <a:t>Огієнка</a:t>
            </a:r>
            <a:r>
              <a:rPr lang="ru-RU" sz="3200" dirty="0"/>
              <a:t> (1996), «</a:t>
            </a:r>
            <a:r>
              <a:rPr lang="ru-RU" sz="3200" dirty="0" err="1"/>
              <a:t>Світлослов</a:t>
            </a:r>
            <a:r>
              <a:rPr lang="ru-RU" sz="3200" dirty="0"/>
              <a:t>» (за «</a:t>
            </a:r>
            <a:r>
              <a:rPr lang="ru-RU" sz="3200" dirty="0" err="1"/>
              <a:t>Чисте</a:t>
            </a:r>
            <a:r>
              <a:rPr lang="ru-RU" sz="3200" dirty="0"/>
              <a:t> </a:t>
            </a:r>
            <a:r>
              <a:rPr lang="ru-RU" sz="3200" dirty="0" err="1"/>
              <a:t>сяйво</a:t>
            </a:r>
            <a:r>
              <a:rPr lang="ru-RU" sz="3200" dirty="0"/>
              <a:t> </a:t>
            </a:r>
            <a:r>
              <a:rPr lang="ru-RU" sz="3200" dirty="0" err="1"/>
              <a:t>метафори</a:t>
            </a:r>
            <a:r>
              <a:rPr lang="ru-RU" sz="3200" dirty="0"/>
              <a:t>», м. </a:t>
            </a:r>
            <a:r>
              <a:rPr lang="ru-RU" sz="3200" dirty="0" err="1"/>
              <a:t>Коломия</a:t>
            </a:r>
            <a:r>
              <a:rPr lang="ru-RU" sz="3200" dirty="0"/>
              <a:t>, 2005) та </a:t>
            </a:r>
            <a:r>
              <a:rPr lang="ru-RU" sz="3200" dirty="0" err="1"/>
              <a:t>премії</a:t>
            </a:r>
            <a:r>
              <a:rPr lang="ru-RU" sz="3200" dirty="0"/>
              <a:t> </a:t>
            </a:r>
            <a:r>
              <a:rPr lang="ru-RU" sz="3200" dirty="0" err="1"/>
              <a:t>ім</a:t>
            </a:r>
            <a:r>
              <a:rPr lang="ru-RU" sz="3200" dirty="0"/>
              <a:t>. Максима </a:t>
            </a:r>
            <a:r>
              <a:rPr lang="ru-RU" sz="3200" dirty="0" err="1"/>
              <a:t>Рильського</a:t>
            </a:r>
            <a:r>
              <a:rPr lang="ru-RU" sz="3200" dirty="0"/>
              <a:t> в </a:t>
            </a:r>
            <a:r>
              <a:rPr lang="ru-RU" sz="3200" dirty="0" err="1"/>
              <a:t>галузі</a:t>
            </a:r>
            <a:r>
              <a:rPr lang="ru-RU" sz="3200" dirty="0"/>
              <a:t> </a:t>
            </a:r>
            <a:r>
              <a:rPr lang="ru-RU" sz="3200" dirty="0" err="1"/>
              <a:t>художнього</a:t>
            </a:r>
            <a:r>
              <a:rPr lang="ru-RU" sz="3200" dirty="0"/>
              <a:t> перекладу </a:t>
            </a:r>
            <a:r>
              <a:rPr lang="ru-RU" sz="3200" dirty="0" err="1"/>
              <a:t>зі</a:t>
            </a:r>
            <a:r>
              <a:rPr lang="ru-RU" sz="3200" dirty="0"/>
              <a:t> </a:t>
            </a:r>
            <a:r>
              <a:rPr lang="ru-RU" sz="3200" dirty="0" err="1"/>
              <a:t>скандинавських</a:t>
            </a:r>
            <a:r>
              <a:rPr lang="ru-RU" sz="3200" dirty="0"/>
              <a:t> </a:t>
            </a:r>
            <a:r>
              <a:rPr lang="ru-RU" sz="3200" dirty="0" err="1"/>
              <a:t>мов</a:t>
            </a:r>
            <a:r>
              <a:rPr lang="ru-RU" sz="3200" dirty="0"/>
              <a:t> (2007). </a:t>
            </a:r>
            <a:r>
              <a:rPr lang="ru-RU" sz="3200" dirty="0" err="1"/>
              <a:t>Нагороджена</a:t>
            </a:r>
            <a:r>
              <a:rPr lang="ru-RU" sz="3200" dirty="0"/>
              <a:t> Грамотою Президента Форуму </a:t>
            </a:r>
            <a:r>
              <a:rPr lang="ru-RU" sz="3200" dirty="0" err="1"/>
              <a:t>видавців</a:t>
            </a:r>
            <a:r>
              <a:rPr lang="ru-RU" sz="3200" dirty="0"/>
              <a:t> у </a:t>
            </a:r>
            <a:r>
              <a:rPr lang="ru-RU" sz="3200" dirty="0" err="1"/>
              <a:t>Львові</a:t>
            </a:r>
            <a:r>
              <a:rPr lang="ru-RU" sz="3200" dirty="0"/>
              <a:t> (2004). 2011 року стала лауреатом </a:t>
            </a:r>
            <a:r>
              <a:rPr lang="ru-RU" sz="3200" dirty="0" err="1"/>
              <a:t>премії</a:t>
            </a:r>
            <a:r>
              <a:rPr lang="ru-RU" sz="3200" dirty="0"/>
              <a:t> «</a:t>
            </a:r>
            <a:r>
              <a:rPr lang="ru-RU" sz="3200" dirty="0" err="1"/>
              <a:t>Кришталевий</a:t>
            </a:r>
            <a:r>
              <a:rPr lang="ru-RU" sz="3200" dirty="0"/>
              <a:t> птах». </a:t>
            </a:r>
          </a:p>
          <a:p>
            <a:pPr>
              <a:lnSpc>
                <a:spcPct val="120000"/>
              </a:lnSpc>
              <a:spcBef>
                <a:spcPts val="0"/>
              </a:spcBef>
              <a:buNone/>
            </a:pPr>
            <a:r>
              <a:rPr lang="ru-RU" sz="3200" dirty="0"/>
              <a:t>	</a:t>
            </a:r>
            <a:endParaRPr lang="ru-RU" dirty="0"/>
          </a:p>
        </p:txBody>
      </p:sp>
      <p:sp>
        <p:nvSpPr>
          <p:cNvPr id="22530" name="AutoShape 2" descr="Картинки по запросу ігор павлюк Україна в дим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Picture 2" descr="Картинки по запросу галина кирпа мій ангел такий маленький"/>
          <p:cNvPicPr>
            <a:picLocks noChangeAspect="1" noChangeArrowheads="1"/>
          </p:cNvPicPr>
          <p:nvPr/>
        </p:nvPicPr>
        <p:blipFill>
          <a:blip r:embed="rId3" cstate="print"/>
          <a:srcRect/>
          <a:stretch>
            <a:fillRect/>
          </a:stretch>
        </p:blipFill>
        <p:spPr bwMode="auto">
          <a:xfrm>
            <a:off x="5868144" y="836712"/>
            <a:ext cx="2842420" cy="3456384"/>
          </a:xfrm>
          <a:prstGeom prst="rect">
            <a:avLst/>
          </a:prstGeom>
          <a:noFill/>
        </p:spPr>
      </p:pic>
    </p:spTree>
  </p:cSld>
  <p:clrMapOvr>
    <a:masterClrMapping/>
  </p:clrMapOvr>
  <p:transition>
    <p:wheel spokes="2"/>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73016" y="1196752"/>
            <a:ext cx="5770984" cy="3941792"/>
          </a:xfrm>
        </p:spPr>
        <p:txBody>
          <a:bodyPr/>
          <a:lstStyle/>
          <a:p>
            <a:pPr>
              <a:lnSpc>
                <a:spcPct val="120000"/>
              </a:lnSpc>
              <a:spcBef>
                <a:spcPts val="0"/>
              </a:spcBef>
              <a:buNone/>
            </a:pPr>
            <a:r>
              <a:rPr lang="ru-RU" sz="2800" dirty="0"/>
              <a:t>		</a:t>
            </a:r>
            <a:r>
              <a:rPr lang="ru-RU" sz="2800" dirty="0" err="1"/>
              <a:t>Її</a:t>
            </a:r>
            <a:r>
              <a:rPr lang="ru-RU" sz="2800" dirty="0"/>
              <a:t> твори </a:t>
            </a:r>
            <a:r>
              <a:rPr lang="ru-RU" sz="2800" dirty="0" err="1"/>
              <a:t>перекладалися</a:t>
            </a:r>
            <a:r>
              <a:rPr lang="ru-RU" sz="2800" dirty="0"/>
              <a:t> </a:t>
            </a:r>
            <a:r>
              <a:rPr lang="ru-RU" sz="2800" dirty="0" err="1"/>
              <a:t>білоруською</a:t>
            </a:r>
            <a:r>
              <a:rPr lang="ru-RU" sz="2800" dirty="0"/>
              <a:t>, </a:t>
            </a:r>
            <a:r>
              <a:rPr lang="ru-RU" sz="2800" dirty="0" err="1"/>
              <a:t>польською</a:t>
            </a:r>
            <a:r>
              <a:rPr lang="ru-RU" sz="2800" dirty="0"/>
              <a:t>, </a:t>
            </a:r>
            <a:r>
              <a:rPr lang="ru-RU" sz="2800" dirty="0" err="1"/>
              <a:t>російською</a:t>
            </a:r>
            <a:r>
              <a:rPr lang="ru-RU" sz="2800" dirty="0"/>
              <a:t> </a:t>
            </a:r>
            <a:r>
              <a:rPr lang="ru-RU" sz="2800" dirty="0" err="1"/>
              <a:t>мовами</a:t>
            </a:r>
            <a:r>
              <a:rPr lang="ru-RU" sz="2800" dirty="0"/>
              <a:t>. 	</a:t>
            </a:r>
            <a:r>
              <a:rPr lang="ru-RU" sz="2800" dirty="0" err="1"/>
              <a:t>Друкувалася</a:t>
            </a:r>
            <a:r>
              <a:rPr lang="ru-RU" sz="2800" dirty="0"/>
              <a:t> у </a:t>
            </a:r>
            <a:r>
              <a:rPr lang="ru-RU" sz="2800" dirty="0" err="1"/>
              <a:t>Польщі</a:t>
            </a:r>
            <a:r>
              <a:rPr lang="ru-RU" sz="2800" dirty="0"/>
              <a:t>, </a:t>
            </a:r>
            <a:r>
              <a:rPr lang="ru-RU" sz="2800" dirty="0" err="1"/>
              <a:t>Білорусії</a:t>
            </a:r>
            <a:r>
              <a:rPr lang="ru-RU" sz="2800" dirty="0"/>
              <a:t>, </a:t>
            </a:r>
            <a:r>
              <a:rPr lang="ru-RU" sz="2800" dirty="0" err="1"/>
              <a:t>Чехії</a:t>
            </a:r>
            <a:r>
              <a:rPr lang="ru-RU" sz="2800" dirty="0"/>
              <a:t>, </a:t>
            </a:r>
            <a:r>
              <a:rPr lang="ru-RU" sz="2800" dirty="0" err="1"/>
              <a:t>Словаччині</a:t>
            </a:r>
            <a:r>
              <a:rPr lang="ru-RU" sz="2800" dirty="0"/>
              <a:t>, </a:t>
            </a:r>
            <a:r>
              <a:rPr lang="ru-RU" sz="2800" dirty="0" err="1"/>
              <a:t>Канаді</a:t>
            </a:r>
            <a:r>
              <a:rPr lang="ru-RU" sz="2800" dirty="0"/>
              <a:t>, США.</a:t>
            </a:r>
          </a:p>
          <a:p>
            <a:pPr>
              <a:lnSpc>
                <a:spcPct val="120000"/>
              </a:lnSpc>
              <a:spcBef>
                <a:spcPts val="0"/>
              </a:spcBef>
              <a:buNone/>
            </a:pPr>
            <a:r>
              <a:rPr lang="ru-RU" sz="2800" dirty="0"/>
              <a:t>		Член СПУ </a:t>
            </a:r>
            <a:r>
              <a:rPr lang="ru-RU" sz="2800" dirty="0" err="1"/>
              <a:t>з</a:t>
            </a:r>
            <a:r>
              <a:rPr lang="ru-RU" sz="2800" dirty="0"/>
              <a:t> 1986 року.</a:t>
            </a:r>
          </a:p>
          <a:p>
            <a:endParaRPr lang="ru-RU" dirty="0"/>
          </a:p>
        </p:txBody>
      </p:sp>
      <p:pic>
        <p:nvPicPr>
          <p:cNvPr id="4"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2" cstate="print"/>
          <a:srcRect/>
          <a:stretch>
            <a:fillRect/>
          </a:stretch>
        </p:blipFill>
        <p:spPr bwMode="auto">
          <a:xfrm>
            <a:off x="6948264" y="5297872"/>
            <a:ext cx="2195736" cy="1560128"/>
          </a:xfrm>
          <a:prstGeom prst="rect">
            <a:avLst/>
          </a:prstGeom>
          <a:noFill/>
        </p:spPr>
      </p:pic>
      <p:pic>
        <p:nvPicPr>
          <p:cNvPr id="6" name="Picture 4" descr="Похожее изображение"/>
          <p:cNvPicPr>
            <a:picLocks noChangeAspect="1" noChangeArrowheads="1"/>
          </p:cNvPicPr>
          <p:nvPr/>
        </p:nvPicPr>
        <p:blipFill>
          <a:blip r:embed="rId3" cstate="print"/>
          <a:srcRect/>
          <a:stretch>
            <a:fillRect/>
          </a:stretch>
        </p:blipFill>
        <p:spPr bwMode="auto">
          <a:xfrm>
            <a:off x="323528" y="980728"/>
            <a:ext cx="2975840" cy="3888432"/>
          </a:xfrm>
          <a:prstGeom prst="rect">
            <a:avLst/>
          </a:prstGeom>
          <a:noFill/>
        </p:spPr>
      </p:pic>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2" cstate="print"/>
          <a:srcRect/>
          <a:stretch>
            <a:fillRect/>
          </a:stretch>
        </p:blipFill>
        <p:spPr bwMode="auto">
          <a:xfrm>
            <a:off x="6948264" y="5297872"/>
            <a:ext cx="2195736" cy="1560128"/>
          </a:xfrm>
          <a:prstGeom prst="rect">
            <a:avLst/>
          </a:prstGeom>
          <a:noFill/>
        </p:spPr>
      </p:pic>
      <p:pic>
        <p:nvPicPr>
          <p:cNvPr id="13316" name="Picture 4" descr="Картинки по запросу книги галини кирпи"/>
          <p:cNvPicPr>
            <a:picLocks noChangeAspect="1" noChangeArrowheads="1"/>
          </p:cNvPicPr>
          <p:nvPr/>
        </p:nvPicPr>
        <p:blipFill>
          <a:blip r:embed="rId3" cstate="print"/>
          <a:srcRect/>
          <a:stretch>
            <a:fillRect/>
          </a:stretch>
        </p:blipFill>
        <p:spPr bwMode="auto">
          <a:xfrm>
            <a:off x="2195736" y="3717032"/>
            <a:ext cx="2024008" cy="2880320"/>
          </a:xfrm>
          <a:prstGeom prst="rect">
            <a:avLst/>
          </a:prstGeom>
          <a:noFill/>
        </p:spPr>
      </p:pic>
      <p:sp>
        <p:nvSpPr>
          <p:cNvPr id="3" name="Содержимое 2"/>
          <p:cNvSpPr>
            <a:spLocks noGrp="1"/>
          </p:cNvSpPr>
          <p:nvPr>
            <p:ph idx="1"/>
          </p:nvPr>
        </p:nvSpPr>
        <p:spPr>
          <a:xfrm>
            <a:off x="395536" y="692696"/>
            <a:ext cx="8229600" cy="4389120"/>
          </a:xfrm>
        </p:spPr>
        <p:txBody>
          <a:bodyPr/>
          <a:lstStyle/>
          <a:p>
            <a:pPr>
              <a:buNone/>
            </a:pPr>
            <a:r>
              <a:rPr lang="ru-RU" dirty="0"/>
              <a:t>		</a:t>
            </a:r>
            <a:r>
              <a:rPr lang="ru-RU" dirty="0" err="1"/>
              <a:t>Їй</a:t>
            </a:r>
            <a:r>
              <a:rPr lang="ru-RU" dirty="0"/>
              <a:t> належать книжки «Слон </a:t>
            </a:r>
            <a:r>
              <a:rPr lang="ru-RU" dirty="0" err="1"/>
              <a:t>мандрує</a:t>
            </a:r>
            <a:r>
              <a:rPr lang="ru-RU" dirty="0"/>
              <a:t> до </a:t>
            </a:r>
            <a:r>
              <a:rPr lang="ru-RU" dirty="0" err="1"/>
              <a:t>мами</a:t>
            </a:r>
            <a:r>
              <a:rPr lang="ru-RU" dirty="0"/>
              <a:t>», «</a:t>
            </a:r>
            <a:r>
              <a:rPr lang="ru-RU" dirty="0" err="1"/>
              <a:t>Місяць</a:t>
            </a:r>
            <a:r>
              <a:rPr lang="ru-RU" dirty="0"/>
              <a:t> у </a:t>
            </a:r>
            <a:r>
              <a:rPr lang="ru-RU" dirty="0" err="1"/>
              <a:t>колисці</a:t>
            </a:r>
            <a:r>
              <a:rPr lang="ru-RU" dirty="0"/>
              <a:t>», «</a:t>
            </a:r>
            <a:r>
              <a:rPr lang="ru-RU" dirty="0" err="1"/>
              <a:t>Мій</a:t>
            </a:r>
            <a:r>
              <a:rPr lang="ru-RU" dirty="0"/>
              <a:t> </a:t>
            </a:r>
            <a:r>
              <a:rPr lang="ru-RU" dirty="0" err="1"/>
              <a:t>тато</a:t>
            </a:r>
            <a:r>
              <a:rPr lang="ru-RU" dirty="0"/>
              <a:t> став </a:t>
            </a:r>
            <a:r>
              <a:rPr lang="ru-RU" dirty="0" err="1"/>
              <a:t>зіркою</a:t>
            </a:r>
            <a:r>
              <a:rPr lang="ru-RU" dirty="0"/>
              <a:t>», «</a:t>
            </a:r>
            <a:r>
              <a:rPr lang="ru-RU" dirty="0" err="1"/>
              <a:t>Тринадцятий</a:t>
            </a:r>
            <a:r>
              <a:rPr lang="ru-RU" dirty="0"/>
              <a:t> </a:t>
            </a:r>
            <a:r>
              <a:rPr lang="ru-RU" dirty="0" err="1"/>
              <a:t>місяць</a:t>
            </a:r>
            <a:r>
              <a:rPr lang="ru-RU" dirty="0"/>
              <a:t> у </a:t>
            </a:r>
            <a:r>
              <a:rPr lang="ru-RU" dirty="0" err="1"/>
              <a:t>році</a:t>
            </a:r>
            <a:r>
              <a:rPr lang="ru-RU" dirty="0"/>
              <a:t>», «Як </a:t>
            </a:r>
            <a:r>
              <a:rPr lang="ru-RU" dirty="0" err="1"/>
              <a:t>гарно</a:t>
            </a:r>
            <a:r>
              <a:rPr lang="ru-RU" dirty="0"/>
              <a:t> все придумав Бога» та </a:t>
            </a:r>
            <a:r>
              <a:rPr lang="ru-RU" dirty="0" err="1"/>
              <a:t>ін</a:t>
            </a:r>
            <a:r>
              <a:rPr lang="ru-RU" dirty="0"/>
              <a:t>.</a:t>
            </a:r>
          </a:p>
        </p:txBody>
      </p:sp>
      <p:pic>
        <p:nvPicPr>
          <p:cNvPr id="13314" name="Picture 2" descr="Картинки по запросу книги галини кирпи"/>
          <p:cNvPicPr>
            <a:picLocks noChangeAspect="1" noChangeArrowheads="1"/>
          </p:cNvPicPr>
          <p:nvPr/>
        </p:nvPicPr>
        <p:blipFill>
          <a:blip r:embed="rId4" cstate="print"/>
          <a:srcRect/>
          <a:stretch>
            <a:fillRect/>
          </a:stretch>
        </p:blipFill>
        <p:spPr bwMode="auto">
          <a:xfrm>
            <a:off x="251520" y="2636912"/>
            <a:ext cx="2185213" cy="3024336"/>
          </a:xfrm>
          <a:prstGeom prst="rect">
            <a:avLst/>
          </a:prstGeom>
          <a:noFill/>
        </p:spPr>
      </p:pic>
      <p:pic>
        <p:nvPicPr>
          <p:cNvPr id="13318" name="Picture 6" descr="Похожее изображение"/>
          <p:cNvPicPr>
            <a:picLocks noChangeAspect="1" noChangeArrowheads="1"/>
          </p:cNvPicPr>
          <p:nvPr/>
        </p:nvPicPr>
        <p:blipFill>
          <a:blip r:embed="rId5" cstate="print"/>
          <a:srcRect/>
          <a:stretch>
            <a:fillRect/>
          </a:stretch>
        </p:blipFill>
        <p:spPr bwMode="auto">
          <a:xfrm>
            <a:off x="3995936" y="2348880"/>
            <a:ext cx="2190750" cy="2219326"/>
          </a:xfrm>
          <a:prstGeom prst="rect">
            <a:avLst/>
          </a:prstGeom>
          <a:noFill/>
        </p:spPr>
      </p:pic>
      <p:pic>
        <p:nvPicPr>
          <p:cNvPr id="13322" name="Picture 10" descr="Похожее изображение"/>
          <p:cNvPicPr>
            <a:picLocks noChangeAspect="1" noChangeArrowheads="1"/>
          </p:cNvPicPr>
          <p:nvPr/>
        </p:nvPicPr>
        <p:blipFill>
          <a:blip r:embed="rId6" cstate="print"/>
          <a:srcRect/>
          <a:stretch>
            <a:fillRect/>
          </a:stretch>
        </p:blipFill>
        <p:spPr bwMode="auto">
          <a:xfrm>
            <a:off x="4644008" y="3645024"/>
            <a:ext cx="2032270" cy="2735213"/>
          </a:xfrm>
          <a:prstGeom prst="rect">
            <a:avLst/>
          </a:prstGeom>
          <a:noFill/>
        </p:spPr>
      </p:pic>
      <p:pic>
        <p:nvPicPr>
          <p:cNvPr id="13324" name="Picture 12" descr="Картинки по запросу книги галини кирпи"/>
          <p:cNvPicPr>
            <a:picLocks noChangeAspect="1" noChangeArrowheads="1"/>
          </p:cNvPicPr>
          <p:nvPr/>
        </p:nvPicPr>
        <p:blipFill>
          <a:blip r:embed="rId7" cstate="print"/>
          <a:srcRect/>
          <a:stretch>
            <a:fillRect/>
          </a:stretch>
        </p:blipFill>
        <p:spPr bwMode="auto">
          <a:xfrm>
            <a:off x="6588224" y="2348880"/>
            <a:ext cx="2317815" cy="3312368"/>
          </a:xfrm>
          <a:prstGeom prst="rect">
            <a:avLst/>
          </a:prstGeom>
          <a:noFill/>
        </p:spPr>
      </p:pic>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p;Kcy;&amp;acy;&amp;rcy;&amp;tcy;&amp;icy;&amp;ncy;&amp;kcy;&amp;icy; &amp;pcy;&amp;ocy; &amp;zcy;&amp;acy;&amp;pcy;&amp;rcy;&amp;ocy;&amp;scy;&amp;ucy; &amp;kcy;&amp;ncy;&amp;icy;&amp;gcy;&amp;icy; &amp;mcy;&amp;acy;&amp;lcy;&amp;yucy;&amp;ncy;&amp;kcy;&amp;icy;"/>
          <p:cNvPicPr>
            <a:picLocks noChangeAspect="1" noChangeArrowheads="1"/>
          </p:cNvPicPr>
          <p:nvPr/>
        </p:nvPicPr>
        <p:blipFill>
          <a:blip r:embed="rId2" cstate="print"/>
          <a:srcRect/>
          <a:stretch>
            <a:fillRect/>
          </a:stretch>
        </p:blipFill>
        <p:spPr bwMode="auto">
          <a:xfrm>
            <a:off x="7191274" y="5470537"/>
            <a:ext cx="1952726" cy="1387463"/>
          </a:xfrm>
          <a:prstGeom prst="rect">
            <a:avLst/>
          </a:prstGeom>
          <a:noFill/>
        </p:spPr>
      </p:pic>
      <p:sp>
        <p:nvSpPr>
          <p:cNvPr id="3" name="Содержимое 2"/>
          <p:cNvSpPr>
            <a:spLocks noGrp="1"/>
          </p:cNvSpPr>
          <p:nvPr>
            <p:ph idx="1"/>
          </p:nvPr>
        </p:nvSpPr>
        <p:spPr>
          <a:xfrm>
            <a:off x="467544" y="2636912"/>
            <a:ext cx="8229600" cy="3293720"/>
          </a:xfrm>
        </p:spPr>
        <p:txBody>
          <a:bodyPr/>
          <a:lstStyle/>
          <a:p>
            <a:pPr>
              <a:buNone/>
            </a:pPr>
            <a:r>
              <a:rPr lang="uk-UA" dirty="0"/>
              <a:t>		«Дитина має право на своє Я (маленьке, але все-таки особисте). І стверджувати це право їй допомагають вірші Галини Кирпи. Яскравий представник сучасної дитячої модерної поезії, вона тонко й проникливо показує світ очима дитини…» 			Наталія Дзюбишина-Мельник, 					літературний критик</a:t>
            </a:r>
            <a:endParaRPr lang="ru-RU" dirty="0"/>
          </a:p>
          <a:p>
            <a:endParaRPr lang="ru-RU" dirty="0"/>
          </a:p>
        </p:txBody>
      </p:sp>
      <p:pic>
        <p:nvPicPr>
          <p:cNvPr id="34818" name="Picture 2" descr="Похожее изображение"/>
          <p:cNvPicPr>
            <a:picLocks noChangeAspect="1" noChangeArrowheads="1"/>
          </p:cNvPicPr>
          <p:nvPr/>
        </p:nvPicPr>
        <p:blipFill>
          <a:blip r:embed="rId3" cstate="print"/>
          <a:srcRect/>
          <a:stretch>
            <a:fillRect/>
          </a:stretch>
        </p:blipFill>
        <p:spPr bwMode="auto">
          <a:xfrm>
            <a:off x="2051720" y="188640"/>
            <a:ext cx="4552950" cy="2276475"/>
          </a:xfrm>
          <a:prstGeom prst="rect">
            <a:avLst/>
          </a:prstGeom>
          <a:noFill/>
        </p:spPr>
      </p:pic>
    </p:spTree>
  </p:cSld>
  <p:clrMapOvr>
    <a:masterClrMapping/>
  </p:clrMapOvr>
  <p:transition>
    <p:pull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345</TotalTime>
  <Words>803</Words>
  <Application>Microsoft Office PowerPoint</Application>
  <PresentationFormat>Екран (4:3)</PresentationFormat>
  <Paragraphs>55</Paragraphs>
  <Slides>21</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21</vt:i4>
      </vt:variant>
    </vt:vector>
  </HeadingPairs>
  <TitlesOfParts>
    <vt:vector size="26" baseType="lpstr">
      <vt:lpstr>Arial</vt:lpstr>
      <vt:lpstr>Calibri</vt:lpstr>
      <vt:lpstr>Constantia</vt:lpstr>
      <vt:lpstr>Wingdings 2</vt:lpstr>
      <vt:lpstr>Поток</vt:lpstr>
      <vt:lpstr>Галина Кирпа</vt:lpstr>
      <vt:lpstr>Мета та завдання уроку:</vt:lpstr>
      <vt:lpstr>Презентація PowerPoint</vt:lpstr>
      <vt:lpstr>Презентація PowerPoint</vt:lpstr>
      <vt:lpstr>Інтерв’ю  з поетесою</vt:lpstr>
      <vt:lpstr>Презентація PowerPoint</vt:lpstr>
      <vt:lpstr>Презентація PowerPoint</vt:lpstr>
      <vt:lpstr>Презентація PowerPoint</vt:lpstr>
      <vt:lpstr>Презентація PowerPoint</vt:lpstr>
      <vt:lpstr>Поетична хвилинка</vt:lpstr>
      <vt:lpstr>Галина Кирпа «Мій ангел такий маленький» </vt:lpstr>
      <vt:lpstr>Художні засоби</vt:lpstr>
      <vt:lpstr>Презентація PowerPoint</vt:lpstr>
      <vt:lpstr>Презентація PowerPoint</vt:lpstr>
      <vt:lpstr>Презентація PowerPoint</vt:lpstr>
      <vt:lpstr>Поетична хвилинка</vt:lpstr>
      <vt:lpstr>Галина Кирпа “Коли до вас темної ночі”</vt:lpstr>
      <vt:lpstr>Презентація PowerPoint</vt:lpstr>
      <vt:lpstr>Презентація PowerPoint</vt:lpstr>
      <vt:lpstr>Підсумок уроку. Продовжіть речення</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Елена Зайцева</cp:lastModifiedBy>
  <cp:revision>39</cp:revision>
  <dcterms:created xsi:type="dcterms:W3CDTF">2017-12-09T16:16:08Z</dcterms:created>
  <dcterms:modified xsi:type="dcterms:W3CDTF">2025-01-26T09:47:28Z</dcterms:modified>
</cp:coreProperties>
</file>