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71" r:id="rId8"/>
    <p:sldId id="262" r:id="rId9"/>
    <p:sldId id="268" r:id="rId10"/>
    <p:sldId id="263" r:id="rId11"/>
    <p:sldId id="264" r:id="rId12"/>
    <p:sldId id="266" r:id="rId13"/>
    <p:sldId id="267" r:id="rId14"/>
    <p:sldId id="265" r:id="rId15"/>
    <p:sldId id="272" r:id="rId16"/>
    <p:sldId id="269" r:id="rId17"/>
    <p:sldId id="273" r:id="rId18"/>
    <p:sldId id="274" r:id="rId19"/>
    <p:sldId id="270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лена Зайцева" userId="e4c7a7f2c879dab9" providerId="LiveId" clId="{B8D98933-CCBF-4E9E-9BD1-C1A4F91B8B04}"/>
    <pc:docChg chg="modSld">
      <pc:chgData name="Елена Зайцева" userId="e4c7a7f2c879dab9" providerId="LiveId" clId="{B8D98933-CCBF-4E9E-9BD1-C1A4F91B8B04}" dt="2025-01-12T10:48:50.837" v="38" actId="20577"/>
      <pc:docMkLst>
        <pc:docMk/>
      </pc:docMkLst>
      <pc:sldChg chg="modSp mod">
        <pc:chgData name="Елена Зайцева" userId="e4c7a7f2c879dab9" providerId="LiveId" clId="{B8D98933-CCBF-4E9E-9BD1-C1A4F91B8B04}" dt="2025-01-12T10:48:50.837" v="38" actId="20577"/>
        <pc:sldMkLst>
          <pc:docMk/>
          <pc:sldMk cId="3802386300" sldId="256"/>
        </pc:sldMkLst>
        <pc:spChg chg="mod">
          <ac:chgData name="Елена Зайцева" userId="e4c7a7f2c879dab9" providerId="LiveId" clId="{B8D98933-CCBF-4E9E-9BD1-C1A4F91B8B04}" dt="2025-01-12T10:48:50.837" v="38" actId="20577"/>
          <ac:spMkLst>
            <pc:docMk/>
            <pc:sldMk cId="3802386300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1/12/2025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1/12/2025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1/12/2025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1/12/2025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1/12/2025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uk/resource/10391097/%D0%BE%D0%B4%D0%BD%D0%BE%D1%81%D0%BA%D0%BB%D0%B0%D0%B4%D0%BD%D1%96-%D1%80%D0%B5%D1%87%D0%B5%D0%BD%D0%BD%D1%8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uk/resource/10391097/%D0%BE%D0%B4%D0%BD%D0%BE%D1%81%D0%BA%D0%BB%D0%B0%D0%B4%D0%BD%D1%96-%D1%80%D0%B5%D1%87%D0%B5%D0%BD%D0%BD%D1%8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200" b="1" dirty="0"/>
              <a:t>Тринадцяте січня</a:t>
            </a:r>
            <a:br>
              <a:rPr lang="uk-UA" sz="3200" b="1" dirty="0"/>
            </a:br>
            <a:r>
              <a:rPr lang="uk-UA" sz="3200" b="1"/>
              <a:t>Класна робота</a:t>
            </a:r>
            <a:br>
              <a:rPr lang="uk-UA" sz="3200" b="1"/>
            </a:br>
            <a:r>
              <a:rPr lang="uk-UA" sz="3200" b="1"/>
              <a:t>Односкладні  </a:t>
            </a:r>
            <a:r>
              <a:rPr lang="uk-UA" sz="3200" b="1" dirty="0"/>
              <a:t>речення</a:t>
            </a:r>
            <a:br>
              <a:rPr lang="uk-UA" sz="3200" b="1" dirty="0"/>
            </a:br>
            <a:r>
              <a:rPr lang="uk-UA" sz="3200" b="1" dirty="0"/>
              <a:t>Означено-особові речення </a:t>
            </a:r>
            <a:br>
              <a:rPr lang="uk-UA" sz="3200" dirty="0"/>
            </a:b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802386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9" y="689263"/>
            <a:ext cx="11259126" cy="31345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19" y="3574472"/>
            <a:ext cx="11259126" cy="244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44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9" y="1293090"/>
            <a:ext cx="11240654" cy="366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90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46" y="323273"/>
            <a:ext cx="11490035" cy="618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4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18" y="716828"/>
            <a:ext cx="11046691" cy="21279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18" y="2844800"/>
            <a:ext cx="11046691" cy="309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3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37" y="683491"/>
            <a:ext cx="11083636" cy="54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82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2927648" y="291239"/>
            <a:ext cx="7085726" cy="922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5400" b="1" dirty="0">
                <a:solidFill>
                  <a:srgbClr val="FF0000"/>
                </a:solidFill>
                <a:effectLst/>
              </a:rPr>
              <a:t>Означено-особові</a:t>
            </a:r>
            <a:endParaRPr lang="uk-UA" sz="5400" b="1" dirty="0">
              <a:solidFill>
                <a:srgbClr val="FF0000"/>
              </a:solidFill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 rot="920567">
            <a:off x="1214815" y="2219459"/>
            <a:ext cx="1386511" cy="1328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9600" b="1" dirty="0">
                <a:solidFill>
                  <a:srgbClr val="FF00FF"/>
                </a:solidFill>
                <a:effectLst/>
              </a:rPr>
              <a:t>Я</a:t>
            </a:r>
            <a:endParaRPr lang="uk-UA" sz="9600" b="1" dirty="0">
              <a:solidFill>
                <a:srgbClr val="FF00FF"/>
              </a:solidFill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 rot="920567">
            <a:off x="2948124" y="2009147"/>
            <a:ext cx="2141782" cy="17676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9600" b="1" dirty="0">
                <a:solidFill>
                  <a:srgbClr val="FF00FF"/>
                </a:solidFill>
                <a:effectLst/>
              </a:rPr>
              <a:t>Ти</a:t>
            </a:r>
            <a:endParaRPr lang="uk-UA" sz="9600" b="1" dirty="0">
              <a:solidFill>
                <a:srgbClr val="FF00FF"/>
              </a:solidFill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 rot="920567">
            <a:off x="5374190" y="2244307"/>
            <a:ext cx="2141782" cy="17676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9600" b="1" dirty="0">
                <a:solidFill>
                  <a:srgbClr val="FF00FF"/>
                </a:solidFill>
                <a:effectLst/>
              </a:rPr>
              <a:t>Ви</a:t>
            </a:r>
            <a:endParaRPr lang="uk-UA" sz="9600" b="1" dirty="0">
              <a:solidFill>
                <a:srgbClr val="FF00FF"/>
              </a:solidFill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 rot="920567">
            <a:off x="7844908" y="2642454"/>
            <a:ext cx="2388918" cy="1328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9600" b="1" dirty="0">
                <a:solidFill>
                  <a:srgbClr val="FF00FF"/>
                </a:solidFill>
                <a:effectLst/>
              </a:rPr>
              <a:t>Ми</a:t>
            </a:r>
            <a:endParaRPr lang="uk-UA" sz="9600" b="1" dirty="0">
              <a:solidFill>
                <a:srgbClr val="FF00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247" y="1071495"/>
            <a:ext cx="4114801" cy="1371600"/>
          </a:xfrm>
        </p:spPr>
        <p:txBody>
          <a:bodyPr/>
          <a:lstStyle/>
          <a:p>
            <a:r>
              <a:rPr lang="uk-UA" b="1" dirty="0"/>
              <a:t>Запам’ятай!</a:t>
            </a:r>
          </a:p>
        </p:txBody>
      </p:sp>
    </p:spTree>
    <p:extLst>
      <p:ext uri="{BB962C8B-B14F-4D97-AF65-F5344CB8AC3E}">
        <p14:creationId xmlns:p14="http://schemas.microsoft.com/office/powerpoint/2010/main" val="112822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09" y="720437"/>
            <a:ext cx="11333018" cy="545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29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8691" y="1340768"/>
            <a:ext cx="7866963" cy="5400600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dirty="0">
                <a:effectLst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разу стою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вудками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Тягаю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лящі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краснопери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Добре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клювало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серединою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мчить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мчить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мотора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Думаю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і мотора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нема,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вітрил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нема, і веслами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ніхто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махає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глісер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мчить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Коли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одчайдушний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крик: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Рятуйте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З’ясувалося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завбільшки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(Остап Вишня)</a:t>
            </a:r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8836" y="426368"/>
            <a:ext cx="10898909" cy="9144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Робота з текстом. </a:t>
            </a:r>
            <a:r>
              <a:rPr lang="ru-RU" sz="2400" b="1" dirty="0" err="1">
                <a:solidFill>
                  <a:schemeClr val="tx1"/>
                </a:solidFill>
              </a:rPr>
              <a:t>Знайдіть</a:t>
            </a:r>
            <a:r>
              <a:rPr lang="ru-RU" sz="2400" b="1" dirty="0">
                <a:solidFill>
                  <a:schemeClr val="tx1"/>
                </a:solidFill>
              </a:rPr>
              <a:t> і </a:t>
            </a:r>
            <a:r>
              <a:rPr lang="ru-RU" sz="2400" b="1" dirty="0" err="1">
                <a:solidFill>
                  <a:schemeClr val="tx1"/>
                </a:solidFill>
              </a:rPr>
              <a:t>випишіть</a:t>
            </a:r>
            <a:r>
              <a:rPr lang="ru-RU" sz="2400" b="1" dirty="0">
                <a:solidFill>
                  <a:schemeClr val="tx1"/>
                </a:solidFill>
              </a:rPr>
              <a:t> означено-</a:t>
            </a:r>
            <a:r>
              <a:rPr lang="ru-RU" sz="2400" b="1" dirty="0" err="1">
                <a:solidFill>
                  <a:schemeClr val="tx1"/>
                </a:solidFill>
              </a:rPr>
              <a:t>особові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речення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sz="2400" b="1" dirty="0" err="1">
                <a:solidFill>
                  <a:schemeClr val="tx1"/>
                </a:solidFill>
              </a:rPr>
              <a:t>Визначте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якою</a:t>
            </a:r>
            <a:r>
              <a:rPr lang="ru-RU" sz="2400" b="1" dirty="0">
                <a:solidFill>
                  <a:schemeClr val="tx1"/>
                </a:solidFill>
              </a:rPr>
              <a:t> формою </a:t>
            </a:r>
            <a:r>
              <a:rPr lang="ru-RU" sz="2400" b="1" dirty="0" err="1">
                <a:solidFill>
                  <a:schemeClr val="tx1"/>
                </a:solidFill>
              </a:rPr>
              <a:t>дієслова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виражений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головний</a:t>
            </a:r>
            <a:r>
              <a:rPr lang="ru-RU" sz="2400" b="1" dirty="0">
                <a:solidFill>
                  <a:schemeClr val="tx1"/>
                </a:solidFill>
              </a:rPr>
              <a:t> член </a:t>
            </a:r>
            <a:r>
              <a:rPr lang="ru-RU" sz="2400" b="1" dirty="0" err="1">
                <a:solidFill>
                  <a:schemeClr val="tx1"/>
                </a:solidFill>
              </a:rPr>
              <a:t>речень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019" y="1780171"/>
            <a:ext cx="341987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54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Пригадай все!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799" y="2103120"/>
            <a:ext cx="10580255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hlinkClick r:id="rId2"/>
              </a:rPr>
              <a:t>https://wordwall.net/uk/resource/10391097/%D0%BE%D0%B4%D0%BD%D0%BE%D1%81%D0%BA%D0%BB%D0%B0%D0%B4%D0%BD%D1%96-%D1%80%D0%B5%D1%87%D0%B5%D0%BD%D0%BD%D1%8F</a:t>
            </a:r>
            <a:r>
              <a:rPr lang="uk-UA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474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54" y="1786081"/>
            <a:ext cx="11249891" cy="431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4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3673" y="643775"/>
            <a:ext cx="10058400" cy="852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Пригадаймо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ми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знаємо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71641" y="4876429"/>
            <a:ext cx="4742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Граматична основа речення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65" y="3577328"/>
            <a:ext cx="6998815" cy="1560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781" y="2373387"/>
            <a:ext cx="3170195" cy="12802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41017" y="2407504"/>
            <a:ext cx="21194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Підмет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12872" y="2407504"/>
            <a:ext cx="26455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Присудок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5742995" y="3013522"/>
            <a:ext cx="337450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lnSpc>
                <a:spcPct val="20000"/>
              </a:lnSpc>
              <a:buFont typeface="Wingdings" pitchFamily="2" charset="2"/>
              <a:buNone/>
            </a:pPr>
            <a:r>
              <a:rPr lang="uk-UA" sz="4800" b="1" dirty="0">
                <a:solidFill>
                  <a:srgbClr val="FFFF00"/>
                </a:solidFill>
              </a:rPr>
              <a:t> __________</a:t>
            </a:r>
          </a:p>
          <a:p>
            <a:pPr marL="18288" indent="0">
              <a:lnSpc>
                <a:spcPct val="20000"/>
              </a:lnSpc>
              <a:buFont typeface="Wingdings" pitchFamily="2" charset="2"/>
              <a:buNone/>
            </a:pPr>
            <a:r>
              <a:rPr lang="uk-UA" sz="4400" b="1" dirty="0">
                <a:solidFill>
                  <a:srgbClr val="FFFF00"/>
                </a:solidFill>
              </a:rPr>
              <a:t> ___________</a:t>
            </a:r>
          </a:p>
          <a:p>
            <a:pPr marL="18288" indent="0">
              <a:buFont typeface="Wingdings" pitchFamily="2" charset="2"/>
              <a:buNone/>
            </a:pPr>
            <a:endParaRPr lang="uk-UA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75781" y="1534779"/>
            <a:ext cx="5830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  <a:latin typeface="Arial Black" panose="020B0A04020102020204" pitchFamily="34" charset="0"/>
              </a:rPr>
              <a:t>Двоскладне  речення</a:t>
            </a:r>
          </a:p>
        </p:txBody>
      </p:sp>
    </p:spTree>
    <p:extLst>
      <p:ext uri="{BB962C8B-B14F-4D97-AF65-F5344CB8AC3E}">
        <p14:creationId xmlns:p14="http://schemas.microsoft.com/office/powerpoint/2010/main" val="293725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4234873" cy="1371600"/>
          </a:xfrm>
        </p:spPr>
        <p:txBody>
          <a:bodyPr/>
          <a:lstStyle/>
          <a:p>
            <a:pPr algn="ctr"/>
            <a:r>
              <a:rPr lang="uk-UA" b="1" dirty="0"/>
              <a:t>Джерела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7163" y="1757463"/>
            <a:ext cx="1111134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1. </a:t>
            </a:r>
            <a:r>
              <a:rPr lang="ru-RU" sz="2800" dirty="0" err="1"/>
              <a:t>Довідник</a:t>
            </a:r>
            <a:r>
              <a:rPr lang="ru-RU" sz="2800" dirty="0"/>
              <a:t> школяра: </a:t>
            </a:r>
            <a:r>
              <a:rPr lang="ru-RU" sz="2800" dirty="0" err="1"/>
              <a:t>Гуманітарні</a:t>
            </a:r>
            <a:r>
              <a:rPr lang="ru-RU" sz="2800" dirty="0"/>
              <a:t> науки: 5 – 11 </a:t>
            </a:r>
            <a:r>
              <a:rPr lang="ru-RU" sz="2800" dirty="0" err="1"/>
              <a:t>класи</a:t>
            </a:r>
            <a:r>
              <a:rPr lang="ru-RU" sz="2800" dirty="0"/>
              <a:t>. – К.: ТОВ «КАЗКА», 2003. – 952 с.</a:t>
            </a:r>
            <a:endParaRPr lang="uk-UA" sz="2800" dirty="0"/>
          </a:p>
          <a:p>
            <a:r>
              <a:rPr lang="uk-UA" sz="2800" dirty="0"/>
              <a:t>2. Українська мова: </a:t>
            </a:r>
            <a:r>
              <a:rPr lang="uk-UA" sz="2800" dirty="0" err="1"/>
              <a:t>підруч</a:t>
            </a:r>
            <a:r>
              <a:rPr lang="uk-UA" sz="2800" dirty="0"/>
              <a:t>. для 8 </a:t>
            </a:r>
            <a:r>
              <a:rPr lang="uk-UA" sz="2800" dirty="0" err="1"/>
              <a:t>кл</a:t>
            </a:r>
            <a:r>
              <a:rPr lang="uk-UA" sz="2800" dirty="0"/>
              <a:t>. </a:t>
            </a:r>
            <a:r>
              <a:rPr lang="uk-UA" sz="2800" dirty="0" err="1"/>
              <a:t>закл</a:t>
            </a:r>
            <a:r>
              <a:rPr lang="uk-UA" sz="2800" dirty="0"/>
              <a:t>. </a:t>
            </a:r>
            <a:r>
              <a:rPr lang="uk-UA" sz="2800" dirty="0" err="1"/>
              <a:t>заг</a:t>
            </a:r>
            <a:r>
              <a:rPr lang="uk-UA" sz="2800" dirty="0"/>
              <a:t>. серед. освіти/ О.В. Заболотний, В.В. Заболотний. – 2-ге вид., </a:t>
            </a:r>
            <a:r>
              <a:rPr lang="uk-UA" sz="2800" dirty="0" err="1"/>
              <a:t>переробл</a:t>
            </a:r>
            <a:r>
              <a:rPr lang="uk-UA" sz="2800" dirty="0"/>
              <a:t>. – Київ: </a:t>
            </a:r>
            <a:r>
              <a:rPr lang="uk-UA" sz="2800" dirty="0" err="1"/>
              <a:t>Генеза</a:t>
            </a:r>
            <a:r>
              <a:rPr lang="uk-UA" sz="2800" dirty="0"/>
              <a:t>, 2021. – 224 с. </a:t>
            </a:r>
          </a:p>
          <a:p>
            <a:r>
              <a:rPr lang="en-US" sz="2800" dirty="0">
                <a:hlinkClick r:id="rId2"/>
              </a:rPr>
              <a:t>https://wordwall.net/uk/resource/10391097/%D0%BE%D0%B4%D0%BD%D0%BE%D1%81%D0%BA%D0%BB%D0%B0%D0%B4%D0%BD%D1%96-%D1%80%D0%B5%D1%87%D0%B5%D0%BD%D0%BD%D1%8F</a:t>
            </a:r>
            <a:r>
              <a:rPr lang="uk-UA" sz="2800" dirty="0"/>
              <a:t> 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68034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23591" y="4221088"/>
            <a:ext cx="7776864" cy="914400"/>
          </a:xfrm>
        </p:spPr>
        <p:txBody>
          <a:bodyPr/>
          <a:lstStyle/>
          <a:p>
            <a:r>
              <a:rPr lang="uk-UA" sz="4400" dirty="0"/>
              <a:t>Граматична основа речення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1" y="1772817"/>
            <a:ext cx="2969009" cy="139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3215680" y="1844824"/>
            <a:ext cx="323048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None/>
            </a:pPr>
            <a:r>
              <a:rPr lang="uk-UA" sz="4800" b="1" dirty="0">
                <a:solidFill>
                  <a:srgbClr val="FFFF00"/>
                </a:solidFill>
              </a:rPr>
              <a:t> ________</a:t>
            </a:r>
            <a:endParaRPr lang="uk-UA" sz="4400" dirty="0"/>
          </a:p>
        </p:txBody>
      </p:sp>
      <p:sp>
        <p:nvSpPr>
          <p:cNvPr id="7" name="Правая фигурная скобка 6"/>
          <p:cNvSpPr/>
          <p:nvPr/>
        </p:nvSpPr>
        <p:spPr>
          <a:xfrm rot="5400000">
            <a:off x="5735998" y="49561"/>
            <a:ext cx="1152053" cy="6758879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1703512" y="332656"/>
            <a:ext cx="8784976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5800" b="1" dirty="0">
                <a:solidFill>
                  <a:srgbClr val="FF0000"/>
                </a:solidFill>
              </a:rPr>
              <a:t>Односкладне  речення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919536" y="4876800"/>
            <a:ext cx="8352928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5400" b="1" dirty="0">
                <a:solidFill>
                  <a:srgbClr val="FFFF00"/>
                </a:solidFill>
              </a:rPr>
              <a:t>Ранок. </a:t>
            </a: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4486048" y="4721932"/>
            <a:ext cx="5205415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None/>
            </a:pPr>
            <a:r>
              <a:rPr lang="uk-UA" sz="4800" b="1" dirty="0">
                <a:solidFill>
                  <a:srgbClr val="FFFF00"/>
                </a:solidFill>
              </a:rPr>
              <a:t>   ______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207818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40123" y="4005026"/>
            <a:ext cx="7543800" cy="914400"/>
          </a:xfrm>
        </p:spPr>
        <p:txBody>
          <a:bodyPr/>
          <a:lstStyle/>
          <a:p>
            <a:r>
              <a:rPr lang="uk-UA" sz="4400" dirty="0"/>
              <a:t>Граматична основа речення</a:t>
            </a:r>
          </a:p>
        </p:txBody>
      </p:sp>
      <p:sp>
        <p:nvSpPr>
          <p:cNvPr id="5" name="Объект 1"/>
          <p:cNvSpPr txBox="1">
            <a:spLocks noGrp="1"/>
          </p:cNvSpPr>
          <p:nvPr>
            <p:ph idx="1"/>
          </p:nvPr>
        </p:nvSpPr>
        <p:spPr>
          <a:xfrm>
            <a:off x="6204275" y="1340768"/>
            <a:ext cx="345638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None/>
            </a:pPr>
            <a:r>
              <a:rPr lang="uk-UA" sz="4800" b="1" dirty="0">
                <a:solidFill>
                  <a:srgbClr val="FFFF00"/>
                </a:solidFill>
              </a:rPr>
              <a:t>Присудок </a:t>
            </a:r>
            <a:endParaRPr lang="uk-UA" sz="4400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6259934" y="2420888"/>
            <a:ext cx="337450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lnSpc>
                <a:spcPct val="20000"/>
              </a:lnSpc>
              <a:buNone/>
            </a:pPr>
            <a:r>
              <a:rPr lang="uk-UA" sz="4800" b="1" dirty="0">
                <a:solidFill>
                  <a:srgbClr val="FFFF00"/>
                </a:solidFill>
              </a:rPr>
              <a:t> __________</a:t>
            </a:r>
          </a:p>
          <a:p>
            <a:pPr marL="18288" indent="0">
              <a:lnSpc>
                <a:spcPct val="20000"/>
              </a:lnSpc>
              <a:buNone/>
            </a:pPr>
            <a:r>
              <a:rPr lang="uk-UA" sz="4400" b="1" dirty="0">
                <a:solidFill>
                  <a:srgbClr val="FFFF00"/>
                </a:solidFill>
              </a:rPr>
              <a:t> ___________</a:t>
            </a:r>
          </a:p>
          <a:p>
            <a:pPr marL="18288" indent="0">
              <a:buNone/>
            </a:pPr>
            <a:endParaRPr lang="uk-UA" sz="4400" dirty="0"/>
          </a:p>
        </p:txBody>
      </p:sp>
      <p:sp>
        <p:nvSpPr>
          <p:cNvPr id="7" name="Правая фигурная скобка 6"/>
          <p:cNvSpPr/>
          <p:nvPr/>
        </p:nvSpPr>
        <p:spPr>
          <a:xfrm rot="5400000">
            <a:off x="5735998" y="49561"/>
            <a:ext cx="1152053" cy="6758879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1703512" y="332656"/>
            <a:ext cx="8784976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5800" b="1" dirty="0">
                <a:solidFill>
                  <a:srgbClr val="FF0000"/>
                </a:solidFill>
              </a:rPr>
              <a:t>Односкладне  речення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919536" y="4876800"/>
            <a:ext cx="8568952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5400" b="1" dirty="0">
                <a:solidFill>
                  <a:srgbClr val="FFFF00"/>
                </a:solidFill>
              </a:rPr>
              <a:t>Сьогодні  дощить. </a:t>
            </a: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6076140" y="5157873"/>
            <a:ext cx="337450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lnSpc>
                <a:spcPct val="20000"/>
              </a:lnSpc>
              <a:buNone/>
            </a:pPr>
            <a:r>
              <a:rPr lang="uk-UA" sz="4800" b="1" dirty="0">
                <a:solidFill>
                  <a:srgbClr val="FFFF00"/>
                </a:solidFill>
              </a:rPr>
              <a:t>  __________</a:t>
            </a:r>
          </a:p>
          <a:p>
            <a:pPr marL="18288" indent="0">
              <a:lnSpc>
                <a:spcPct val="20000"/>
              </a:lnSpc>
              <a:buNone/>
            </a:pPr>
            <a:r>
              <a:rPr lang="uk-UA" sz="4400" b="1" dirty="0">
                <a:solidFill>
                  <a:srgbClr val="FFFF00"/>
                </a:solidFill>
              </a:rPr>
              <a:t> ___________</a:t>
            </a:r>
          </a:p>
        </p:txBody>
      </p:sp>
    </p:spTree>
    <p:extLst>
      <p:ext uri="{BB962C8B-B14F-4D97-AF65-F5344CB8AC3E}">
        <p14:creationId xmlns:p14="http://schemas.microsoft.com/office/powerpoint/2010/main" val="345529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489527"/>
            <a:ext cx="11416145" cy="593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2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92" y="369455"/>
            <a:ext cx="11425382" cy="611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1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5927" y="685802"/>
            <a:ext cx="10815782" cy="4615407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uk-UA" sz="3200" b="1" dirty="0"/>
              <a:t>Головний член односкладного речення </a:t>
            </a:r>
            <a:r>
              <a:rPr lang="uk-UA" sz="3200" b="1" u="sng" dirty="0"/>
              <a:t>не можна називати підметом або присудком</a:t>
            </a:r>
            <a:r>
              <a:rPr lang="uk-UA" sz="3200" b="1" dirty="0"/>
              <a:t>. </a:t>
            </a:r>
          </a:p>
          <a:p>
            <a:pPr marL="18288" indent="0">
              <a:buNone/>
            </a:pPr>
            <a:r>
              <a:rPr lang="uk-UA" sz="3200" b="1" dirty="0"/>
              <a:t>Це головний член речення, який поєднує в собі функції і підмета, і присудка.</a:t>
            </a:r>
          </a:p>
          <a:p>
            <a:pPr marL="18288" indent="0">
              <a:buNone/>
            </a:pPr>
            <a:endParaRPr lang="uk-UA" sz="3200" b="1" dirty="0"/>
          </a:p>
          <a:p>
            <a:pPr marL="18288" indent="0">
              <a:buNone/>
            </a:pPr>
            <a:r>
              <a:rPr lang="uk-UA" sz="3200" b="1" dirty="0">
                <a:solidFill>
                  <a:srgbClr val="C00000"/>
                </a:solidFill>
              </a:rPr>
              <a:t>Тому правильно казати так: </a:t>
            </a:r>
            <a:r>
              <a:rPr lang="uk-UA" sz="3200" b="1" dirty="0">
                <a:solidFill>
                  <a:srgbClr val="7030A0"/>
                </a:solidFill>
              </a:rPr>
              <a:t>односкладне речення з головним членом речення </a:t>
            </a:r>
            <a:r>
              <a:rPr lang="uk-UA" sz="3200" b="1" u="sng" dirty="0">
                <a:solidFill>
                  <a:srgbClr val="7030A0"/>
                </a:solidFill>
              </a:rPr>
              <a:t>у формі </a:t>
            </a:r>
            <a:r>
              <a:rPr lang="uk-UA" sz="3200" b="1" dirty="0">
                <a:solidFill>
                  <a:srgbClr val="7030A0"/>
                </a:solidFill>
              </a:rPr>
              <a:t>підмета (присудка)</a:t>
            </a:r>
          </a:p>
          <a:p>
            <a:pPr marL="18288" indent="0">
              <a:buNone/>
            </a:pPr>
            <a:endParaRPr lang="uk-UA" dirty="0">
              <a:effectLst/>
            </a:endParaRPr>
          </a:p>
          <a:p>
            <a:endParaRPr lang="uk-UA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07568" y="5373216"/>
            <a:ext cx="7543800" cy="914400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Увага!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61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92" y="338715"/>
            <a:ext cx="11434618" cy="18595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92" y="2004435"/>
            <a:ext cx="11434618" cy="14499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92" y="3263610"/>
            <a:ext cx="11434618" cy="336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8" y="1034473"/>
            <a:ext cx="11120581" cy="461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00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48</TotalTime>
  <Words>447</Words>
  <Application>Microsoft Office PowerPoint</Application>
  <PresentationFormat>Широкий екран</PresentationFormat>
  <Paragraphs>42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5" baseType="lpstr">
      <vt:lpstr>Arial Black</vt:lpstr>
      <vt:lpstr>Garamond</vt:lpstr>
      <vt:lpstr>Times New Roman</vt:lpstr>
      <vt:lpstr>Wingdings</vt:lpstr>
      <vt:lpstr>Савон</vt:lpstr>
      <vt:lpstr>Тринадцяте січня Класна робота Односкладні  речення Означено-особові речення  </vt:lpstr>
      <vt:lpstr>Презентація PowerPoint</vt:lpstr>
      <vt:lpstr>Граматична основа речення</vt:lpstr>
      <vt:lpstr>Граматична основа речення</vt:lpstr>
      <vt:lpstr>Презентація PowerPoint</vt:lpstr>
      <vt:lpstr>Презентація PowerPoint</vt:lpstr>
      <vt:lpstr>Увага!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Запам’ятай!</vt:lpstr>
      <vt:lpstr>Презентація PowerPoint</vt:lpstr>
      <vt:lpstr>Робота з текстом. Знайдіть і випишіть означено-особові речення. Визначте, якою формою дієслова виражений головний член речень.</vt:lpstr>
      <vt:lpstr>Пригадай все!</vt:lpstr>
      <vt:lpstr>Домашнє завдання</vt:lpstr>
      <vt:lpstr>Джерела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Односкладні  речення Означено-особові речення</dc:title>
  <dc:creator>User</dc:creator>
  <cp:lastModifiedBy>Елена Зайцева</cp:lastModifiedBy>
  <cp:revision>7</cp:revision>
  <dcterms:created xsi:type="dcterms:W3CDTF">2022-12-10T20:46:49Z</dcterms:created>
  <dcterms:modified xsi:type="dcterms:W3CDTF">2025-01-12T10:48:52Z</dcterms:modified>
</cp:coreProperties>
</file>