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3" r:id="rId4"/>
    <p:sldId id="274" r:id="rId5"/>
    <p:sldId id="275" r:id="rId6"/>
    <p:sldId id="270" r:id="rId7"/>
    <p:sldId id="271" r:id="rId8"/>
    <p:sldId id="272" r:id="rId9"/>
    <p:sldId id="276" r:id="rId10"/>
    <p:sldId id="258" r:id="rId11"/>
    <p:sldId id="268" r:id="rId12"/>
    <p:sldId id="277" r:id="rId13"/>
    <p:sldId id="278" r:id="rId14"/>
    <p:sldId id="269" r:id="rId15"/>
    <p:sldId id="259" r:id="rId16"/>
    <p:sldId id="261" r:id="rId17"/>
    <p:sldId id="273" r:id="rId18"/>
    <p:sldId id="262" r:id="rId19"/>
    <p:sldId id="279" r:id="rId20"/>
    <p:sldId id="260" r:id="rId21"/>
    <p:sldId id="280" r:id="rId22"/>
    <p:sldId id="281" r:id="rId23"/>
    <p:sldId id="285" r:id="rId24"/>
    <p:sldId id="282" r:id="rId25"/>
    <p:sldId id="283" r:id="rId26"/>
    <p:sldId id="284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E4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8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8E2E2B-A863-4108-9F7A-1DC48BA8076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3B0813-0DA3-440E-9D98-094F99122879}">
      <dgm:prSet phldrT="[Текст]"/>
      <dgm:spPr/>
      <dgm:t>
        <a:bodyPr/>
        <a:lstStyle/>
        <a:p>
          <a:r>
            <a:rPr lang="uk-UA" dirty="0" smtClean="0">
              <a:solidFill>
                <a:srgbClr val="0070C0"/>
              </a:solidFill>
            </a:rPr>
            <a:t>Означення</a:t>
          </a:r>
          <a:r>
            <a:rPr lang="uk-UA" dirty="0" smtClean="0"/>
            <a:t> </a:t>
          </a:r>
          <a:endParaRPr lang="ru-RU" dirty="0"/>
        </a:p>
      </dgm:t>
    </dgm:pt>
    <dgm:pt modelId="{8F8BC0F4-970A-4BAC-8AC3-30A4CADC5C9B}" type="parTrans" cxnId="{F9955490-BFE5-42B0-90BB-853F15481D6C}">
      <dgm:prSet/>
      <dgm:spPr/>
      <dgm:t>
        <a:bodyPr/>
        <a:lstStyle/>
        <a:p>
          <a:endParaRPr lang="ru-RU"/>
        </a:p>
      </dgm:t>
    </dgm:pt>
    <dgm:pt modelId="{179934C9-09C6-4461-BE9B-D9769E6389C7}" type="sibTrans" cxnId="{F9955490-BFE5-42B0-90BB-853F15481D6C}">
      <dgm:prSet/>
      <dgm:spPr/>
      <dgm:t>
        <a:bodyPr/>
        <a:lstStyle/>
        <a:p>
          <a:endParaRPr lang="ru-RU"/>
        </a:p>
      </dgm:t>
    </dgm:pt>
    <dgm:pt modelId="{EB3C54E5-1C8D-4597-8475-C45DDC2621EF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Узгоджене</a:t>
          </a:r>
          <a:endParaRPr lang="ru-RU" dirty="0">
            <a:solidFill>
              <a:schemeClr val="tx1"/>
            </a:solidFill>
          </a:endParaRPr>
        </a:p>
      </dgm:t>
    </dgm:pt>
    <dgm:pt modelId="{01074208-D080-476B-8E54-4CCB3D67B586}" type="parTrans" cxnId="{67776BC0-829D-4BFB-88E2-3DBA51B183D4}">
      <dgm:prSet/>
      <dgm:spPr/>
      <dgm:t>
        <a:bodyPr/>
        <a:lstStyle/>
        <a:p>
          <a:endParaRPr lang="ru-RU"/>
        </a:p>
      </dgm:t>
    </dgm:pt>
    <dgm:pt modelId="{7ECFADBB-6655-4AB8-88EF-0286B8F027A6}" type="sibTrans" cxnId="{67776BC0-829D-4BFB-88E2-3DBA51B183D4}">
      <dgm:prSet/>
      <dgm:spPr/>
      <dgm:t>
        <a:bodyPr/>
        <a:lstStyle/>
        <a:p>
          <a:endParaRPr lang="ru-RU"/>
        </a:p>
      </dgm:t>
    </dgm:pt>
    <dgm:pt modelId="{64C1620B-3515-4216-9187-CB4952ED0BD3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Неузгоджене</a:t>
          </a:r>
          <a:r>
            <a:rPr lang="uk-UA" dirty="0" smtClean="0"/>
            <a:t> </a:t>
          </a:r>
          <a:endParaRPr lang="ru-RU" dirty="0"/>
        </a:p>
      </dgm:t>
    </dgm:pt>
    <dgm:pt modelId="{4BCF3CC1-F91D-41B1-A80B-C1F9001567F9}" type="parTrans" cxnId="{521430B2-260C-4936-9690-2F5AC1492C08}">
      <dgm:prSet/>
      <dgm:spPr/>
      <dgm:t>
        <a:bodyPr/>
        <a:lstStyle/>
        <a:p>
          <a:endParaRPr lang="ru-RU"/>
        </a:p>
      </dgm:t>
    </dgm:pt>
    <dgm:pt modelId="{EECE5D79-F697-4F19-AC77-F1212932FDB0}" type="sibTrans" cxnId="{521430B2-260C-4936-9690-2F5AC1492C08}">
      <dgm:prSet/>
      <dgm:spPr/>
      <dgm:t>
        <a:bodyPr/>
        <a:lstStyle/>
        <a:p>
          <a:endParaRPr lang="ru-RU"/>
        </a:p>
      </dgm:t>
    </dgm:pt>
    <dgm:pt modelId="{E4CAC96D-5B47-4200-B009-E364AAECA9CF}" type="pres">
      <dgm:prSet presAssocID="{A38E2E2B-A863-4108-9F7A-1DC48BA8076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99A880C-F782-46E3-96A0-696884710E58}" type="pres">
      <dgm:prSet presAssocID="{CC3B0813-0DA3-440E-9D98-094F99122879}" presName="hierRoot1" presStyleCnt="0">
        <dgm:presLayoutVars>
          <dgm:hierBranch val="init"/>
        </dgm:presLayoutVars>
      </dgm:prSet>
      <dgm:spPr/>
    </dgm:pt>
    <dgm:pt modelId="{C9467B49-DB3C-4C34-8683-82DDEBE18315}" type="pres">
      <dgm:prSet presAssocID="{CC3B0813-0DA3-440E-9D98-094F99122879}" presName="rootComposite1" presStyleCnt="0"/>
      <dgm:spPr/>
    </dgm:pt>
    <dgm:pt modelId="{97E673FF-E209-4E7A-9547-C66F32F769EE}" type="pres">
      <dgm:prSet presAssocID="{CC3B0813-0DA3-440E-9D98-094F99122879}" presName="rootText1" presStyleLbl="node0" presStyleIdx="0" presStyleCnt="1" custScaleX="137372" custScaleY="561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10CC985-F613-4DEA-BFA3-DBFF6F68CC4E}" type="pres">
      <dgm:prSet presAssocID="{CC3B0813-0DA3-440E-9D98-094F9912287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CCF238B-B500-40ED-A3CC-CA05AD407B94}" type="pres">
      <dgm:prSet presAssocID="{CC3B0813-0DA3-440E-9D98-094F99122879}" presName="hierChild2" presStyleCnt="0"/>
      <dgm:spPr/>
    </dgm:pt>
    <dgm:pt modelId="{6713F3CE-9982-4A57-8433-F96B03E30861}" type="pres">
      <dgm:prSet presAssocID="{01074208-D080-476B-8E54-4CCB3D67B586}" presName="Name37" presStyleLbl="parChTrans1D2" presStyleIdx="0" presStyleCnt="2"/>
      <dgm:spPr/>
      <dgm:t>
        <a:bodyPr/>
        <a:lstStyle/>
        <a:p>
          <a:endParaRPr lang="ru-RU"/>
        </a:p>
      </dgm:t>
    </dgm:pt>
    <dgm:pt modelId="{842D24BD-DF86-49DA-B7AF-7F3C311E81FA}" type="pres">
      <dgm:prSet presAssocID="{EB3C54E5-1C8D-4597-8475-C45DDC2621EF}" presName="hierRoot2" presStyleCnt="0">
        <dgm:presLayoutVars>
          <dgm:hierBranch val="init"/>
        </dgm:presLayoutVars>
      </dgm:prSet>
      <dgm:spPr/>
    </dgm:pt>
    <dgm:pt modelId="{B0B78BDD-82E3-4A5E-8868-6888CC69B8D0}" type="pres">
      <dgm:prSet presAssocID="{EB3C54E5-1C8D-4597-8475-C45DDC2621EF}" presName="rootComposite" presStyleCnt="0"/>
      <dgm:spPr/>
    </dgm:pt>
    <dgm:pt modelId="{6220F2DD-A367-4675-9DC7-CEAE841116DC}" type="pres">
      <dgm:prSet presAssocID="{EB3C54E5-1C8D-4597-8475-C45DDC2621EF}" presName="rootText" presStyleLbl="node2" presStyleIdx="0" presStyleCnt="2" custScaleY="353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532B5CA-E41F-4D15-BA03-CFA4D6C200AC}" type="pres">
      <dgm:prSet presAssocID="{EB3C54E5-1C8D-4597-8475-C45DDC2621EF}" presName="rootConnector" presStyleLbl="node2" presStyleIdx="0" presStyleCnt="2"/>
      <dgm:spPr/>
      <dgm:t>
        <a:bodyPr/>
        <a:lstStyle/>
        <a:p>
          <a:endParaRPr lang="ru-RU"/>
        </a:p>
      </dgm:t>
    </dgm:pt>
    <dgm:pt modelId="{163B5B6A-2D0E-4CC3-B20C-D5B6978480E9}" type="pres">
      <dgm:prSet presAssocID="{EB3C54E5-1C8D-4597-8475-C45DDC2621EF}" presName="hierChild4" presStyleCnt="0"/>
      <dgm:spPr/>
    </dgm:pt>
    <dgm:pt modelId="{1831BA93-09D1-484D-B70C-DAEDB59163B3}" type="pres">
      <dgm:prSet presAssocID="{EB3C54E5-1C8D-4597-8475-C45DDC2621EF}" presName="hierChild5" presStyleCnt="0"/>
      <dgm:spPr/>
    </dgm:pt>
    <dgm:pt modelId="{688293EF-4B10-421A-8795-41D229109106}" type="pres">
      <dgm:prSet presAssocID="{4BCF3CC1-F91D-41B1-A80B-C1F9001567F9}" presName="Name37" presStyleLbl="parChTrans1D2" presStyleIdx="1" presStyleCnt="2"/>
      <dgm:spPr/>
      <dgm:t>
        <a:bodyPr/>
        <a:lstStyle/>
        <a:p>
          <a:endParaRPr lang="ru-RU"/>
        </a:p>
      </dgm:t>
    </dgm:pt>
    <dgm:pt modelId="{0341415A-FCCB-45E8-952E-345A5232CE79}" type="pres">
      <dgm:prSet presAssocID="{64C1620B-3515-4216-9187-CB4952ED0BD3}" presName="hierRoot2" presStyleCnt="0">
        <dgm:presLayoutVars>
          <dgm:hierBranch val="init"/>
        </dgm:presLayoutVars>
      </dgm:prSet>
      <dgm:spPr/>
    </dgm:pt>
    <dgm:pt modelId="{169F0BB3-079E-44DE-85C1-D00AF3903E2B}" type="pres">
      <dgm:prSet presAssocID="{64C1620B-3515-4216-9187-CB4952ED0BD3}" presName="rootComposite" presStyleCnt="0"/>
      <dgm:spPr/>
    </dgm:pt>
    <dgm:pt modelId="{361E3330-BF6A-474E-9419-098069710102}" type="pres">
      <dgm:prSet presAssocID="{64C1620B-3515-4216-9187-CB4952ED0BD3}" presName="rootText" presStyleLbl="node2" presStyleIdx="1" presStyleCnt="2" custScaleY="353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FC47D76-85FA-41E2-BC74-D05E7168FA3D}" type="pres">
      <dgm:prSet presAssocID="{64C1620B-3515-4216-9187-CB4952ED0BD3}" presName="rootConnector" presStyleLbl="node2" presStyleIdx="1" presStyleCnt="2"/>
      <dgm:spPr/>
      <dgm:t>
        <a:bodyPr/>
        <a:lstStyle/>
        <a:p>
          <a:endParaRPr lang="ru-RU"/>
        </a:p>
      </dgm:t>
    </dgm:pt>
    <dgm:pt modelId="{34412157-9118-42E5-B14E-3AAC55D93BCE}" type="pres">
      <dgm:prSet presAssocID="{64C1620B-3515-4216-9187-CB4952ED0BD3}" presName="hierChild4" presStyleCnt="0"/>
      <dgm:spPr/>
    </dgm:pt>
    <dgm:pt modelId="{75798EE1-19BC-48C5-8978-A9109D64920D}" type="pres">
      <dgm:prSet presAssocID="{64C1620B-3515-4216-9187-CB4952ED0BD3}" presName="hierChild5" presStyleCnt="0"/>
      <dgm:spPr/>
    </dgm:pt>
    <dgm:pt modelId="{BEA7BA42-E7D5-4FFF-ADFF-486D13A14F90}" type="pres">
      <dgm:prSet presAssocID="{CC3B0813-0DA3-440E-9D98-094F99122879}" presName="hierChild3" presStyleCnt="0"/>
      <dgm:spPr/>
    </dgm:pt>
  </dgm:ptLst>
  <dgm:cxnLst>
    <dgm:cxn modelId="{D2B731EC-43E0-4AEA-A33F-87D963E7377B}" type="presOf" srcId="{EB3C54E5-1C8D-4597-8475-C45DDC2621EF}" destId="{6220F2DD-A367-4675-9DC7-CEAE841116DC}" srcOrd="0" destOrd="0" presId="urn:microsoft.com/office/officeart/2005/8/layout/orgChart1"/>
    <dgm:cxn modelId="{53986D9A-AFC2-4559-BE00-1841E8F380F7}" type="presOf" srcId="{CC3B0813-0DA3-440E-9D98-094F99122879}" destId="{810CC985-F613-4DEA-BFA3-DBFF6F68CC4E}" srcOrd="1" destOrd="0" presId="urn:microsoft.com/office/officeart/2005/8/layout/orgChart1"/>
    <dgm:cxn modelId="{9904275E-4DEC-461B-92BB-46D38A0AA173}" type="presOf" srcId="{64C1620B-3515-4216-9187-CB4952ED0BD3}" destId="{361E3330-BF6A-474E-9419-098069710102}" srcOrd="0" destOrd="0" presId="urn:microsoft.com/office/officeart/2005/8/layout/orgChart1"/>
    <dgm:cxn modelId="{D9F153B2-EC4B-48A0-8352-3A371F56E1F0}" type="presOf" srcId="{CC3B0813-0DA3-440E-9D98-094F99122879}" destId="{97E673FF-E209-4E7A-9547-C66F32F769EE}" srcOrd="0" destOrd="0" presId="urn:microsoft.com/office/officeart/2005/8/layout/orgChart1"/>
    <dgm:cxn modelId="{B752BC98-78A3-42C3-8A71-28A8431AE90D}" type="presOf" srcId="{64C1620B-3515-4216-9187-CB4952ED0BD3}" destId="{7FC47D76-85FA-41E2-BC74-D05E7168FA3D}" srcOrd="1" destOrd="0" presId="urn:microsoft.com/office/officeart/2005/8/layout/orgChart1"/>
    <dgm:cxn modelId="{67776BC0-829D-4BFB-88E2-3DBA51B183D4}" srcId="{CC3B0813-0DA3-440E-9D98-094F99122879}" destId="{EB3C54E5-1C8D-4597-8475-C45DDC2621EF}" srcOrd="0" destOrd="0" parTransId="{01074208-D080-476B-8E54-4CCB3D67B586}" sibTransId="{7ECFADBB-6655-4AB8-88EF-0286B8F027A6}"/>
    <dgm:cxn modelId="{E5E4465C-28D2-4589-8558-1AB8BA6F8AA8}" type="presOf" srcId="{01074208-D080-476B-8E54-4CCB3D67B586}" destId="{6713F3CE-9982-4A57-8433-F96B03E30861}" srcOrd="0" destOrd="0" presId="urn:microsoft.com/office/officeart/2005/8/layout/orgChart1"/>
    <dgm:cxn modelId="{521430B2-260C-4936-9690-2F5AC1492C08}" srcId="{CC3B0813-0DA3-440E-9D98-094F99122879}" destId="{64C1620B-3515-4216-9187-CB4952ED0BD3}" srcOrd="1" destOrd="0" parTransId="{4BCF3CC1-F91D-41B1-A80B-C1F9001567F9}" sibTransId="{EECE5D79-F697-4F19-AC77-F1212932FDB0}"/>
    <dgm:cxn modelId="{87AA85AD-E501-4FBD-B096-F1D229ED771B}" type="presOf" srcId="{EB3C54E5-1C8D-4597-8475-C45DDC2621EF}" destId="{E532B5CA-E41F-4D15-BA03-CFA4D6C200AC}" srcOrd="1" destOrd="0" presId="urn:microsoft.com/office/officeart/2005/8/layout/orgChart1"/>
    <dgm:cxn modelId="{371265DD-531F-4B86-A3CF-7667E82EA27D}" type="presOf" srcId="{4BCF3CC1-F91D-41B1-A80B-C1F9001567F9}" destId="{688293EF-4B10-421A-8795-41D229109106}" srcOrd="0" destOrd="0" presId="urn:microsoft.com/office/officeart/2005/8/layout/orgChart1"/>
    <dgm:cxn modelId="{05ED0E97-6315-4EBE-9440-820A4935BEC5}" type="presOf" srcId="{A38E2E2B-A863-4108-9F7A-1DC48BA8076C}" destId="{E4CAC96D-5B47-4200-B009-E364AAECA9CF}" srcOrd="0" destOrd="0" presId="urn:microsoft.com/office/officeart/2005/8/layout/orgChart1"/>
    <dgm:cxn modelId="{F9955490-BFE5-42B0-90BB-853F15481D6C}" srcId="{A38E2E2B-A863-4108-9F7A-1DC48BA8076C}" destId="{CC3B0813-0DA3-440E-9D98-094F99122879}" srcOrd="0" destOrd="0" parTransId="{8F8BC0F4-970A-4BAC-8AC3-30A4CADC5C9B}" sibTransId="{179934C9-09C6-4461-BE9B-D9769E6389C7}"/>
    <dgm:cxn modelId="{9256FA05-D75A-4945-B20A-FDA4B8D8939F}" type="presParOf" srcId="{E4CAC96D-5B47-4200-B009-E364AAECA9CF}" destId="{E99A880C-F782-46E3-96A0-696884710E58}" srcOrd="0" destOrd="0" presId="urn:microsoft.com/office/officeart/2005/8/layout/orgChart1"/>
    <dgm:cxn modelId="{58A2E0C0-6CB4-4E0F-A569-2A64C69D8F6E}" type="presParOf" srcId="{E99A880C-F782-46E3-96A0-696884710E58}" destId="{C9467B49-DB3C-4C34-8683-82DDEBE18315}" srcOrd="0" destOrd="0" presId="urn:microsoft.com/office/officeart/2005/8/layout/orgChart1"/>
    <dgm:cxn modelId="{BAB2E2D1-8DC5-4512-9D75-BE12F710EF27}" type="presParOf" srcId="{C9467B49-DB3C-4C34-8683-82DDEBE18315}" destId="{97E673FF-E209-4E7A-9547-C66F32F769EE}" srcOrd="0" destOrd="0" presId="urn:microsoft.com/office/officeart/2005/8/layout/orgChart1"/>
    <dgm:cxn modelId="{0B90AE98-30F8-49CD-87B1-FCB602A3BFFD}" type="presParOf" srcId="{C9467B49-DB3C-4C34-8683-82DDEBE18315}" destId="{810CC985-F613-4DEA-BFA3-DBFF6F68CC4E}" srcOrd="1" destOrd="0" presId="urn:microsoft.com/office/officeart/2005/8/layout/orgChart1"/>
    <dgm:cxn modelId="{F75DFB4F-15F0-4969-928F-DD6105DA8100}" type="presParOf" srcId="{E99A880C-F782-46E3-96A0-696884710E58}" destId="{6CCF238B-B500-40ED-A3CC-CA05AD407B94}" srcOrd="1" destOrd="0" presId="urn:microsoft.com/office/officeart/2005/8/layout/orgChart1"/>
    <dgm:cxn modelId="{D76645DD-D33E-49E1-AFC2-6535F35D6A66}" type="presParOf" srcId="{6CCF238B-B500-40ED-A3CC-CA05AD407B94}" destId="{6713F3CE-9982-4A57-8433-F96B03E30861}" srcOrd="0" destOrd="0" presId="urn:microsoft.com/office/officeart/2005/8/layout/orgChart1"/>
    <dgm:cxn modelId="{59738499-D74B-487A-9115-DEC2E10BB14B}" type="presParOf" srcId="{6CCF238B-B500-40ED-A3CC-CA05AD407B94}" destId="{842D24BD-DF86-49DA-B7AF-7F3C311E81FA}" srcOrd="1" destOrd="0" presId="urn:microsoft.com/office/officeart/2005/8/layout/orgChart1"/>
    <dgm:cxn modelId="{12A9004E-5F81-446E-A0F3-9E30DDDF5FB9}" type="presParOf" srcId="{842D24BD-DF86-49DA-B7AF-7F3C311E81FA}" destId="{B0B78BDD-82E3-4A5E-8868-6888CC69B8D0}" srcOrd="0" destOrd="0" presId="urn:microsoft.com/office/officeart/2005/8/layout/orgChart1"/>
    <dgm:cxn modelId="{92138F34-9184-4185-8170-C926F12F93CA}" type="presParOf" srcId="{B0B78BDD-82E3-4A5E-8868-6888CC69B8D0}" destId="{6220F2DD-A367-4675-9DC7-CEAE841116DC}" srcOrd="0" destOrd="0" presId="urn:microsoft.com/office/officeart/2005/8/layout/orgChart1"/>
    <dgm:cxn modelId="{4276D9EA-F9C2-4625-9D76-957B63EDF236}" type="presParOf" srcId="{B0B78BDD-82E3-4A5E-8868-6888CC69B8D0}" destId="{E532B5CA-E41F-4D15-BA03-CFA4D6C200AC}" srcOrd="1" destOrd="0" presId="urn:microsoft.com/office/officeart/2005/8/layout/orgChart1"/>
    <dgm:cxn modelId="{44B91EC7-1365-4E26-988D-CEA97D85BDA6}" type="presParOf" srcId="{842D24BD-DF86-49DA-B7AF-7F3C311E81FA}" destId="{163B5B6A-2D0E-4CC3-B20C-D5B6978480E9}" srcOrd="1" destOrd="0" presId="urn:microsoft.com/office/officeart/2005/8/layout/orgChart1"/>
    <dgm:cxn modelId="{D89A0BAC-9DB5-4D38-B7D2-ED56E1AC1440}" type="presParOf" srcId="{842D24BD-DF86-49DA-B7AF-7F3C311E81FA}" destId="{1831BA93-09D1-484D-B70C-DAEDB59163B3}" srcOrd="2" destOrd="0" presId="urn:microsoft.com/office/officeart/2005/8/layout/orgChart1"/>
    <dgm:cxn modelId="{95971B98-A9C1-4B8E-A6F5-BA462F589E20}" type="presParOf" srcId="{6CCF238B-B500-40ED-A3CC-CA05AD407B94}" destId="{688293EF-4B10-421A-8795-41D229109106}" srcOrd="2" destOrd="0" presId="urn:microsoft.com/office/officeart/2005/8/layout/orgChart1"/>
    <dgm:cxn modelId="{F0EFC438-A694-4421-BAED-B336C08A25A3}" type="presParOf" srcId="{6CCF238B-B500-40ED-A3CC-CA05AD407B94}" destId="{0341415A-FCCB-45E8-952E-345A5232CE79}" srcOrd="3" destOrd="0" presId="urn:microsoft.com/office/officeart/2005/8/layout/orgChart1"/>
    <dgm:cxn modelId="{0538822C-53B4-47BB-BA74-98A6B6F6B859}" type="presParOf" srcId="{0341415A-FCCB-45E8-952E-345A5232CE79}" destId="{169F0BB3-079E-44DE-85C1-D00AF3903E2B}" srcOrd="0" destOrd="0" presId="urn:microsoft.com/office/officeart/2005/8/layout/orgChart1"/>
    <dgm:cxn modelId="{E4FE3548-F788-429B-B287-5E1AC8D0840B}" type="presParOf" srcId="{169F0BB3-079E-44DE-85C1-D00AF3903E2B}" destId="{361E3330-BF6A-474E-9419-098069710102}" srcOrd="0" destOrd="0" presId="urn:microsoft.com/office/officeart/2005/8/layout/orgChart1"/>
    <dgm:cxn modelId="{048C53ED-9E44-45B9-BD47-E535398B5697}" type="presParOf" srcId="{169F0BB3-079E-44DE-85C1-D00AF3903E2B}" destId="{7FC47D76-85FA-41E2-BC74-D05E7168FA3D}" srcOrd="1" destOrd="0" presId="urn:microsoft.com/office/officeart/2005/8/layout/orgChart1"/>
    <dgm:cxn modelId="{4F4325A5-3D81-46A6-9545-73BBCE7539FC}" type="presParOf" srcId="{0341415A-FCCB-45E8-952E-345A5232CE79}" destId="{34412157-9118-42E5-B14E-3AAC55D93BCE}" srcOrd="1" destOrd="0" presId="urn:microsoft.com/office/officeart/2005/8/layout/orgChart1"/>
    <dgm:cxn modelId="{253C7885-17C3-4F20-97C2-5869BE65FEF6}" type="presParOf" srcId="{0341415A-FCCB-45E8-952E-345A5232CE79}" destId="{75798EE1-19BC-48C5-8978-A9109D64920D}" srcOrd="2" destOrd="0" presId="urn:microsoft.com/office/officeart/2005/8/layout/orgChart1"/>
    <dgm:cxn modelId="{929029EA-E1ED-4EE9-9AB3-6F1528B7C921}" type="presParOf" srcId="{E99A880C-F782-46E3-96A0-696884710E58}" destId="{BEA7BA42-E7D5-4FFF-ADFF-486D13A14F9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8293EF-4B10-421A-8795-41D229109106}">
      <dsp:nvSpPr>
        <dsp:cNvPr id="0" name=""/>
        <dsp:cNvSpPr/>
      </dsp:nvSpPr>
      <dsp:spPr>
        <a:xfrm>
          <a:off x="3048000" y="1885490"/>
          <a:ext cx="1668009" cy="578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9489"/>
              </a:lnTo>
              <a:lnTo>
                <a:pt x="1668009" y="289489"/>
              </a:lnTo>
              <a:lnTo>
                <a:pt x="1668009" y="57897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13F3CE-9982-4A57-8433-F96B03E30861}">
      <dsp:nvSpPr>
        <dsp:cNvPr id="0" name=""/>
        <dsp:cNvSpPr/>
      </dsp:nvSpPr>
      <dsp:spPr>
        <a:xfrm>
          <a:off x="1379990" y="1885490"/>
          <a:ext cx="1668009" cy="578978"/>
        </a:xfrm>
        <a:custGeom>
          <a:avLst/>
          <a:gdLst/>
          <a:ahLst/>
          <a:cxnLst/>
          <a:rect l="0" t="0" r="0" b="0"/>
          <a:pathLst>
            <a:path>
              <a:moveTo>
                <a:pt x="1668009" y="0"/>
              </a:moveTo>
              <a:lnTo>
                <a:pt x="1668009" y="289489"/>
              </a:lnTo>
              <a:lnTo>
                <a:pt x="0" y="289489"/>
              </a:lnTo>
              <a:lnTo>
                <a:pt x="0" y="57897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E673FF-E209-4E7A-9547-C66F32F769EE}">
      <dsp:nvSpPr>
        <dsp:cNvPr id="0" name=""/>
        <dsp:cNvSpPr/>
      </dsp:nvSpPr>
      <dsp:spPr>
        <a:xfrm>
          <a:off x="1154298" y="1111672"/>
          <a:ext cx="3787402" cy="7738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>
              <a:solidFill>
                <a:srgbClr val="0070C0"/>
              </a:solidFill>
            </a:rPr>
            <a:t>Означення</a:t>
          </a:r>
          <a:r>
            <a:rPr lang="uk-UA" sz="3300" kern="1200" dirty="0" smtClean="0"/>
            <a:t> </a:t>
          </a:r>
          <a:endParaRPr lang="ru-RU" sz="3300" kern="1200" dirty="0"/>
        </a:p>
      </dsp:txBody>
      <dsp:txXfrm>
        <a:off x="1154298" y="1111672"/>
        <a:ext cx="3787402" cy="773818"/>
      </dsp:txXfrm>
    </dsp:sp>
    <dsp:sp modelId="{6220F2DD-A367-4675-9DC7-CEAE841116DC}">
      <dsp:nvSpPr>
        <dsp:cNvPr id="0" name=""/>
        <dsp:cNvSpPr/>
      </dsp:nvSpPr>
      <dsp:spPr>
        <a:xfrm>
          <a:off x="1469" y="2464469"/>
          <a:ext cx="2757041" cy="487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>
              <a:solidFill>
                <a:schemeClr val="tx1"/>
              </a:solidFill>
            </a:rPr>
            <a:t>Узгоджене</a:t>
          </a:r>
          <a:endParaRPr lang="ru-RU" sz="3300" kern="1200" dirty="0">
            <a:solidFill>
              <a:schemeClr val="tx1"/>
            </a:solidFill>
          </a:endParaRPr>
        </a:p>
      </dsp:txBody>
      <dsp:txXfrm>
        <a:off x="1469" y="2464469"/>
        <a:ext cx="2757041" cy="487858"/>
      </dsp:txXfrm>
    </dsp:sp>
    <dsp:sp modelId="{361E3330-BF6A-474E-9419-098069710102}">
      <dsp:nvSpPr>
        <dsp:cNvPr id="0" name=""/>
        <dsp:cNvSpPr/>
      </dsp:nvSpPr>
      <dsp:spPr>
        <a:xfrm>
          <a:off x="3337489" y="2464469"/>
          <a:ext cx="2757041" cy="487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>
              <a:solidFill>
                <a:schemeClr val="tx1"/>
              </a:solidFill>
            </a:rPr>
            <a:t>Неузгоджене</a:t>
          </a:r>
          <a:r>
            <a:rPr lang="uk-UA" sz="3300" kern="1200" dirty="0" smtClean="0"/>
            <a:t> </a:t>
          </a:r>
          <a:endParaRPr lang="ru-RU" sz="3300" kern="1200" dirty="0"/>
        </a:p>
      </dsp:txBody>
      <dsp:txXfrm>
        <a:off x="3337489" y="2464469"/>
        <a:ext cx="2757041" cy="4878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715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458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7152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3648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0419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6090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9671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7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11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449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20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8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22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278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945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4D7-39AB-41A7-8809-40448F68EBA9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120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394D7-39AB-41A7-8809-40448F68EBA9}" type="datetimeFigureOut">
              <a:rPr lang="ru-RU" smtClean="0"/>
              <a:pPr/>
              <a:t>13.03.2020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DA3CA78-C4B0-41DB-926B-F04594A66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659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E:\МОЯ РАБОТА\Моя писанина\фоны для презентаций\АРХИВНЫЕ ФОНЫ\126 ФОНОВ\126 фоны для презентаций\notebook_b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2000232" y="1357298"/>
            <a:ext cx="5857916" cy="471490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УРОК №1</a:t>
            </a:r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  <a:t>ВІДОКРЕМЛЕНІ ЧЛЕНИ РЕЧЕННЯ.</a:t>
            </a:r>
            <a:b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  <a:t>ВІДОКРЕМЛЕНІ ОЗНАЧЕННЯ.</a:t>
            </a:r>
            <a:b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b="1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uk-UA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b="1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uk-UA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sz="1800" b="1" dirty="0" smtClean="0">
                <a:solidFill>
                  <a:schemeClr val="accent3">
                    <a:lumMod val="50000"/>
                  </a:schemeClr>
                </a:solidFill>
              </a:rPr>
              <a:t>Завдання дистанц</a:t>
            </a:r>
            <a:r>
              <a:rPr lang="uk-UA" sz="1800" b="1" dirty="0">
                <a:solidFill>
                  <a:schemeClr val="accent3">
                    <a:lumMod val="50000"/>
                  </a:schemeClr>
                </a:solidFill>
              </a:rPr>
              <a:t>і</a:t>
            </a:r>
            <a:r>
              <a:rPr lang="uk-UA" sz="1800" b="1" dirty="0" smtClean="0">
                <a:solidFill>
                  <a:schemeClr val="accent3">
                    <a:lumMod val="50000"/>
                  </a:schemeClr>
                </a:solidFill>
              </a:rPr>
              <a:t>йного навчання </a:t>
            </a:r>
            <a:br>
              <a:rPr lang="uk-UA" sz="18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sz="1800" b="1" dirty="0" smtClean="0">
                <a:solidFill>
                  <a:schemeClr val="accent3">
                    <a:lumMod val="50000"/>
                  </a:schemeClr>
                </a:solidFill>
              </a:rPr>
              <a:t>для учнів 8 класу</a:t>
            </a:r>
            <a:br>
              <a:rPr lang="uk-UA" sz="18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sz="1800" b="1" dirty="0" smtClean="0">
                <a:solidFill>
                  <a:schemeClr val="accent3">
                    <a:lumMod val="50000"/>
                  </a:schemeClr>
                </a:solidFill>
              </a:rPr>
              <a:t>Вчитель: </a:t>
            </a:r>
            <a:r>
              <a:rPr lang="uk-UA" sz="1800" b="1" dirty="0" err="1" smtClean="0">
                <a:solidFill>
                  <a:schemeClr val="accent3">
                    <a:lumMod val="50000"/>
                  </a:schemeClr>
                </a:solidFill>
              </a:rPr>
              <a:t>Каландирець</a:t>
            </a:r>
            <a:r>
              <a:rPr lang="uk-UA" sz="1800" b="1" dirty="0" smtClean="0">
                <a:solidFill>
                  <a:schemeClr val="accent3">
                    <a:lumMod val="50000"/>
                  </a:schemeClr>
                </a:solidFill>
              </a:rPr>
              <a:t> Л.Л.</a:t>
            </a:r>
            <a:endParaRPr lang="ru-RU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МОЯ РАБОТА\Моя писанина\фоны для презентаций\АРХИВНЫЕ ФОНЫ\126 ФОНОВ\126 фоны для презентаций\серый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1417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395536" y="428605"/>
            <a:ext cx="8462744" cy="696139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 smtClean="0">
                <a:solidFill>
                  <a:schemeClr val="accent3">
                    <a:lumMod val="50000"/>
                  </a:schemeClr>
                </a:solidFill>
              </a:rPr>
              <a:t>ВІДОКРЕМЛЕНІ </a:t>
            </a:r>
            <a:r>
              <a:rPr lang="uk-UA" sz="4000" b="1" dirty="0" smtClean="0">
                <a:solidFill>
                  <a:srgbClr val="FF0000"/>
                </a:solidFill>
              </a:rPr>
              <a:t>ОЗНАЧЕННЯ</a:t>
            </a:r>
            <a:endParaRPr lang="ru-RU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1556792"/>
            <a:ext cx="4704272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u="sng" dirty="0">
                <a:solidFill>
                  <a:schemeClr val="accent5">
                    <a:lumMod val="50000"/>
                  </a:schemeClr>
                </a:solidFill>
              </a:rPr>
              <a:t>УЗГОДЖЕНІ</a:t>
            </a:r>
            <a:endParaRPr lang="uk-UA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21704" y="1553349"/>
            <a:ext cx="3600400" cy="504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b="1" u="sng" dirty="0" smtClean="0">
                <a:solidFill>
                  <a:srgbClr val="002060"/>
                </a:solidFill>
              </a:rPr>
              <a:t>НЕУЗГОДЖЕНІ</a:t>
            </a:r>
            <a:endParaRPr lang="uk-UA" sz="2800" dirty="0">
              <a:solidFill>
                <a:srgbClr val="002060"/>
              </a:solidFill>
            </a:endParaRPr>
          </a:p>
        </p:txBody>
      </p:sp>
      <p:sp>
        <p:nvSpPr>
          <p:cNvPr id="3" name="Двойная стрелка влево/вверх 2"/>
          <p:cNvSpPr/>
          <p:nvPr/>
        </p:nvSpPr>
        <p:spPr>
          <a:xfrm rot="13730440">
            <a:off x="4916564" y="1099948"/>
            <a:ext cx="549379" cy="601416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513" y="2773492"/>
            <a:ext cx="1584176" cy="34638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dirty="0">
                <a:solidFill>
                  <a:schemeClr val="accent5">
                    <a:lumMod val="50000"/>
                  </a:schemeClr>
                </a:solidFill>
              </a:rPr>
              <a:t>ПРИКМЕТНИКОМ: </a:t>
            </a:r>
            <a:endParaRPr lang="uk-UA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uk-UA" sz="16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ctr"/>
            <a:endParaRPr lang="uk-UA" sz="1600" b="1" i="1" dirty="0" smtClean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ctr"/>
            <a:r>
              <a:rPr lang="uk-UA" sz="3200" b="1" i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Б</a:t>
            </a:r>
            <a:r>
              <a:rPr lang="uk-UA" sz="1600" b="1" i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атько, </a:t>
            </a:r>
            <a:r>
              <a:rPr lang="uk-UA" sz="1600" b="1" i="1" dirty="0">
                <a:solidFill>
                  <a:srgbClr val="C00000"/>
                </a:solidFill>
                <a:latin typeface="Georgia" panose="02040502050405020303" pitchFamily="18" charset="0"/>
              </a:rPr>
              <a:t>веселий</a:t>
            </a:r>
            <a:r>
              <a:rPr lang="uk-UA" sz="1600" b="1" i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та </a:t>
            </a:r>
            <a:r>
              <a:rPr lang="uk-UA" sz="1600" b="1" i="1" dirty="0">
                <a:solidFill>
                  <a:srgbClr val="C00000"/>
                </a:solidFill>
                <a:latin typeface="Georgia" panose="02040502050405020303" pitchFamily="18" charset="0"/>
              </a:rPr>
              <a:t>дужий</a:t>
            </a:r>
            <a:r>
              <a:rPr lang="uk-UA" sz="1600" b="1" i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, сидів на кормі.</a:t>
            </a:r>
            <a:endParaRPr lang="uk-UA" sz="3200" b="1" i="1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endParaRPr lang="uk-UA" sz="16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50636" y="2171804"/>
            <a:ext cx="2028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chemeClr val="accent3">
                    <a:lumMod val="50000"/>
                  </a:schemeClr>
                </a:solidFill>
              </a:rPr>
              <a:t>ВИРАЖАЮТЬСЯ:</a:t>
            </a:r>
            <a:endParaRPr lang="uk-UA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35697" y="2773492"/>
            <a:ext cx="1800200" cy="34638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dirty="0">
                <a:solidFill>
                  <a:schemeClr val="accent5">
                    <a:lumMod val="50000"/>
                  </a:schemeClr>
                </a:solidFill>
              </a:rPr>
              <a:t>ДІЄПРИКМЕТНИКОМ:</a:t>
            </a:r>
          </a:p>
          <a:p>
            <a:pPr algn="ctr"/>
            <a:endParaRPr lang="uk-UA" sz="16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r>
              <a:rPr lang="uk-UA" sz="36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О</a:t>
            </a:r>
            <a:r>
              <a:rPr lang="uk-UA" sz="16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бігріте</a:t>
            </a:r>
            <a:r>
              <a:rPr lang="uk-UA" sz="16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uk-UA" sz="1600" b="1" i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й </a:t>
            </a:r>
            <a:r>
              <a:rPr lang="uk-UA" sz="1600" b="1" i="1" dirty="0">
                <a:solidFill>
                  <a:srgbClr val="C00000"/>
                </a:solidFill>
                <a:latin typeface="Georgia" panose="02040502050405020303" pitchFamily="18" charset="0"/>
              </a:rPr>
              <a:t>нагодоване</a:t>
            </a:r>
            <a:r>
              <a:rPr lang="uk-UA" sz="1600" b="1" i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, </a:t>
            </a:r>
            <a:r>
              <a:rPr lang="uk-UA" sz="16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пташеня затріпотіло </a:t>
            </a:r>
            <a:r>
              <a:rPr lang="uk-UA" sz="1600" b="1" i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крильцями.</a:t>
            </a:r>
            <a:endParaRPr lang="uk-UA" sz="3600" b="1" i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ctr"/>
            <a:endParaRPr lang="uk-UA" sz="16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26808" y="2725656"/>
            <a:ext cx="1800200" cy="34638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i="1" dirty="0">
                <a:solidFill>
                  <a:schemeClr val="accent5">
                    <a:lumMod val="50000"/>
                  </a:schemeClr>
                </a:solidFill>
              </a:rPr>
              <a:t>ДІЄПРИКМЕТНИКОВИМ ЗВОРОТОМ:</a:t>
            </a:r>
          </a:p>
          <a:p>
            <a:pPr algn="ctr"/>
            <a:endParaRPr lang="uk-UA" sz="16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r>
              <a:rPr lang="uk-UA" sz="1600" b="1" i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Озеро, </a:t>
            </a:r>
            <a:r>
              <a:rPr lang="uk-UA" sz="1600" b="1" i="1" dirty="0">
                <a:solidFill>
                  <a:srgbClr val="FF0000"/>
                </a:solidFill>
                <a:latin typeface="Georgia" panose="02040502050405020303" pitchFamily="18" charset="0"/>
              </a:rPr>
              <a:t>оточене густими кущами</a:t>
            </a:r>
            <a:r>
              <a:rPr lang="uk-UA" sz="1600" b="1" i="1" dirty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, було не широке, а довге. </a:t>
            </a:r>
            <a:endParaRPr lang="ru-RU" sz="1600" b="1" i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endParaRPr lang="uk-UA" sz="1600" b="1" i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ctr"/>
            <a:endParaRPr lang="uk-UA" sz="16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2747672" y="2139554"/>
            <a:ext cx="1824328" cy="550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1107321" y="2140350"/>
            <a:ext cx="1628476" cy="549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2747672" y="2139554"/>
            <a:ext cx="19428" cy="586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Скругленный прямоугольник 23"/>
          <p:cNvSpPr/>
          <p:nvPr/>
        </p:nvSpPr>
        <p:spPr>
          <a:xfrm>
            <a:off x="7518895" y="2725656"/>
            <a:ext cx="1505558" cy="346382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ІНФІНІТИВОМ</a:t>
            </a:r>
          </a:p>
          <a:p>
            <a:pPr algn="ctr"/>
            <a:endParaRPr lang="uk-UA" sz="16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ctr"/>
            <a:endParaRPr lang="uk-UA" sz="1600" b="1" i="1" dirty="0" smtClean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ctr"/>
            <a:r>
              <a:rPr lang="uk-UA" sz="32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Ц</a:t>
            </a:r>
            <a:r>
              <a:rPr lang="uk-UA" sz="16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е вже звичка була така – </a:t>
            </a:r>
            <a:r>
              <a:rPr lang="uk-UA" sz="16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поговорити</a:t>
            </a:r>
            <a:r>
              <a:rPr lang="uk-UA" sz="16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  <a:endParaRPr lang="uk-UA" sz="1600" b="1" i="1" dirty="0">
              <a:solidFill>
                <a:schemeClr val="accent6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ctr"/>
            <a:endParaRPr lang="uk-UA" sz="16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627784" y="2773492"/>
            <a:ext cx="1808309" cy="346382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ІМЕННИКОМ З ПРИЙМЕННИКОМ</a:t>
            </a:r>
          </a:p>
          <a:p>
            <a:pPr algn="ctr"/>
            <a:endParaRPr lang="uk-UA" sz="16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ctr"/>
            <a:r>
              <a:rPr lang="uk-UA" sz="2400" b="1" i="1" u="sng" dirty="0" smtClean="0">
                <a:solidFill>
                  <a:srgbClr val="C00000"/>
                </a:solidFill>
                <a:latin typeface="Georgia" panose="02040502050405020303" pitchFamily="18" charset="0"/>
              </a:rPr>
              <a:t>У</a:t>
            </a:r>
            <a:r>
              <a:rPr lang="uk-UA" sz="16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червоному </a:t>
            </a:r>
            <a:r>
              <a:rPr lang="uk-UA" sz="1600" b="1" i="1" u="sng" dirty="0" smtClean="0">
                <a:solidFill>
                  <a:srgbClr val="C00000"/>
                </a:solidFill>
                <a:latin typeface="Georgia" panose="02040502050405020303" pitchFamily="18" charset="0"/>
              </a:rPr>
              <a:t>платті</a:t>
            </a:r>
            <a:r>
              <a:rPr lang="uk-UA" sz="1600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в горошок</a:t>
            </a:r>
            <a:r>
              <a:rPr lang="uk-UA" sz="16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, весело крокувала  вулицею Ліда.</a:t>
            </a:r>
            <a:endParaRPr lang="uk-UA" sz="32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7143325" y="2089997"/>
            <a:ext cx="936104" cy="5552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6305346" y="2099196"/>
            <a:ext cx="837980" cy="626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785818"/>
          </a:xfrm>
        </p:spPr>
        <p:txBody>
          <a:bodyPr>
            <a:normAutofit fontScale="90000"/>
          </a:bodyPr>
          <a:lstStyle/>
          <a:p>
            <a:r>
              <a:rPr lang="uk-UA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Для відокремлення </a:t>
            </a:r>
            <a:r>
              <a:rPr lang="uk-UA" sz="4400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ВАЖЛИВО:</a:t>
            </a:r>
            <a:r>
              <a:rPr lang="uk-UA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uk-UA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uk-UA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/>
            </a:r>
            <a:br>
              <a:rPr lang="uk-UA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uk-UA" b="1" u="sng" dirty="0" smtClean="0">
                <a:solidFill>
                  <a:srgbClr val="002060"/>
                </a:solidFill>
                <a:latin typeface="Georgia" pitchFamily="18" charset="0"/>
              </a:rPr>
              <a:t>1. </a:t>
            </a:r>
            <a:r>
              <a:rPr lang="uk-UA" b="1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Чим</a:t>
            </a:r>
            <a:r>
              <a:rPr lang="uk-UA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виражене </a:t>
            </a:r>
            <a:r>
              <a:rPr lang="uk-UA" b="1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означення</a:t>
            </a:r>
            <a:r>
              <a:rPr lang="uk-UA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br>
              <a:rPr lang="uk-UA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uk-UA" sz="22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-</a:t>
            </a:r>
            <a:r>
              <a:rPr lang="uk-UA" sz="22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uk-UA" sz="2200" b="1" dirty="0" smtClean="0">
                <a:solidFill>
                  <a:srgbClr val="002060"/>
                </a:solidFill>
                <a:latin typeface="Georgia" pitchFamily="18" charset="0"/>
              </a:rPr>
              <a:t>прикметник, </a:t>
            </a:r>
            <a:br>
              <a:rPr lang="uk-UA" sz="2200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uk-UA" sz="2200" b="1" dirty="0" smtClean="0">
                <a:solidFill>
                  <a:srgbClr val="002060"/>
                </a:solidFill>
                <a:latin typeface="Georgia" pitchFamily="18" charset="0"/>
              </a:rPr>
              <a:t>- дієприкметник, </a:t>
            </a:r>
            <a:br>
              <a:rPr lang="uk-UA" sz="2200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uk-UA" sz="2200" b="1" dirty="0" smtClean="0">
                <a:solidFill>
                  <a:srgbClr val="002060"/>
                </a:solidFill>
                <a:latin typeface="Georgia" pitchFamily="18" charset="0"/>
              </a:rPr>
              <a:t>- дієприкметниковий зворот, </a:t>
            </a:r>
            <a:br>
              <a:rPr lang="uk-UA" sz="2200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uk-UA" sz="2200" b="1" dirty="0" smtClean="0">
                <a:solidFill>
                  <a:srgbClr val="002060"/>
                </a:solidFill>
                <a:latin typeface="Georgia" pitchFamily="18" charset="0"/>
              </a:rPr>
              <a:t>- іменник у непрямих відмінках, </a:t>
            </a:r>
            <a:br>
              <a:rPr lang="uk-UA" sz="2200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uk-UA" sz="2200" b="1" dirty="0" smtClean="0">
                <a:solidFill>
                  <a:srgbClr val="002060"/>
                </a:solidFill>
                <a:latin typeface="Georgia" pitchFamily="18" charset="0"/>
              </a:rPr>
              <a:t>- інфінітив</a:t>
            </a:r>
            <a:br>
              <a:rPr lang="uk-UA" sz="2200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uk-UA" b="1" dirty="0" smtClean="0">
                <a:solidFill>
                  <a:srgbClr val="002060"/>
                </a:solidFill>
                <a:latin typeface="Arial Black" pitchFamily="34" charset="0"/>
              </a:rPr>
              <a:t>2. </a:t>
            </a:r>
            <a:r>
              <a:rPr lang="uk-UA" b="1" u="sng" dirty="0" smtClean="0">
                <a:solidFill>
                  <a:srgbClr val="FF0000"/>
                </a:solidFill>
                <a:latin typeface="Arial Black" pitchFamily="34" charset="0"/>
              </a:rPr>
              <a:t>Кількість</a:t>
            </a:r>
            <a:r>
              <a:rPr lang="uk-UA" b="1" u="sng" dirty="0" smtClean="0">
                <a:solidFill>
                  <a:srgbClr val="002060"/>
                </a:solidFill>
                <a:latin typeface="Arial Black" pitchFamily="34" charset="0"/>
              </a:rPr>
              <a:t> означень </a:t>
            </a:r>
            <a:r>
              <a:rPr lang="uk-UA" sz="2200" b="1" dirty="0" smtClean="0">
                <a:solidFill>
                  <a:srgbClr val="002060"/>
                </a:solidFill>
                <a:latin typeface="Georgia" pitchFamily="18" charset="0"/>
              </a:rPr>
              <a:t>(одне, кілька)</a:t>
            </a:r>
            <a:r>
              <a:rPr lang="uk-UA" sz="2700" b="1" dirty="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uk-UA" sz="2700" b="1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  <a:t>3.</a:t>
            </a:r>
            <a:r>
              <a:rPr lang="uk-UA" b="1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uk-UA" b="1" u="sng" dirty="0" smtClean="0">
                <a:solidFill>
                  <a:srgbClr val="FF0000"/>
                </a:solidFill>
                <a:latin typeface="Arial Black" pitchFamily="34" charset="0"/>
              </a:rPr>
              <a:t>Чим</a:t>
            </a:r>
            <a:r>
              <a:rPr lang="uk-UA" b="1" u="sng" dirty="0" smtClean="0">
                <a:solidFill>
                  <a:srgbClr val="002060"/>
                </a:solidFill>
                <a:latin typeface="Arial Black" pitchFamily="34" charset="0"/>
              </a:rPr>
              <a:t> виражене </a:t>
            </a:r>
            <a:r>
              <a:rPr lang="uk-UA" b="1" u="sng" dirty="0" smtClean="0">
                <a:solidFill>
                  <a:srgbClr val="FF0000"/>
                </a:solidFill>
                <a:latin typeface="Arial Black" pitchFamily="34" charset="0"/>
              </a:rPr>
              <a:t>означуване слово</a:t>
            </a:r>
            <a:r>
              <a:rPr lang="uk-UA" b="1" u="sng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uk-UA" sz="2700" dirty="0" smtClean="0">
                <a:solidFill>
                  <a:srgbClr val="002060"/>
                </a:solidFill>
                <a:latin typeface="Georgia" pitchFamily="18" charset="0"/>
              </a:rPr>
              <a:t>(іменником чи займенником)</a:t>
            </a:r>
            <a:br>
              <a:rPr lang="uk-UA" sz="2700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  <a:t>4. </a:t>
            </a:r>
            <a:r>
              <a:rPr lang="uk-UA" b="1" u="sng" dirty="0" smtClean="0">
                <a:solidFill>
                  <a:srgbClr val="FF0000"/>
                </a:solidFill>
                <a:latin typeface="Arial Black" pitchFamily="34" charset="0"/>
              </a:rPr>
              <a:t>Місце</a:t>
            </a:r>
            <a:r>
              <a:rPr lang="uk-UA" b="1" u="sng" dirty="0" smtClean="0">
                <a:solidFill>
                  <a:srgbClr val="002060"/>
                </a:solidFill>
                <a:latin typeface="Arial Black" pitchFamily="34" charset="0"/>
              </a:rPr>
              <a:t> означення щодо означуваного слова </a:t>
            </a:r>
            <a:br>
              <a:rPr lang="uk-UA" b="1" u="sng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uk-UA" sz="2200" dirty="0" smtClean="0">
                <a:solidFill>
                  <a:srgbClr val="002060"/>
                </a:solidFill>
                <a:latin typeface="Georgia" pitchFamily="18" charset="0"/>
              </a:rPr>
              <a:t>(перед ним, після чи віддалене)</a:t>
            </a:r>
            <a:endParaRPr lang="uk-UA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05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3" y="609600"/>
            <a:ext cx="8215370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РОЗГЛЯНЕМО </a:t>
            </a:r>
            <a:b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</a:b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ВІДОКРЕМЛЕНЕ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</a:br>
            <a:r>
              <a:rPr lang="uk-UA" b="1" u="sng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ОЗНАЧЕННЯ,  </a:t>
            </a:r>
            <a:r>
              <a:rPr lang="uk-UA" sz="3100" b="1" u="sng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ВИРАЖЕНЕ  </a:t>
            </a:r>
            <a:r>
              <a:rPr lang="uk-UA" sz="3100" b="1" u="sng" dirty="0" smtClean="0">
                <a:solidFill>
                  <a:srgbClr val="FF0000"/>
                </a:solidFill>
                <a:latin typeface="Georgia" pitchFamily="18" charset="0"/>
              </a:rPr>
              <a:t/>
            </a:r>
            <a:br>
              <a:rPr lang="uk-UA" sz="3100" b="1" u="sng" dirty="0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uk-UA" sz="3100" b="1" u="sng" dirty="0" smtClean="0">
                <a:solidFill>
                  <a:srgbClr val="FF0000"/>
                </a:solidFill>
                <a:latin typeface="Georgia" pitchFamily="18" charset="0"/>
              </a:rPr>
              <a:t/>
            </a:r>
            <a:br>
              <a:rPr lang="uk-UA" sz="3100" b="1" u="sng" dirty="0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uk-UA" sz="2700" b="1" u="sng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uk-UA" sz="2700" b="1" u="sng" dirty="0" smtClean="0">
                <a:solidFill>
                  <a:srgbClr val="FF0000"/>
                </a:solidFill>
                <a:latin typeface="Georgia" pitchFamily="18" charset="0"/>
              </a:rPr>
              <a:t>ДІЄПРИКМЕТНИКОВИМ ЗВОРОТОМ</a:t>
            </a:r>
            <a:r>
              <a:rPr lang="uk-UA" sz="3100" b="1" u="sng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uk-UA" sz="3100" b="1" u="sng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uk-UA" sz="3100" b="1" u="sng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uk-UA" sz="3100" b="1" u="sng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uk-UA" sz="3100" b="1" u="sng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uk-UA" sz="2200" b="1" dirty="0" smtClean="0">
                <a:solidFill>
                  <a:schemeClr val="tx1"/>
                </a:solidFill>
                <a:latin typeface="Georgia" pitchFamily="18" charset="0"/>
              </a:rPr>
              <a:t>ЗАУВАЖТЕ</a:t>
            </a:r>
            <a:r>
              <a:rPr lang="uk-UA" sz="2200" b="1" dirty="0" smtClean="0">
                <a:solidFill>
                  <a:srgbClr val="002060"/>
                </a:solidFill>
                <a:latin typeface="Georgia" pitchFamily="18" charset="0"/>
              </a:rPr>
              <a:t>, </a:t>
            </a:r>
            <a:r>
              <a:rPr lang="uk-UA" sz="2200" b="1" dirty="0" smtClean="0">
                <a:solidFill>
                  <a:srgbClr val="002060"/>
                </a:solidFill>
                <a:latin typeface="Georgia" pitchFamily="18" charset="0"/>
              </a:rPr>
              <a:t>при звороті </a:t>
            </a:r>
            <a:r>
              <a:rPr lang="uk-UA" sz="2200" b="1" u="sng" dirty="0" smtClean="0">
                <a:solidFill>
                  <a:srgbClr val="002060"/>
                </a:solidFill>
                <a:latin typeface="Georgia" pitchFamily="18" charset="0"/>
              </a:rPr>
              <a:t>ОЗНАЧУВАНИМ СЛОВОМ (</a:t>
            </a:r>
            <a:r>
              <a:rPr lang="uk-UA" sz="2200" b="1" u="sng" dirty="0" smtClean="0">
                <a:solidFill>
                  <a:srgbClr val="FF0000"/>
                </a:solidFill>
                <a:latin typeface="Georgia" pitchFamily="18" charset="0"/>
              </a:rPr>
              <a:t>ОС</a:t>
            </a:r>
            <a:r>
              <a:rPr lang="uk-UA" sz="2200" b="1" u="sng" dirty="0" smtClean="0">
                <a:solidFill>
                  <a:srgbClr val="002060"/>
                </a:solidFill>
                <a:latin typeface="Georgia" pitchFamily="18" charset="0"/>
              </a:rPr>
              <a:t>) – </a:t>
            </a:r>
            <a:br>
              <a:rPr lang="uk-UA" sz="2200" b="1" u="sng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uk-UA" sz="2200" b="1" u="sng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uk-UA" sz="2200" b="1" u="sng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uk-UA" sz="2200" b="1" dirty="0" smtClean="0">
                <a:solidFill>
                  <a:srgbClr val="002060"/>
                </a:solidFill>
                <a:latin typeface="Georgia" pitchFamily="18" charset="0"/>
              </a:rPr>
              <a:t>може виступати  </a:t>
            </a:r>
            <a:br>
              <a:rPr lang="uk-UA" sz="2200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uk-UA" sz="2200" b="1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uk-UA" sz="2200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uk-UA" sz="2200" b="1" u="sng" dirty="0" smtClean="0">
                <a:solidFill>
                  <a:srgbClr val="FF0000"/>
                </a:solidFill>
                <a:latin typeface="Georgia" pitchFamily="18" charset="0"/>
              </a:rPr>
              <a:t>ІМЕННИК  </a:t>
            </a:r>
            <a:r>
              <a:rPr lang="uk-UA" sz="2200" b="1" u="sng" dirty="0" smtClean="0">
                <a:solidFill>
                  <a:schemeClr val="tx1"/>
                </a:solidFill>
                <a:latin typeface="Georgia" pitchFamily="18" charset="0"/>
              </a:rPr>
              <a:t>або </a:t>
            </a:r>
            <a:r>
              <a:rPr lang="uk-UA" sz="2200" b="1" u="sng" dirty="0" smtClean="0">
                <a:solidFill>
                  <a:srgbClr val="FF0000"/>
                </a:solidFill>
                <a:latin typeface="Georgia" pitchFamily="18" charset="0"/>
              </a:rPr>
              <a:t> ЗАЙМЕННИК </a:t>
            </a:r>
            <a:endParaRPr lang="ru-RU" sz="2200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857364"/>
            <a:ext cx="6572296" cy="1320800"/>
          </a:xfrm>
        </p:spPr>
        <p:txBody>
          <a:bodyPr>
            <a:noAutofit/>
          </a:bodyPr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latin typeface="Georgia" pitchFamily="18" charset="0"/>
              </a:rPr>
              <a:t>ЩО </a:t>
            </a:r>
            <a:r>
              <a:rPr lang="uk-UA" b="1" dirty="0" smtClean="0">
                <a:solidFill>
                  <a:srgbClr val="FF0000"/>
                </a:solidFill>
                <a:latin typeface="Georgia" pitchFamily="18" charset="0"/>
              </a:rPr>
              <a:t>НАЗИВАЮТЬ ДІЄПРИКМЕТНИКОВИМ ЗВОРОТОМ?</a:t>
            </a:r>
            <a:endParaRPr lang="ru-RU" b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81459" y="908720"/>
            <a:ext cx="34644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600" b="1" dirty="0">
                <a:solidFill>
                  <a:schemeClr val="accent1"/>
                </a:solidFill>
                <a:latin typeface="Georgia" panose="02040502050405020303" pitchFamily="18" charset="0"/>
              </a:rPr>
              <a:t>Пригадаймо: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352928" cy="6048672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400" b="1" dirty="0" smtClean="0">
                <a:solidFill>
                  <a:schemeClr val="accent1"/>
                </a:solidFill>
                <a:latin typeface="Georgia" panose="02040502050405020303" pitchFamily="18" charset="0"/>
              </a:rPr>
              <a:t>Пригадаймо:</a:t>
            </a:r>
          </a:p>
          <a:p>
            <a:pPr marL="0" indent="0" algn="ctr">
              <a:buNone/>
            </a:pPr>
            <a:r>
              <a:rPr lang="uk-UA" sz="4400" dirty="0" smtClean="0">
                <a:latin typeface="Georgia" panose="02040502050405020303" pitchFamily="18" charset="0"/>
              </a:rPr>
              <a:t>             , </a:t>
            </a:r>
            <a:r>
              <a:rPr lang="uk-UA" sz="4400" b="1" u="wavyHeavy" dirty="0" smtClean="0">
                <a:solidFill>
                  <a:srgbClr val="00B0F0"/>
                </a:solidFill>
                <a:uFill>
                  <a:solidFill>
                    <a:srgbClr val="002060"/>
                  </a:solidFill>
                </a:uFill>
                <a:latin typeface="Georgia" panose="02040502050405020303" pitchFamily="18" charset="0"/>
              </a:rPr>
              <a:t>залитий сонячним теплом</a:t>
            </a:r>
            <a:r>
              <a:rPr lang="uk-UA" sz="4400" dirty="0" smtClean="0">
                <a:latin typeface="Georgia" panose="02040502050405020303" pitchFamily="18" charset="0"/>
              </a:rPr>
              <a:t>, </a:t>
            </a:r>
            <a:r>
              <a:rPr lang="uk-UA" sz="4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поволі згасав.</a:t>
            </a:r>
          </a:p>
          <a:p>
            <a:pPr marL="0" indent="0">
              <a:buNone/>
            </a:pPr>
            <a:endParaRPr lang="uk-UA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uk-UA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Відокремлене означення «</a:t>
            </a:r>
            <a:r>
              <a:rPr lang="uk-UA" b="1" dirty="0" smtClean="0">
                <a:solidFill>
                  <a:srgbClr val="00B0F0"/>
                </a:solidFill>
                <a:latin typeface="Georgia" panose="02040502050405020303" pitchFamily="18" charset="0"/>
              </a:rPr>
              <a:t>залитий сонячним теплом</a:t>
            </a:r>
            <a:r>
              <a:rPr lang="uk-UA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» виражене </a:t>
            </a:r>
            <a:r>
              <a:rPr lang="uk-UA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дієприкметниковим зворотом: 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00B0F0"/>
                </a:solidFill>
                <a:latin typeface="Georgia" panose="02040502050405020303" pitchFamily="18" charset="0"/>
              </a:rPr>
              <a:t>Залитий</a:t>
            </a:r>
            <a:r>
              <a:rPr lang="uk-UA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 - дієприкметник </a:t>
            </a:r>
            <a:r>
              <a:rPr lang="uk-UA" dirty="0" smtClean="0">
                <a:solidFill>
                  <a:schemeClr val="tx1"/>
                </a:solidFill>
                <a:latin typeface="Georgia" panose="02040502050405020303" pitchFamily="18" charset="0"/>
              </a:rPr>
              <a:t>(бо відповідає на </a:t>
            </a:r>
            <a:r>
              <a:rPr lang="uk-UA" i="1" u="sng" dirty="0" smtClean="0">
                <a:solidFill>
                  <a:schemeClr val="tx1"/>
                </a:solidFill>
                <a:latin typeface="Georgia" panose="02040502050405020303" pitchFamily="18" charset="0"/>
              </a:rPr>
              <a:t>питання прикметника </a:t>
            </a:r>
            <a:r>
              <a:rPr lang="uk-UA" i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(який?)</a:t>
            </a:r>
            <a:r>
              <a:rPr lang="uk-UA" dirty="0" smtClean="0">
                <a:solidFill>
                  <a:schemeClr val="tx1"/>
                </a:solidFill>
                <a:latin typeface="Georgia" panose="02040502050405020303" pitchFamily="18" charset="0"/>
              </a:rPr>
              <a:t>, </a:t>
            </a:r>
            <a:r>
              <a:rPr lang="uk-UA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але</a:t>
            </a:r>
            <a:r>
              <a:rPr lang="uk-UA" dirty="0" smtClean="0">
                <a:solidFill>
                  <a:schemeClr val="tx1"/>
                </a:solidFill>
                <a:latin typeface="Georgia" panose="02040502050405020303" pitchFamily="18" charset="0"/>
              </a:rPr>
              <a:t> утворений </a:t>
            </a:r>
            <a:r>
              <a:rPr lang="uk-UA" u="sng" dirty="0" smtClean="0">
                <a:solidFill>
                  <a:schemeClr val="tx1"/>
                </a:solidFill>
                <a:latin typeface="Georgia" panose="02040502050405020303" pitchFamily="18" charset="0"/>
              </a:rPr>
              <a:t>від дієслова </a:t>
            </a:r>
            <a:r>
              <a:rPr lang="uk-UA" dirty="0" smtClean="0">
                <a:solidFill>
                  <a:schemeClr val="tx1"/>
                </a:solidFill>
                <a:latin typeface="Georgia" panose="02040502050405020303" pitchFamily="18" charset="0"/>
              </a:rPr>
              <a:t>– </a:t>
            </a:r>
            <a:r>
              <a:rPr lang="uk-UA" i="1" u="sng" dirty="0" smtClean="0">
                <a:solidFill>
                  <a:schemeClr val="tx1"/>
                </a:solidFill>
                <a:latin typeface="Georgia" panose="02040502050405020303" pitchFamily="18" charset="0"/>
              </a:rPr>
              <a:t>залити</a:t>
            </a:r>
            <a:r>
              <a:rPr lang="uk-UA" dirty="0" smtClean="0">
                <a:solidFill>
                  <a:schemeClr val="tx1"/>
                </a:solidFill>
                <a:latin typeface="Georgia" panose="02040502050405020303" pitchFamily="18" charset="0"/>
              </a:rPr>
              <a:t>)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Дієприкметник </a:t>
            </a:r>
            <a:r>
              <a:rPr lang="uk-UA" b="1" dirty="0" smtClean="0">
                <a:solidFill>
                  <a:srgbClr val="00B0F0"/>
                </a:solidFill>
                <a:latin typeface="Georgia" panose="02040502050405020303" pitchFamily="18" charset="0"/>
              </a:rPr>
              <a:t>залитий </a:t>
            </a:r>
            <a:r>
              <a:rPr lang="uk-UA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має при собі </a:t>
            </a:r>
            <a:r>
              <a:rPr lang="uk-UA" b="1" u="sng" dirty="0" smtClean="0">
                <a:solidFill>
                  <a:schemeClr val="tx1"/>
                </a:solidFill>
                <a:latin typeface="Georgia" panose="02040502050405020303" pitchFamily="18" charset="0"/>
              </a:rPr>
              <a:t>залежні слова </a:t>
            </a:r>
            <a:r>
              <a:rPr lang="uk-UA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(</a:t>
            </a:r>
            <a:r>
              <a:rPr lang="uk-UA" b="1" dirty="0" smtClean="0">
                <a:solidFill>
                  <a:srgbClr val="00B0F0"/>
                </a:solidFill>
                <a:latin typeface="Georgia" panose="02040502050405020303" pitchFamily="18" charset="0"/>
              </a:rPr>
              <a:t>залитий</a:t>
            </a:r>
            <a:r>
              <a:rPr lang="uk-UA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 </a:t>
            </a:r>
            <a:r>
              <a:rPr lang="uk-UA" i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(чим?)</a:t>
            </a:r>
            <a:r>
              <a:rPr lang="uk-UA" b="1" dirty="0" smtClean="0">
                <a:solidFill>
                  <a:srgbClr val="00B0F0"/>
                </a:solidFill>
                <a:latin typeface="Georgia" panose="02040502050405020303" pitchFamily="18" charset="0"/>
              </a:rPr>
              <a:t> теплом </a:t>
            </a:r>
            <a:r>
              <a:rPr lang="uk-UA" i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(яким?) </a:t>
            </a:r>
            <a:r>
              <a:rPr lang="uk-UA" b="1" dirty="0" smtClean="0">
                <a:solidFill>
                  <a:srgbClr val="00B0F0"/>
                </a:solidFill>
                <a:latin typeface="Georgia" panose="02040502050405020303" pitchFamily="18" charset="0"/>
              </a:rPr>
              <a:t>сонячним</a:t>
            </a:r>
            <a:r>
              <a:rPr lang="uk-UA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) – тож це </a:t>
            </a:r>
            <a:r>
              <a:rPr lang="uk-UA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дієприкметниковий зворот.</a:t>
            </a:r>
            <a:endParaRPr lang="uk-UA" dirty="0" smtClean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uk-UA" dirty="0" smtClean="0">
                <a:latin typeface="Georgia" panose="02040502050405020303" pitchFamily="18" charset="0"/>
              </a:rPr>
              <a:t>Слово «</a:t>
            </a:r>
            <a:r>
              <a:rPr lang="uk-UA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день</a:t>
            </a:r>
            <a:r>
              <a:rPr lang="uk-UA" dirty="0" smtClean="0">
                <a:latin typeface="Georgia" panose="02040502050405020303" pitchFamily="18" charset="0"/>
              </a:rPr>
              <a:t>» – </a:t>
            </a:r>
            <a:r>
              <a:rPr lang="uk-UA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означуване слово, </a:t>
            </a:r>
            <a:r>
              <a:rPr lang="uk-UA" dirty="0" smtClean="0">
                <a:solidFill>
                  <a:schemeClr val="tx1"/>
                </a:solidFill>
                <a:latin typeface="Georgia" panose="02040502050405020303" pitchFamily="18" charset="0"/>
              </a:rPr>
              <a:t>бо означення</a:t>
            </a:r>
            <a:r>
              <a:rPr lang="uk-UA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 (залитий сонячним теплом) </a:t>
            </a:r>
            <a:r>
              <a:rPr lang="uk-UA" dirty="0" smtClean="0">
                <a:solidFill>
                  <a:schemeClr val="tx1"/>
                </a:solidFill>
                <a:latin typeface="Georgia" panose="02040502050405020303" pitchFamily="18" charset="0"/>
              </a:rPr>
              <a:t>вказує на </a:t>
            </a:r>
            <a:r>
              <a:rPr lang="uk-UA" u="sng" dirty="0" smtClean="0">
                <a:solidFill>
                  <a:schemeClr val="tx1"/>
                </a:solidFill>
                <a:latin typeface="Georgia" panose="02040502050405020303" pitchFamily="18" charset="0"/>
              </a:rPr>
              <a:t>його</a:t>
            </a:r>
            <a:r>
              <a:rPr lang="uk-UA" dirty="0" smtClean="0">
                <a:solidFill>
                  <a:schemeClr val="tx1"/>
                </a:solidFill>
                <a:latin typeface="Georgia" panose="02040502050405020303" pitchFamily="18" charset="0"/>
              </a:rPr>
              <a:t> ознаку і </a:t>
            </a:r>
            <a:r>
              <a:rPr lang="uk-UA" u="sng" dirty="0" smtClean="0">
                <a:solidFill>
                  <a:schemeClr val="tx1"/>
                </a:solidFill>
                <a:latin typeface="Georgia" panose="02040502050405020303" pitchFamily="18" charset="0"/>
              </a:rPr>
              <a:t>від нього ж </a:t>
            </a:r>
            <a:r>
              <a:rPr lang="uk-UA" dirty="0" smtClean="0">
                <a:solidFill>
                  <a:schemeClr val="tx1"/>
                </a:solidFill>
                <a:latin typeface="Georgia" panose="02040502050405020303" pitchFamily="18" charset="0"/>
              </a:rPr>
              <a:t>залежить:</a:t>
            </a:r>
          </a:p>
          <a:p>
            <a:pPr marL="0" indent="0" algn="ctr">
              <a:buNone/>
            </a:pPr>
            <a:r>
              <a:rPr lang="uk-UA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День</a:t>
            </a:r>
            <a:r>
              <a:rPr lang="uk-UA" dirty="0" smtClean="0">
                <a:solidFill>
                  <a:schemeClr val="tx1"/>
                </a:solidFill>
                <a:latin typeface="Georgia" panose="02040502050405020303" pitchFamily="18" charset="0"/>
              </a:rPr>
              <a:t> (який?) </a:t>
            </a:r>
            <a:r>
              <a:rPr lang="uk-UA" b="1" dirty="0" smtClean="0">
                <a:solidFill>
                  <a:srgbClr val="00B0F0"/>
                </a:solidFill>
                <a:latin typeface="Georgia" panose="02040502050405020303" pitchFamily="18" charset="0"/>
              </a:rPr>
              <a:t>залитий сонячним теплом</a:t>
            </a:r>
          </a:p>
          <a:p>
            <a:pPr marL="0" indent="0">
              <a:buNone/>
            </a:pPr>
            <a:endParaRPr lang="uk-UA" b="1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uk-UA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251520" y="689304"/>
            <a:ext cx="1944216" cy="100811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000" dirty="0">
                <a:solidFill>
                  <a:schemeClr val="tx1"/>
                </a:solidFill>
                <a:latin typeface="Georgia" panose="02040502050405020303" pitchFamily="18" charset="0"/>
              </a:rPr>
              <a:t>День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7998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214282" y="1000108"/>
            <a:ext cx="8715436" cy="642941"/>
          </a:xfrm>
        </p:spPr>
        <p:txBody>
          <a:bodyPr>
            <a:normAutofit fontScale="90000"/>
          </a:bodyPr>
          <a:lstStyle/>
          <a:p>
            <a:pPr algn="l"/>
            <a:r>
              <a:rPr lang="uk-UA" sz="36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uk-UA" sz="36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sz="36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uk-UA" sz="36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sz="36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uk-UA" sz="36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uk-UA" sz="3600" b="1" dirty="0" smtClean="0">
                <a:solidFill>
                  <a:srgbClr val="FF0000"/>
                </a:solidFill>
              </a:rPr>
              <a:t> </a:t>
            </a:r>
            <a:r>
              <a:rPr lang="uk-UA" sz="3600" b="1" u="sng" dirty="0" smtClean="0">
                <a:solidFill>
                  <a:srgbClr val="FF0000"/>
                </a:solidFill>
              </a:rPr>
              <a:t>Правило № 1 </a:t>
            </a:r>
            <a:r>
              <a:rPr lang="uk-UA" sz="3600" b="1" dirty="0" smtClean="0">
                <a:solidFill>
                  <a:srgbClr val="FF0000"/>
                </a:solidFill>
              </a:rPr>
              <a:t/>
            </a:r>
            <a:br>
              <a:rPr lang="uk-UA" sz="3600" b="1" dirty="0" smtClean="0">
                <a:solidFill>
                  <a:srgbClr val="FF0000"/>
                </a:solidFill>
              </a:rPr>
            </a:b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0" y="1428736"/>
            <a:ext cx="8784976" cy="4680520"/>
          </a:xfrm>
        </p:spPr>
        <p:txBody>
          <a:bodyPr>
            <a:normAutofit/>
          </a:bodyPr>
          <a:lstStyle/>
          <a:p>
            <a:pPr marL="514350" indent="-514350" algn="l"/>
            <a:endParaRPr lang="uk-UA" sz="3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 algn="ctr"/>
            <a:endParaRPr lang="uk-UA" sz="2800" b="1" dirty="0" smtClean="0">
              <a:solidFill>
                <a:schemeClr val="tx1"/>
              </a:solidFill>
            </a:endParaRPr>
          </a:p>
          <a:p>
            <a:pPr marL="514350" indent="-514350" algn="l"/>
            <a:endParaRPr lang="uk-UA" sz="2800" b="1" dirty="0" smtClean="0">
              <a:solidFill>
                <a:schemeClr val="tx1"/>
              </a:solidFill>
            </a:endParaRPr>
          </a:p>
          <a:p>
            <a:pPr marL="514350" indent="-514350" algn="l"/>
            <a:r>
              <a:rPr lang="uk-UA" sz="2800" dirty="0" smtClean="0">
                <a:solidFill>
                  <a:srgbClr val="FF0000"/>
                </a:solidFill>
              </a:rPr>
              <a:t>                    </a:t>
            </a:r>
            <a:r>
              <a:rPr lang="uk-UA" sz="2800" b="1" dirty="0" smtClean="0">
                <a:solidFill>
                  <a:srgbClr val="FF0000"/>
                </a:solidFill>
              </a:rPr>
              <a:t>,</a:t>
            </a:r>
            <a:r>
              <a:rPr lang="uk-UA" sz="2800" dirty="0" smtClean="0"/>
              <a:t> </a:t>
            </a:r>
            <a:r>
              <a:rPr lang="uk-UA" sz="2800" b="1" i="1" u="wavyHeavy" dirty="0" smtClean="0">
                <a:solidFill>
                  <a:srgbClr val="0070C0"/>
                </a:solidFill>
                <a:uFill>
                  <a:solidFill>
                    <a:schemeClr val="accent5">
                      <a:lumMod val="50000"/>
                    </a:schemeClr>
                  </a:solidFill>
                </a:uFill>
              </a:rPr>
              <a:t>заквітчані яскравими вінками</a:t>
            </a:r>
            <a:r>
              <a:rPr lang="uk-UA" sz="2800" b="1" i="1" dirty="0" smtClean="0">
                <a:solidFill>
                  <a:srgbClr val="0070C0"/>
                </a:solidFill>
                <a:uFill>
                  <a:solidFill>
                    <a:schemeClr val="accent5">
                      <a:lumMod val="50000"/>
                    </a:schemeClr>
                  </a:solidFill>
                </a:uFill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</a:rPr>
              <a:t>,</a:t>
            </a:r>
            <a:r>
              <a:rPr lang="uk-UA" sz="2800" dirty="0" smtClean="0"/>
              <a:t> </a:t>
            </a:r>
          </a:p>
          <a:p>
            <a:pPr marL="514350" indent="-514350" algn="l"/>
            <a:r>
              <a:rPr lang="uk-UA" sz="2800" dirty="0" smtClean="0">
                <a:solidFill>
                  <a:schemeClr val="tx1"/>
                </a:solidFill>
              </a:rPr>
              <a:t>                             йшли до річки.</a:t>
            </a:r>
          </a:p>
          <a:p>
            <a:pPr marL="514350" indent="-514350" algn="l"/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smtClean="0">
                <a:solidFill>
                  <a:schemeClr val="tx1"/>
                </a:solidFill>
              </a:rPr>
              <a:t> </a:t>
            </a:r>
            <a:r>
              <a:rPr lang="uk-UA" sz="2800" b="1" dirty="0" smtClean="0">
                <a:solidFill>
                  <a:schemeClr val="tx1"/>
                </a:solidFill>
              </a:rPr>
              <a:t> </a:t>
            </a:r>
            <a:endParaRPr lang="uk-UA" sz="2800" u="wavyHeavy" dirty="0" smtClean="0">
              <a:solidFill>
                <a:schemeClr val="tx1"/>
              </a:solidFill>
              <a:uFill>
                <a:solidFill>
                  <a:srgbClr val="C00000"/>
                </a:solidFill>
              </a:u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428992" y="571480"/>
            <a:ext cx="528641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 algn="ctr"/>
            <a:r>
              <a:rPr lang="uk-UA" sz="2400" b="1" dirty="0" smtClean="0">
                <a:solidFill>
                  <a:srgbClr val="C00000"/>
                </a:solidFill>
              </a:rPr>
              <a:t>ОС </a:t>
            </a:r>
            <a:r>
              <a:rPr lang="uk-UA" sz="2400" b="1" u="sng" dirty="0" smtClean="0">
                <a:solidFill>
                  <a:srgbClr val="FF0000"/>
                </a:solidFill>
              </a:rPr>
              <a:t>,</a:t>
            </a:r>
            <a:r>
              <a:rPr lang="uk-UA" sz="2400" b="1" dirty="0" smtClean="0">
                <a:solidFill>
                  <a:schemeClr val="tx1"/>
                </a:solidFill>
              </a:rPr>
              <a:t> </a:t>
            </a:r>
            <a:r>
              <a:rPr lang="uk-UA" sz="2400" b="1" u="wavyHeavy" dirty="0" smtClean="0">
                <a:solidFill>
                  <a:schemeClr val="tx1"/>
                </a:solidFill>
                <a:uFill>
                  <a:solidFill>
                    <a:srgbClr val="C00000"/>
                  </a:solidFill>
                </a:uFill>
              </a:rPr>
              <a:t> дієприкметниковий зворот   </a:t>
            </a:r>
            <a:endParaRPr lang="uk-UA" sz="2400" b="1" u="wavyHeavy" dirty="0">
              <a:solidFill>
                <a:schemeClr val="tx1"/>
              </a:solidFill>
              <a:uFill>
                <a:solidFill>
                  <a:srgbClr val="C00000"/>
                </a:solidFill>
              </a:u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8596" y="1428736"/>
            <a:ext cx="8358246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>
              <a:spcBef>
                <a:spcPts val="0"/>
              </a:spcBef>
            </a:pPr>
            <a:endParaRPr lang="uk-UA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 algn="ctr"/>
            <a:r>
              <a:rPr lang="uk-UA" sz="2400" b="1" dirty="0" smtClean="0">
                <a:solidFill>
                  <a:srgbClr val="C00000"/>
                </a:solidFill>
              </a:rPr>
              <a:t>ВІДОКРЕМЛЮЄМО</a:t>
            </a:r>
            <a:r>
              <a:rPr lang="uk-UA" sz="2400" b="1" dirty="0" smtClean="0">
                <a:solidFill>
                  <a:schemeClr val="tx1"/>
                </a:solidFill>
              </a:rPr>
              <a:t>, якщо </a:t>
            </a:r>
            <a:r>
              <a:rPr lang="uk-UA" sz="2400" b="1" dirty="0" smtClean="0">
                <a:solidFill>
                  <a:srgbClr val="0070C0"/>
                </a:solidFill>
              </a:rPr>
              <a:t>дієприкметниковий зворот </a:t>
            </a:r>
            <a:r>
              <a:rPr lang="uk-UA" sz="2400" b="1" dirty="0" smtClean="0">
                <a:solidFill>
                  <a:schemeClr val="tx1"/>
                </a:solidFill>
              </a:rPr>
              <a:t>стоїть</a:t>
            </a: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2400" b="1" u="sng" dirty="0" smtClean="0">
                <a:solidFill>
                  <a:srgbClr val="FF0000"/>
                </a:solidFill>
              </a:rPr>
              <a:t>після</a:t>
            </a: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2400" b="1" dirty="0" smtClean="0">
                <a:solidFill>
                  <a:schemeClr val="tx1"/>
                </a:solidFill>
              </a:rPr>
              <a:t>означуваного слова</a:t>
            </a: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uk-UA" sz="2400" b="1" dirty="0" smtClean="0">
                <a:solidFill>
                  <a:srgbClr val="C00000"/>
                </a:solidFill>
              </a:rPr>
              <a:t>(ОС- ІМЕННИК)</a:t>
            </a:r>
            <a:r>
              <a:rPr lang="uk-UA" sz="2400" b="1" dirty="0" smtClean="0">
                <a:solidFill>
                  <a:schemeClr val="tx1"/>
                </a:solidFill>
              </a:rPr>
              <a:t>:</a:t>
            </a:r>
          </a:p>
          <a:p>
            <a:pPr algn="ctr"/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0" y="3071810"/>
            <a:ext cx="2071670" cy="785818"/>
          </a:xfrm>
          <a:prstGeom prst="ellipse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Дівчата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МОЯ РАБОТА\Моя писанина\фоны для презентаций\АРХИВНЫЕ ФОНЫ\126 ФОНОВ\126 фоны для презентаций\серый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417"/>
            <a:ext cx="9144000" cy="6861417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43998" cy="6297634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uk-UA" sz="3200" b="1" dirty="0" smtClean="0">
                <a:solidFill>
                  <a:srgbClr val="FF0000"/>
                </a:solidFill>
              </a:rPr>
              <a:t>Правило № 2. </a:t>
            </a:r>
            <a:r>
              <a:rPr lang="uk-UA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31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sz="31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31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sz="31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31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sz="31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2700" b="1" i="1" u="wavyHeavy" dirty="0" smtClean="0">
                <a:solidFill>
                  <a:srgbClr val="0070C0"/>
                </a:solidFill>
                <a:uFill>
                  <a:solidFill>
                    <a:schemeClr val="accent5">
                      <a:lumMod val="50000"/>
                    </a:schemeClr>
                  </a:solidFill>
                </a:uFill>
              </a:rPr>
              <a:t>Заквітчані яскравими вінками</a:t>
            </a:r>
            <a:r>
              <a:rPr lang="uk-UA" sz="2700" b="1" i="1" dirty="0" smtClean="0">
                <a:solidFill>
                  <a:srgbClr val="0070C0"/>
                </a:solidFill>
                <a:uFill>
                  <a:solidFill>
                    <a:schemeClr val="accent5">
                      <a:lumMod val="50000"/>
                    </a:schemeClr>
                  </a:solidFill>
                </a:uFill>
              </a:rPr>
              <a:t>  </a:t>
            </a:r>
            <a:r>
              <a:rPr lang="uk-UA" sz="2700" u="sng" dirty="0" smtClean="0">
                <a:solidFill>
                  <a:srgbClr val="FF0000"/>
                </a:solidFill>
              </a:rPr>
              <a:t>дівчата</a:t>
            </a:r>
            <a:r>
              <a:rPr lang="uk-UA" sz="2700" dirty="0" smtClean="0"/>
              <a:t> </a:t>
            </a:r>
            <a:br>
              <a:rPr lang="uk-UA" sz="2700" dirty="0" smtClean="0"/>
            </a:br>
            <a:r>
              <a:rPr lang="uk-UA" sz="2700" dirty="0" smtClean="0"/>
              <a:t>                    </a:t>
            </a:r>
            <a:r>
              <a:rPr lang="uk-UA" sz="2700" dirty="0" smtClean="0">
                <a:solidFill>
                  <a:schemeClr val="tx1"/>
                </a:solidFill>
              </a:rPr>
              <a:t>йшли до річки.</a:t>
            </a:r>
            <a:br>
              <a:rPr lang="uk-UA" sz="2700" dirty="0" smtClean="0">
                <a:solidFill>
                  <a:schemeClr val="tx1"/>
                </a:solidFill>
              </a:rPr>
            </a:br>
            <a:r>
              <a:rPr lang="uk-UA" sz="4000" b="1" dirty="0" smtClean="0">
                <a:solidFill>
                  <a:srgbClr val="FF0000"/>
                </a:solidFill>
              </a:rPr>
              <a:t>АЛЕ</a:t>
            </a:r>
            <a:r>
              <a:rPr lang="uk-UA" sz="3100" b="1" dirty="0" smtClean="0">
                <a:solidFill>
                  <a:srgbClr val="FF0000"/>
                </a:solidFill>
              </a:rPr>
              <a:t>:     1)</a:t>
            </a:r>
            <a:r>
              <a:rPr lang="uk-UA" sz="3100" b="1" dirty="0" smtClean="0">
                <a:solidFill>
                  <a:srgbClr val="C00000"/>
                </a:solidFill>
              </a:rPr>
              <a:t/>
            </a:r>
            <a:br>
              <a:rPr lang="uk-UA" sz="3100" b="1" dirty="0" smtClean="0">
                <a:solidFill>
                  <a:srgbClr val="C00000"/>
                </a:solidFill>
              </a:rPr>
            </a:br>
            <a:r>
              <a:rPr lang="uk-UA" sz="3100" b="1" dirty="0" smtClean="0">
                <a:solidFill>
                  <a:schemeClr val="accent1">
                    <a:lumMod val="75000"/>
                  </a:schemeClr>
                </a:solidFill>
              </a:rPr>
              <a:t> :</a:t>
            </a:r>
            <a:br>
              <a:rPr lang="uk-UA" sz="31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31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sz="31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31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sz="31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2800" b="1" i="1" u="wavyHeavy" dirty="0" smtClean="0">
                <a:solidFill>
                  <a:srgbClr val="0070C0"/>
                </a:solidFill>
                <a:uFill>
                  <a:solidFill>
                    <a:srgbClr val="C00000"/>
                  </a:solidFill>
                </a:uFill>
              </a:rPr>
              <a:t>Заклопотана хатніми справами</a:t>
            </a:r>
            <a:r>
              <a:rPr lang="uk-UA" sz="2800" b="1" i="1" dirty="0" smtClean="0">
                <a:solidFill>
                  <a:srgbClr val="0070C0"/>
                </a:solidFill>
                <a:uFill>
                  <a:solidFill>
                    <a:srgbClr val="C00000"/>
                  </a:solidFill>
                </a:uFill>
              </a:rPr>
              <a:t> </a:t>
            </a:r>
            <a:r>
              <a:rPr lang="uk-UA" sz="3200" b="1" i="1" dirty="0" smtClean="0">
                <a:solidFill>
                  <a:srgbClr val="FF0000"/>
                </a:solidFill>
              </a:rPr>
              <a:t>,</a:t>
            </a:r>
            <a:r>
              <a:rPr lang="uk-UA" sz="2800" b="1" i="1" dirty="0" smtClean="0">
                <a:solidFill>
                  <a:srgbClr val="FF0000"/>
                </a:solidFill>
              </a:rPr>
              <a:t> </a:t>
            </a:r>
            <a:r>
              <a:rPr lang="uk-UA" sz="2800" b="1" u="sng" dirty="0" smtClean="0">
                <a:solidFill>
                  <a:srgbClr val="FF0000"/>
                </a:solidFill>
              </a:rPr>
              <a:t>Катря</a:t>
            </a:r>
            <a:r>
              <a:rPr lang="uk-UA" sz="2800" dirty="0" smtClean="0">
                <a:solidFill>
                  <a:schemeClr val="tx1"/>
                </a:solidFill>
              </a:rPr>
              <a:t> не          помітила </a:t>
            </a:r>
            <a:r>
              <a:rPr lang="uk-UA" sz="2800" dirty="0" smtClean="0">
                <a:solidFill>
                  <a:srgbClr val="0070C0"/>
                </a:solidFill>
              </a:rPr>
              <a:t>(чому?)</a:t>
            </a:r>
            <a:r>
              <a:rPr lang="uk-UA" sz="2800" dirty="0" smtClean="0">
                <a:solidFill>
                  <a:schemeClr val="tx1"/>
                </a:solidFill>
              </a:rPr>
              <a:t>,</a:t>
            </a:r>
            <a:r>
              <a:rPr lang="uk-UA" sz="2800" dirty="0" smtClean="0">
                <a:solidFill>
                  <a:srgbClr val="0070C0"/>
                </a:solidFill>
              </a:rPr>
              <a:t> </a:t>
            </a:r>
            <a:r>
              <a:rPr lang="uk-UA" sz="2800" dirty="0" smtClean="0">
                <a:solidFill>
                  <a:schemeClr val="tx1"/>
                </a:solidFill>
              </a:rPr>
              <a:t>що вже вечір</a:t>
            </a:r>
            <a:r>
              <a:rPr lang="uk-UA" sz="2800" dirty="0" smtClean="0">
                <a:solidFill>
                  <a:schemeClr val="tx1"/>
                </a:solidFill>
                <a:latin typeface="Georgia" pitchFamily="18" charset="0"/>
              </a:rPr>
              <a:t>.</a:t>
            </a:r>
            <a:br>
              <a:rPr lang="uk-UA" sz="2800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uk-UA" sz="2800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sz="2000" dirty="0" smtClean="0">
                <a:solidFill>
                  <a:schemeClr val="tx1"/>
                </a:solidFill>
                <a:latin typeface="Georgia" pitchFamily="18" charset="0"/>
              </a:rPr>
              <a:t>Не помітила (чому?), бо була</a:t>
            </a:r>
            <a:r>
              <a:rPr lang="uk-UA" sz="2200" b="1" i="1" u="wavyHeavy" dirty="0" smtClean="0">
                <a:solidFill>
                  <a:srgbClr val="0070C0"/>
                </a:solidFill>
                <a:uFill>
                  <a:solidFill>
                    <a:srgbClr val="C00000"/>
                  </a:solidFill>
                </a:uFill>
              </a:rPr>
              <a:t> заклопотана хатніми справами</a:t>
            </a:r>
            <a:r>
              <a:rPr lang="uk-UA" sz="2200" b="1" i="1" dirty="0" smtClean="0">
                <a:solidFill>
                  <a:srgbClr val="0070C0"/>
                </a:solidFill>
                <a:uFill>
                  <a:solidFill>
                    <a:srgbClr val="C00000"/>
                  </a:solidFill>
                </a:uFill>
              </a:rPr>
              <a:t> </a:t>
            </a:r>
            <a:endParaRPr lang="ru-RU" sz="28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7158" y="857232"/>
            <a:ext cx="8501122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400" b="1" dirty="0" smtClean="0">
              <a:solidFill>
                <a:schemeClr val="tx1"/>
              </a:solidFill>
            </a:endParaRPr>
          </a:p>
          <a:p>
            <a:pPr algn="ctr"/>
            <a:r>
              <a:rPr lang="uk-UA" sz="2400" b="1" u="sng" dirty="0" smtClean="0">
                <a:solidFill>
                  <a:schemeClr val="tx1"/>
                </a:solidFill>
              </a:rPr>
              <a:t>НЕ </a:t>
            </a:r>
            <a:r>
              <a:rPr lang="uk-UA" sz="2400" b="1" dirty="0" smtClean="0">
                <a:solidFill>
                  <a:schemeClr val="tx1"/>
                </a:solidFill>
              </a:rPr>
              <a:t>ВІДОКРЕМЛЮЄМО </a:t>
            </a:r>
            <a:r>
              <a:rPr lang="uk-UA" sz="2400" b="1" dirty="0" smtClean="0">
                <a:solidFill>
                  <a:srgbClr val="002060"/>
                </a:solidFill>
              </a:rPr>
              <a:t>дієприкметниковий зворот, </a:t>
            </a:r>
            <a:r>
              <a:rPr lang="uk-UA" sz="2400" b="1" dirty="0" smtClean="0">
                <a:solidFill>
                  <a:schemeClr val="tx1"/>
                </a:solidFill>
              </a:rPr>
              <a:t>що стоїть</a:t>
            </a:r>
            <a:r>
              <a:rPr lang="uk-UA" sz="2400" b="1" dirty="0" smtClean="0">
                <a:solidFill>
                  <a:srgbClr val="002060"/>
                </a:solidFill>
              </a:rPr>
              <a:t> </a:t>
            </a:r>
            <a:r>
              <a:rPr lang="uk-UA" sz="2400" b="1" u="sng" dirty="0" smtClean="0">
                <a:solidFill>
                  <a:srgbClr val="C00000"/>
                </a:solidFill>
              </a:rPr>
              <a:t>перед </a:t>
            </a:r>
            <a:r>
              <a:rPr lang="uk-UA" sz="2400" b="1" dirty="0" smtClean="0">
                <a:solidFill>
                  <a:srgbClr val="002060"/>
                </a:solidFill>
              </a:rPr>
              <a:t> </a:t>
            </a:r>
            <a:r>
              <a:rPr lang="uk-UA" sz="2400" b="1" dirty="0" smtClean="0">
                <a:solidFill>
                  <a:schemeClr val="tx1"/>
                </a:solidFill>
              </a:rPr>
              <a:t>означуваним словом </a:t>
            </a:r>
            <a:r>
              <a:rPr lang="uk-UA" sz="2400" b="1" dirty="0" smtClean="0">
                <a:solidFill>
                  <a:srgbClr val="C00000"/>
                </a:solidFill>
              </a:rPr>
              <a:t>(ОС - іменник)  </a:t>
            </a: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8596" y="3786190"/>
            <a:ext cx="8429684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u="sng" dirty="0" smtClean="0">
                <a:solidFill>
                  <a:schemeClr val="tx1"/>
                </a:solidFill>
              </a:rPr>
              <a:t>ВІДОКРЕМЛЮЄМО</a:t>
            </a:r>
            <a:r>
              <a:rPr lang="uk-UA" sz="2000" b="1" dirty="0" smtClean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якщо </a:t>
            </a:r>
            <a:r>
              <a:rPr lang="uk-UA" sz="2000" b="1" dirty="0" smtClean="0">
                <a:solidFill>
                  <a:srgbClr val="002060"/>
                </a:solidFill>
              </a:rPr>
              <a:t>дієприкметниковий зворот </a:t>
            </a:r>
            <a:r>
              <a:rPr lang="uk-UA" sz="2000" b="1" u="sng" dirty="0" smtClean="0">
                <a:solidFill>
                  <a:srgbClr val="FF0000"/>
                </a:solidFill>
              </a:rPr>
              <a:t>перед </a:t>
            </a:r>
            <a:r>
              <a:rPr lang="uk-UA" sz="2000" b="1" dirty="0" smtClean="0">
                <a:solidFill>
                  <a:schemeClr val="tx1"/>
                </a:solidFill>
              </a:rPr>
              <a:t> означуваним словом і  </a:t>
            </a:r>
            <a:br>
              <a:rPr lang="uk-UA" sz="2000" b="1" dirty="0" smtClean="0">
                <a:solidFill>
                  <a:schemeClr val="tx1"/>
                </a:solidFill>
              </a:rPr>
            </a:br>
            <a:r>
              <a:rPr lang="uk-UA" sz="2000" b="1" dirty="0" smtClean="0">
                <a:solidFill>
                  <a:schemeClr val="tx1"/>
                </a:solidFill>
              </a:rPr>
              <a:t> має </a:t>
            </a:r>
            <a:r>
              <a:rPr lang="uk-UA" sz="2000" b="1" dirty="0" smtClean="0">
                <a:solidFill>
                  <a:srgbClr val="FF0000"/>
                </a:solidFill>
              </a:rPr>
              <a:t>обставинний відтінок (чому? з якої причини?)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00430" y="214290"/>
            <a:ext cx="5214974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 algn="ctr"/>
            <a:r>
              <a:rPr lang="uk-UA" sz="2400" b="1" u="wavyHeavy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</a:rPr>
              <a:t>Дієприкметниковий зворот </a:t>
            </a:r>
            <a:r>
              <a:rPr lang="uk-UA" sz="2400" b="1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</a:rPr>
              <a:t>   </a:t>
            </a:r>
            <a:r>
              <a:rPr lang="uk-UA" sz="3200" b="1" dirty="0" smtClean="0">
                <a:solidFill>
                  <a:schemeClr val="accent5">
                    <a:lumMod val="50000"/>
                  </a:schemeClr>
                </a:solidFill>
              </a:rPr>
              <a:t>ОС</a:t>
            </a:r>
            <a:r>
              <a:rPr lang="uk-UA" sz="2400" b="1" u="wavyHeavy" dirty="0" smtClean="0">
                <a:solidFill>
                  <a:schemeClr val="tx1"/>
                </a:solidFill>
                <a:uFill>
                  <a:solidFill>
                    <a:srgbClr val="C00000"/>
                  </a:solidFill>
                </a:uFill>
              </a:rPr>
              <a:t>   </a:t>
            </a:r>
            <a:endParaRPr lang="uk-UA" sz="2400" b="1" u="wavyHeavy" dirty="0">
              <a:solidFill>
                <a:schemeClr val="tx1"/>
              </a:solidFill>
              <a:uFill>
                <a:solidFill>
                  <a:srgbClr val="C00000"/>
                </a:solidFill>
              </a:u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47698"/>
          </a:xfrm>
        </p:spPr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АЛЕ </a:t>
            </a:r>
            <a:r>
              <a:rPr lang="uk-UA" b="1" dirty="0" smtClean="0">
                <a:solidFill>
                  <a:srgbClr val="FF0000"/>
                </a:solidFill>
              </a:rPr>
              <a:t>:       2)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3214687"/>
            <a:ext cx="8572560" cy="2214578"/>
          </a:xfrm>
        </p:spPr>
        <p:txBody>
          <a:bodyPr/>
          <a:lstStyle/>
          <a:p>
            <a:pPr marL="514350" indent="-514350">
              <a:buNone/>
            </a:pPr>
            <a:r>
              <a:rPr lang="uk-UA" dirty="0" smtClean="0"/>
              <a:t> </a:t>
            </a:r>
            <a:r>
              <a:rPr lang="uk-UA" sz="2800" b="1" i="1" u="wavyHeavy" dirty="0" smtClean="0">
                <a:solidFill>
                  <a:srgbClr val="0070C0"/>
                </a:solidFill>
                <a:uFill>
                  <a:solidFill>
                    <a:schemeClr val="accent5">
                      <a:lumMod val="50000"/>
                    </a:schemeClr>
                  </a:solidFill>
                </a:uFill>
              </a:rPr>
              <a:t>Заквітчані яскравими вінками</a:t>
            </a:r>
            <a:r>
              <a:rPr lang="uk-UA" sz="2800" b="1" i="1" dirty="0" smtClean="0">
                <a:solidFill>
                  <a:srgbClr val="0070C0"/>
                </a:solidFill>
                <a:uFill>
                  <a:solidFill>
                    <a:schemeClr val="accent5">
                      <a:lumMod val="50000"/>
                    </a:schemeClr>
                  </a:solidFill>
                </a:uFill>
              </a:rPr>
              <a:t> </a:t>
            </a:r>
            <a:r>
              <a:rPr lang="uk-UA" sz="3200" b="1" dirty="0" smtClean="0">
                <a:solidFill>
                  <a:srgbClr val="FF0000"/>
                </a:solidFill>
              </a:rPr>
              <a:t>,</a:t>
            </a:r>
            <a:r>
              <a:rPr lang="uk-UA" sz="2800" dirty="0" smtClean="0"/>
              <a:t> </a:t>
            </a:r>
            <a:r>
              <a:rPr lang="uk-UA" sz="2800" dirty="0" smtClean="0">
                <a:solidFill>
                  <a:schemeClr val="tx1"/>
                </a:solidFill>
              </a:rPr>
              <a:t>йшли до </a:t>
            </a:r>
          </a:p>
          <a:p>
            <a:pPr marL="514350" indent="-514350">
              <a:buNone/>
            </a:pPr>
            <a:r>
              <a:rPr lang="uk-UA" sz="2800" dirty="0" smtClean="0">
                <a:solidFill>
                  <a:schemeClr val="tx1"/>
                </a:solidFill>
              </a:rPr>
              <a:t>річки                      .</a:t>
            </a:r>
            <a:endParaRPr lang="uk-UA" dirty="0" smtClean="0"/>
          </a:p>
          <a:p>
            <a:pPr marL="514350" indent="-51435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58" y="1571612"/>
            <a:ext cx="8429684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u="sng" dirty="0" smtClean="0">
                <a:solidFill>
                  <a:schemeClr val="tx1"/>
                </a:solidFill>
              </a:rPr>
              <a:t>ВІДОКРЕМЛЮЄМО</a:t>
            </a:r>
            <a:r>
              <a:rPr lang="uk-UA" sz="2000" b="1" dirty="0" smtClean="0">
                <a:solidFill>
                  <a:schemeClr val="tx1"/>
                </a:solidFill>
              </a:rPr>
              <a:t>,</a:t>
            </a:r>
          </a:p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якщо </a:t>
            </a:r>
            <a:r>
              <a:rPr lang="uk-UA" sz="2000" b="1" dirty="0" smtClean="0">
                <a:solidFill>
                  <a:srgbClr val="002060"/>
                </a:solidFill>
              </a:rPr>
              <a:t>дієприкметниковий зворот </a:t>
            </a:r>
            <a:r>
              <a:rPr lang="uk-UA" sz="2000" b="1" dirty="0" smtClean="0">
                <a:solidFill>
                  <a:schemeClr val="tx1"/>
                </a:solidFill>
              </a:rPr>
              <a:t>стоїть</a:t>
            </a:r>
            <a:r>
              <a:rPr lang="uk-UA" sz="2000" b="1" dirty="0" smtClean="0">
                <a:solidFill>
                  <a:srgbClr val="002060"/>
                </a:solidFill>
              </a:rPr>
              <a:t> </a:t>
            </a:r>
            <a:r>
              <a:rPr lang="uk-UA" sz="2000" b="1" u="sng" dirty="0" smtClean="0">
                <a:solidFill>
                  <a:srgbClr val="FF0000"/>
                </a:solidFill>
              </a:rPr>
              <a:t>перед </a:t>
            </a:r>
            <a:r>
              <a:rPr lang="uk-UA" sz="2000" b="1" dirty="0" smtClean="0">
                <a:solidFill>
                  <a:schemeClr val="tx1"/>
                </a:solidFill>
              </a:rPr>
              <a:t> означуваним словом , </a:t>
            </a:r>
            <a:r>
              <a:rPr lang="uk-UA" sz="2000" b="1" dirty="0" smtClean="0">
                <a:solidFill>
                  <a:srgbClr val="FF0000"/>
                </a:solidFill>
              </a:rPr>
              <a:t>АЛЕ </a:t>
            </a:r>
            <a:r>
              <a:rPr lang="uk-UA" sz="2000" b="1" u="sng" dirty="0" smtClean="0">
                <a:solidFill>
                  <a:schemeClr val="tx1"/>
                </a:solidFill>
              </a:rPr>
              <a:t>віддалений</a:t>
            </a:r>
            <a:r>
              <a:rPr lang="uk-UA" sz="2000" b="1" dirty="0" smtClean="0">
                <a:solidFill>
                  <a:schemeClr val="tx1"/>
                </a:solidFill>
              </a:rPr>
              <a:t> іншими словами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500166" y="3786190"/>
            <a:ext cx="2071670" cy="642942"/>
          </a:xfrm>
          <a:prstGeom prst="ellipse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дівчата</a:t>
            </a:r>
            <a:endParaRPr lang="ru-RU" sz="2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10" y="5857892"/>
            <a:ext cx="607223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 algn="ctr"/>
            <a:r>
              <a:rPr lang="uk-UA" sz="2400" b="1" u="wavyHeavy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</a:rPr>
              <a:t>Дієприкметниковий зворот</a:t>
            </a:r>
            <a:r>
              <a:rPr lang="uk-UA" sz="2400" b="1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</a:rPr>
              <a:t> </a:t>
            </a:r>
            <a:r>
              <a:rPr lang="uk-UA" sz="3200" b="1" dirty="0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</a:rPr>
              <a:t>,</a:t>
            </a:r>
            <a:r>
              <a:rPr lang="uk-UA" sz="2400" b="1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</a:rPr>
              <a:t>  </a:t>
            </a:r>
            <a:r>
              <a:rPr lang="uk-UA" sz="3600" b="1" dirty="0" smtClean="0">
                <a:solidFill>
                  <a:schemeClr val="tx1"/>
                </a:solidFill>
                <a:uFill>
                  <a:solidFill>
                    <a:srgbClr val="C00000"/>
                  </a:solidFill>
                </a:uFill>
              </a:rPr>
              <a:t>…</a:t>
            </a:r>
            <a:r>
              <a:rPr lang="uk-UA" sz="2400" b="1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</a:rPr>
              <a:t>   </a:t>
            </a:r>
            <a:r>
              <a:rPr lang="uk-UA" sz="3200" b="1" dirty="0" smtClean="0">
                <a:solidFill>
                  <a:schemeClr val="accent5">
                    <a:lumMod val="50000"/>
                  </a:schemeClr>
                </a:solidFill>
              </a:rPr>
              <a:t>ОС</a:t>
            </a:r>
            <a:r>
              <a:rPr lang="uk-UA" sz="2400" b="1" u="wavyHeavy" dirty="0" smtClean="0">
                <a:solidFill>
                  <a:schemeClr val="tx1"/>
                </a:solidFill>
                <a:uFill>
                  <a:solidFill>
                    <a:srgbClr val="C00000"/>
                  </a:solidFill>
                </a:uFill>
              </a:rPr>
              <a:t>   </a:t>
            </a:r>
            <a:endParaRPr lang="uk-UA" sz="2400" b="1" u="wavyHeavy" dirty="0">
              <a:solidFill>
                <a:schemeClr val="tx1"/>
              </a:solidFill>
              <a:uFill>
                <a:solidFill>
                  <a:srgbClr val="C00000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226450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МОЯ РАБОТА\Моя писанина\фоны для презентаций\АРХИВНЫЕ ФОНЫ\126 ФОНОВ\126 фоны для презентаций\серый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417"/>
            <a:ext cx="9144000" cy="686141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86874" cy="6226196"/>
          </a:xfrm>
        </p:spPr>
        <p:txBody>
          <a:bodyPr>
            <a:normAutofit fontScale="90000"/>
          </a:bodyPr>
          <a:lstStyle/>
          <a:p>
            <a:pPr marL="514350" indent="-514350"/>
            <a:r>
              <a:rPr lang="uk-UA" b="1" dirty="0" smtClean="0">
                <a:solidFill>
                  <a:srgbClr val="FF0000"/>
                </a:solidFill>
              </a:rPr>
              <a:t>Правило № 3 </a:t>
            </a:r>
            <a:br>
              <a:rPr lang="uk-UA" b="1" dirty="0" smtClean="0">
                <a:solidFill>
                  <a:srgbClr val="FF0000"/>
                </a:solidFill>
              </a:rPr>
            </a:br>
            <a:r>
              <a:rPr lang="uk-UA" sz="36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sz="3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36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sz="3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36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sz="3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36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uk-UA" sz="3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dirty="0" smtClean="0">
                <a:solidFill>
                  <a:srgbClr val="FF0000"/>
                </a:solidFill>
              </a:rPr>
              <a:t>          </a:t>
            </a:r>
            <a:r>
              <a:rPr lang="uk-UA" sz="3200" b="1" dirty="0" smtClean="0">
                <a:solidFill>
                  <a:srgbClr val="FF0000"/>
                </a:solidFill>
              </a:rPr>
              <a:t>,</a:t>
            </a:r>
            <a:r>
              <a:rPr lang="uk-UA" sz="3200" dirty="0" smtClean="0"/>
              <a:t> </a:t>
            </a:r>
            <a:r>
              <a:rPr lang="uk-UA" sz="2800" b="1" i="1" u="wavyHeavy" dirty="0" smtClean="0">
                <a:solidFill>
                  <a:srgbClr val="0070C0"/>
                </a:solidFill>
                <a:uFill>
                  <a:solidFill>
                    <a:schemeClr val="accent5">
                      <a:lumMod val="50000"/>
                    </a:schemeClr>
                  </a:solidFill>
                </a:uFill>
              </a:rPr>
              <a:t>заквітчані яскравими вінками</a:t>
            </a:r>
            <a:r>
              <a:rPr lang="uk-UA" sz="2800" b="1" i="1" dirty="0" smtClean="0">
                <a:solidFill>
                  <a:srgbClr val="0070C0"/>
                </a:solidFill>
                <a:uFill>
                  <a:solidFill>
                    <a:schemeClr val="accent5">
                      <a:lumMod val="50000"/>
                    </a:schemeClr>
                  </a:solidFill>
                </a:uFill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</a:rPr>
              <a:t>,</a:t>
            </a:r>
            <a:r>
              <a:rPr lang="uk-UA" sz="2800" dirty="0" smtClean="0"/>
              <a:t>                  </a:t>
            </a:r>
            <a:br>
              <a:rPr lang="uk-UA" sz="2800" dirty="0" smtClean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dirty="0" smtClean="0">
                <a:solidFill>
                  <a:schemeClr val="tx1"/>
                </a:solidFill>
              </a:rPr>
              <a:t>йшли до річки.</a:t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uk-UA" sz="2800" dirty="0" smtClean="0">
                <a:solidFill>
                  <a:schemeClr val="tx1"/>
                </a:solidFill>
              </a:rPr>
              <a:t/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uk-UA" sz="2800" b="1" i="1" u="wavyHeavy" dirty="0" smtClean="0">
                <a:solidFill>
                  <a:srgbClr val="0070C0"/>
                </a:solidFill>
                <a:uFill>
                  <a:solidFill>
                    <a:schemeClr val="accent5">
                      <a:lumMod val="50000"/>
                    </a:schemeClr>
                  </a:solidFill>
                </a:uFill>
              </a:rPr>
              <a:t>Заквітчані яскравими вінками </a:t>
            </a:r>
            <a:r>
              <a:rPr lang="uk-UA" sz="2800" b="1" dirty="0" smtClean="0">
                <a:solidFill>
                  <a:srgbClr val="FF0000"/>
                </a:solidFill>
              </a:rPr>
              <a:t>,      </a:t>
            </a:r>
            <a:r>
              <a:rPr lang="uk-UA" sz="2800" dirty="0" smtClean="0"/>
              <a:t> </a:t>
            </a:r>
            <a:r>
              <a:rPr lang="uk-UA" sz="2800" dirty="0" smtClean="0">
                <a:solidFill>
                  <a:schemeClr val="tx1"/>
                </a:solidFill>
              </a:rPr>
              <a:t>        </a:t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uk-UA" sz="2800" dirty="0" smtClean="0">
                <a:solidFill>
                  <a:schemeClr val="tx1"/>
                </a:solidFill>
              </a:rPr>
              <a:t/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uk-UA" sz="2800" dirty="0" smtClean="0">
                <a:solidFill>
                  <a:schemeClr val="tx1"/>
                </a:solidFill>
              </a:rPr>
              <a:t>йшли до річки.</a:t>
            </a:r>
            <a:endParaRPr lang="ru-RU" sz="3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596" y="1071546"/>
            <a:ext cx="8429684" cy="1714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</a:rPr>
              <a:t>ВІДОКРЕМЛЮЄМО</a:t>
            </a:r>
            <a:r>
              <a:rPr lang="uk-UA" sz="2000" b="1" dirty="0" smtClean="0">
                <a:solidFill>
                  <a:schemeClr val="tx1"/>
                </a:solidFill>
              </a:rPr>
              <a:t> </a:t>
            </a:r>
            <a:r>
              <a:rPr lang="uk-UA" sz="2000" b="1" u="sng" dirty="0" smtClean="0">
                <a:solidFill>
                  <a:schemeClr val="tx1"/>
                </a:solidFill>
              </a:rPr>
              <a:t>ЗАВЖДИ</a:t>
            </a:r>
            <a:r>
              <a:rPr lang="uk-UA" sz="2000" b="1" dirty="0" smtClean="0">
                <a:solidFill>
                  <a:schemeClr val="tx1"/>
                </a:solidFill>
              </a:rPr>
              <a:t> ,</a:t>
            </a:r>
          </a:p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якщо при </a:t>
            </a:r>
            <a:r>
              <a:rPr lang="uk-UA" sz="2000" b="1" dirty="0" smtClean="0">
                <a:solidFill>
                  <a:srgbClr val="0070C0"/>
                </a:solidFill>
              </a:rPr>
              <a:t>дієприкметниковому звороті </a:t>
            </a:r>
          </a:p>
          <a:p>
            <a:pPr algn="ctr"/>
            <a:r>
              <a:rPr lang="uk-UA" sz="2000" b="1" u="sng" dirty="0" smtClean="0">
                <a:solidFill>
                  <a:schemeClr val="tx1"/>
                </a:solidFill>
              </a:rPr>
              <a:t>означуване слово </a:t>
            </a:r>
            <a:r>
              <a:rPr lang="uk-UA" sz="2000" b="1" dirty="0" smtClean="0">
                <a:solidFill>
                  <a:srgbClr val="C00000"/>
                </a:solidFill>
              </a:rPr>
              <a:t>– ОСОБОВИЙ </a:t>
            </a:r>
            <a:r>
              <a:rPr lang="uk-UA" sz="2000" b="1" u="sng" dirty="0" smtClean="0">
                <a:solidFill>
                  <a:srgbClr val="C00000"/>
                </a:solidFill>
              </a:rPr>
              <a:t>ЗАЙМЕННИК</a:t>
            </a:r>
            <a:r>
              <a:rPr lang="uk-UA" sz="2000" b="1" dirty="0" smtClean="0">
                <a:solidFill>
                  <a:schemeClr val="tx1"/>
                </a:solidFill>
              </a:rPr>
              <a:t> </a:t>
            </a:r>
            <a:endParaRPr lang="uk-UA" sz="2000" b="1" dirty="0" smtClean="0">
              <a:solidFill>
                <a:schemeClr val="tx1"/>
              </a:solidFill>
            </a:endParaRPr>
          </a:p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(в препозиції і постпозиції !!!)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85720" y="3143248"/>
            <a:ext cx="1714512" cy="785818"/>
          </a:xfrm>
          <a:prstGeom prst="ellipse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Вони</a:t>
            </a:r>
            <a:endParaRPr lang="ru-RU" sz="2400" i="1" dirty="0"/>
          </a:p>
        </p:txBody>
      </p:sp>
      <p:sp>
        <p:nvSpPr>
          <p:cNvPr id="8" name="Овал 7"/>
          <p:cNvSpPr/>
          <p:nvPr/>
        </p:nvSpPr>
        <p:spPr>
          <a:xfrm>
            <a:off x="6143636" y="4714884"/>
            <a:ext cx="1500198" cy="714380"/>
          </a:xfrm>
          <a:prstGeom prst="ellipse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i="1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вони</a:t>
            </a:r>
            <a:endParaRPr lang="ru-RU" sz="2400" i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991580" y="5716876"/>
            <a:ext cx="2991846" cy="104563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Особові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займенники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я,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ти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, ми,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ви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він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, вона, </a:t>
            </a:r>
            <a:r>
              <a:rPr lang="ru-RU" sz="2000" dirty="0" err="1" smtClean="0">
                <a:solidFill>
                  <a:schemeClr val="accent6">
                    <a:lumMod val="75000"/>
                  </a:schemeClr>
                </a:solidFill>
              </a:rPr>
              <a:t>воно</a:t>
            </a:r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. вони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71480"/>
            <a:ext cx="6347714" cy="6169888"/>
          </a:xfrm>
        </p:spPr>
        <p:txBody>
          <a:bodyPr/>
          <a:lstStyle/>
          <a:p>
            <a:pPr algn="ctr">
              <a:buNone/>
            </a:pP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РОЗГЛЯНЕМО </a:t>
            </a:r>
            <a:b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</a:b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ВІДОКРЕМЛЕНЕ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 </a:t>
            </a:r>
            <a:r>
              <a:rPr lang="uk-UA" b="1" u="sng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 УЗГОДЖЕНЕ ОЗНАЧЕННЯ,  </a:t>
            </a:r>
            <a:r>
              <a:rPr lang="uk-UA" sz="2400" b="1" u="sng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ВИРАЖЕНЕ  </a:t>
            </a:r>
            <a:r>
              <a:rPr lang="uk-UA" sz="2400" b="1" u="sng" dirty="0" smtClean="0">
                <a:solidFill>
                  <a:srgbClr val="FF0000"/>
                </a:solidFill>
                <a:latin typeface="Georgia" pitchFamily="18" charset="0"/>
              </a:rPr>
              <a:t/>
            </a:r>
            <a:br>
              <a:rPr lang="uk-UA" sz="2400" b="1" u="sng" dirty="0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uk-UA" sz="2400" b="1" u="sng" dirty="0" smtClean="0">
                <a:solidFill>
                  <a:srgbClr val="FF0000"/>
                </a:solidFill>
                <a:latin typeface="Georgia" pitchFamily="18" charset="0"/>
              </a:rPr>
              <a:t/>
            </a:r>
            <a:br>
              <a:rPr lang="uk-UA" sz="2400" b="1" u="sng" dirty="0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uk-UA" sz="2000" b="1" u="sng" dirty="0" smtClean="0">
                <a:solidFill>
                  <a:srgbClr val="FF0000"/>
                </a:solidFill>
                <a:latin typeface="Georgia" pitchFamily="18" charset="0"/>
              </a:rPr>
              <a:t>ПРИКМЕТНИКОМ  </a:t>
            </a:r>
            <a:r>
              <a:rPr lang="uk-UA" sz="2000" b="1" u="sng" dirty="0" smtClean="0">
                <a:solidFill>
                  <a:schemeClr val="tx1"/>
                </a:solidFill>
                <a:latin typeface="Georgia" pitchFamily="18" charset="0"/>
              </a:rPr>
              <a:t>чи </a:t>
            </a:r>
            <a:r>
              <a:rPr lang="uk-UA" sz="2000" b="1" u="sng" dirty="0" smtClean="0">
                <a:solidFill>
                  <a:srgbClr val="FF0000"/>
                </a:solidFill>
                <a:latin typeface="Georgia" pitchFamily="18" charset="0"/>
              </a:rPr>
              <a:t> ОДИНИЧНИМ ДІЄПРИКМЕТНИКОМ</a:t>
            </a:r>
            <a:r>
              <a:rPr lang="uk-UA" sz="2000" b="1" dirty="0" smtClean="0">
                <a:solidFill>
                  <a:srgbClr val="FF0000"/>
                </a:solidFill>
                <a:latin typeface="Georgia" pitchFamily="18" charset="0"/>
              </a:rPr>
              <a:t>  </a:t>
            </a:r>
          </a:p>
          <a:p>
            <a:pPr algn="ctr">
              <a:buNone/>
            </a:pPr>
            <a:r>
              <a:rPr lang="uk-UA" sz="2000" b="1" dirty="0" smtClean="0">
                <a:solidFill>
                  <a:schemeClr val="tx1"/>
                </a:solidFill>
                <a:latin typeface="Georgia" pitchFamily="18" charset="0"/>
              </a:rPr>
              <a:t>(при цьому важлива їх </a:t>
            </a:r>
            <a:r>
              <a:rPr lang="uk-UA" sz="2000" b="1" u="sng" dirty="0" smtClean="0">
                <a:solidFill>
                  <a:schemeClr val="tx1"/>
                </a:solidFill>
                <a:latin typeface="Georgia" pitchFamily="18" charset="0"/>
              </a:rPr>
              <a:t>кількість</a:t>
            </a:r>
            <a:r>
              <a:rPr lang="uk-UA" sz="2000" b="1" dirty="0" smtClean="0">
                <a:solidFill>
                  <a:schemeClr val="tx1"/>
                </a:solidFill>
                <a:latin typeface="Georgia" pitchFamily="18" charset="0"/>
              </a:rPr>
              <a:t>)</a:t>
            </a:r>
            <a:r>
              <a:rPr lang="uk-UA" sz="2400" b="1" u="sng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uk-UA" sz="2400" b="1" u="sng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uk-UA" sz="2400" b="1" u="sng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uk-UA" sz="2400" b="1" u="sng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uk-UA" b="1" dirty="0" smtClean="0">
                <a:solidFill>
                  <a:schemeClr val="tx1"/>
                </a:solidFill>
                <a:latin typeface="Georgia" pitchFamily="18" charset="0"/>
              </a:rPr>
              <a:t>ЗАУВАЖТЕ</a:t>
            </a:r>
            <a: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  <a:t>,  </a:t>
            </a:r>
            <a: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  <a:t>пр</a:t>
            </a:r>
            <a: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  <a:t>и них </a:t>
            </a:r>
            <a:r>
              <a:rPr lang="uk-UA" b="1" u="sng" dirty="0" smtClean="0">
                <a:solidFill>
                  <a:srgbClr val="002060"/>
                </a:solidFill>
                <a:latin typeface="Georgia" pitchFamily="18" charset="0"/>
              </a:rPr>
              <a:t>ОЗНАЧУВАНИМ </a:t>
            </a:r>
            <a:r>
              <a:rPr lang="uk-UA" b="1" u="sng" dirty="0" smtClean="0">
                <a:solidFill>
                  <a:srgbClr val="002060"/>
                </a:solidFill>
                <a:latin typeface="Georgia" pitchFamily="18" charset="0"/>
              </a:rPr>
              <a:t>СЛОВОМ (</a:t>
            </a:r>
            <a:r>
              <a:rPr lang="uk-UA" b="1" u="sng" dirty="0" smtClean="0">
                <a:solidFill>
                  <a:srgbClr val="FF0000"/>
                </a:solidFill>
                <a:latin typeface="Georgia" pitchFamily="18" charset="0"/>
              </a:rPr>
              <a:t>ОС</a:t>
            </a:r>
            <a:r>
              <a:rPr lang="uk-UA" b="1" u="sng" dirty="0" smtClean="0">
                <a:solidFill>
                  <a:srgbClr val="002060"/>
                </a:solidFill>
                <a:latin typeface="Georgia" pitchFamily="18" charset="0"/>
              </a:rPr>
              <a:t>) – </a:t>
            </a:r>
            <a:r>
              <a:rPr lang="uk-UA" b="1" u="sng" dirty="0">
                <a:solidFill>
                  <a:srgbClr val="002060"/>
                </a:solidFill>
                <a:latin typeface="Georgia" pitchFamily="18" charset="0"/>
              </a:rPr>
              <a:t> </a:t>
            </a:r>
            <a: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  <a:t>може </a:t>
            </a:r>
            <a: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  <a:t>виступати  </a:t>
            </a:r>
            <a:b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uk-UA" b="1" u="sng" dirty="0" smtClean="0">
                <a:solidFill>
                  <a:srgbClr val="FF0000"/>
                </a:solidFill>
                <a:latin typeface="Georgia" pitchFamily="18" charset="0"/>
              </a:rPr>
              <a:t>ІМЕННИК  </a:t>
            </a:r>
            <a:r>
              <a:rPr lang="uk-UA" b="1" u="sng" dirty="0" smtClean="0">
                <a:solidFill>
                  <a:schemeClr val="tx1"/>
                </a:solidFill>
                <a:latin typeface="Georgia" pitchFamily="18" charset="0"/>
              </a:rPr>
              <a:t>або </a:t>
            </a:r>
            <a:r>
              <a:rPr lang="uk-UA" b="1" u="sng" dirty="0" smtClean="0">
                <a:solidFill>
                  <a:srgbClr val="FF0000"/>
                </a:solidFill>
                <a:latin typeface="Georgia" pitchFamily="18" charset="0"/>
              </a:rPr>
              <a:t> ЗАЙМЕННИК </a:t>
            </a:r>
            <a:endParaRPr lang="uk-UA" b="1" u="sng" dirty="0" smtClean="0">
              <a:solidFill>
                <a:srgbClr val="FF0000"/>
              </a:solidFill>
              <a:latin typeface="Georgia" pitchFamily="18" charset="0"/>
            </a:endParaRPr>
          </a:p>
          <a:p>
            <a:pPr algn="ctr">
              <a:buNone/>
            </a:pPr>
            <a:endParaRPr lang="uk-UA" b="1" u="sng" dirty="0">
              <a:solidFill>
                <a:srgbClr val="FF0000"/>
              </a:solidFill>
              <a:latin typeface="Georgia" pitchFamily="18" charset="0"/>
            </a:endParaRPr>
          </a:p>
          <a:p>
            <a:pPr algn="ctr">
              <a:buNone/>
            </a:pPr>
            <a:endParaRPr lang="uk-UA" b="1" u="sng" dirty="0" smtClean="0">
              <a:solidFill>
                <a:srgbClr val="FF0000"/>
              </a:solidFill>
              <a:latin typeface="Georgia" pitchFamily="18" charset="0"/>
            </a:endParaRPr>
          </a:p>
          <a:p>
            <a:pPr algn="ctr">
              <a:buNone/>
            </a:pPr>
            <a:endParaRPr lang="uk-UA" b="1" u="sng" dirty="0">
              <a:solidFill>
                <a:srgbClr val="FF0000"/>
              </a:solidFill>
              <a:latin typeface="Georgia" pitchFamily="18" charset="0"/>
            </a:endParaRPr>
          </a:p>
          <a:p>
            <a:pPr algn="ctr">
              <a:buNone/>
            </a:pPr>
            <a:endParaRPr lang="uk-UA" b="1" u="sng" dirty="0" smtClean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14348" y="571481"/>
            <a:ext cx="77724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chemeClr val="accent3">
                    <a:lumMod val="50000"/>
                  </a:schemeClr>
                </a:solidFill>
              </a:rPr>
              <a:t>ПОНЯТТЯ ПРО ВІДОКРЕМЛЕННЯ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714348" y="1643050"/>
            <a:ext cx="8215370" cy="5000660"/>
          </a:xfrm>
        </p:spPr>
        <p:txBody>
          <a:bodyPr>
            <a:normAutofit/>
          </a:bodyPr>
          <a:lstStyle/>
          <a:p>
            <a:pPr algn="l">
              <a:buFont typeface="Arial" charset="0"/>
              <a:buChar char="•"/>
            </a:pPr>
            <a:r>
              <a:rPr lang="uk-UA" sz="2400" b="1" i="1" dirty="0" smtClean="0">
                <a:solidFill>
                  <a:srgbClr val="FF0000"/>
                </a:solidFill>
              </a:rPr>
              <a:t>ВІДОКРЕМЛЕНИМИ</a:t>
            </a:r>
            <a:r>
              <a:rPr lang="uk-UA" sz="24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називаються члени речення, які мають особливе смислове навантаження.</a:t>
            </a:r>
          </a:p>
          <a:p>
            <a:pPr algn="l"/>
            <a:endParaRPr lang="uk-UA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l">
              <a:buFont typeface="Arial" charset="0"/>
              <a:buChar char="•"/>
            </a:pP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Містять в собі </a:t>
            </a:r>
            <a:r>
              <a:rPr lang="uk-UA" sz="2400" b="1" dirty="0" smtClean="0">
                <a:solidFill>
                  <a:srgbClr val="0070C0"/>
                </a:solidFill>
              </a:rPr>
              <a:t>додаткове повідомлення</a:t>
            </a: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algn="l"/>
            <a:endParaRPr lang="uk-UA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l">
              <a:buFont typeface="Arial" charset="0"/>
              <a:buChar char="•"/>
            </a:pP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Відокремленими можуть бути тільки </a:t>
            </a:r>
            <a:r>
              <a:rPr lang="uk-UA" sz="2400" b="1" dirty="0" smtClean="0">
                <a:solidFill>
                  <a:srgbClr val="FF0000"/>
                </a:solidFill>
              </a:rPr>
              <a:t>ДРУГОРЯДНІ ЧЛЕНИ РЕЧЕННЯ</a:t>
            </a: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algn="l"/>
            <a:endParaRPr lang="uk-UA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l">
              <a:buFont typeface="Arial" charset="0"/>
              <a:buChar char="•"/>
            </a:pP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В усному мовленні вирізняються паузою, </a:t>
            </a:r>
            <a:r>
              <a:rPr lang="uk-UA" sz="2400" dirty="0" smtClean="0">
                <a:solidFill>
                  <a:srgbClr val="0070C0"/>
                </a:solidFill>
              </a:rPr>
              <a:t>на письмі виділяються комами, рідше тире</a:t>
            </a: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4282" y="500042"/>
            <a:ext cx="8715436" cy="5929354"/>
          </a:xfrm>
        </p:spPr>
        <p:txBody>
          <a:bodyPr>
            <a:normAutofit fontScale="90000"/>
          </a:bodyPr>
          <a:lstStyle/>
          <a:p>
            <a:r>
              <a:rPr lang="uk-UA" sz="32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uk-UA" sz="3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sz="3200" dirty="0"/>
              <a:t/>
            </a:r>
            <a:br>
              <a:rPr lang="uk-UA" sz="3200" dirty="0"/>
            </a:br>
            <a:r>
              <a:rPr lang="uk-UA" sz="40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uk-UA" sz="4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sz="40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uk-UA" sz="4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uk-UA" sz="2400" dirty="0" smtClean="0">
                <a:solidFill>
                  <a:schemeClr val="tx1"/>
                </a:solidFill>
                <a:latin typeface="Georgia" pitchFamily="18" charset="0"/>
              </a:rPr>
              <a:t>Нарешті розщедрилось </a:t>
            </a:r>
            <a:r>
              <a:rPr lang="uk-UA" sz="2400" b="1" dirty="0" smtClean="0">
                <a:solidFill>
                  <a:srgbClr val="002060"/>
                </a:solidFill>
                <a:latin typeface="Georgia" pitchFamily="18" charset="0"/>
              </a:rPr>
              <a:t>тепле</a:t>
            </a:r>
            <a:r>
              <a:rPr lang="uk-UA" sz="2400" b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uk-UA" sz="24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сонце</a:t>
            </a:r>
            <a:r>
              <a:rPr lang="uk-UA" sz="3200" b="1" u="sng" dirty="0" smtClean="0">
                <a:solidFill>
                  <a:srgbClr val="FF0000"/>
                </a:solidFill>
                <a:latin typeface="Georgia" pitchFamily="18" charset="0"/>
              </a:rPr>
              <a:t>,</a:t>
            </a:r>
            <a:r>
              <a:rPr lang="uk-UA" sz="3200" b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uk-UA" sz="2400" b="1" i="1" dirty="0" smtClean="0">
                <a:solidFill>
                  <a:srgbClr val="002060"/>
                </a:solidFill>
                <a:latin typeface="Georgia" pitchFamily="18" charset="0"/>
              </a:rPr>
              <a:t>усміхнене</a:t>
            </a:r>
            <a:r>
              <a:rPr lang="uk-UA" sz="2400" b="1" i="1" dirty="0" smtClean="0">
                <a:solidFill>
                  <a:srgbClr val="FF0000"/>
                </a:solidFill>
                <a:latin typeface="Georgia" pitchFamily="18" charset="0"/>
              </a:rPr>
              <a:t>, </a:t>
            </a:r>
            <a:r>
              <a:rPr lang="uk-UA" sz="2400" b="1" i="1" dirty="0" smtClean="0">
                <a:solidFill>
                  <a:srgbClr val="002060"/>
                </a:solidFill>
                <a:latin typeface="Georgia" pitchFamily="18" charset="0"/>
              </a:rPr>
              <a:t>яскраве.</a:t>
            </a:r>
            <a:br>
              <a:rPr lang="uk-UA" sz="2400" b="1" i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uk-UA" sz="2400" b="1" i="1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uk-UA" sz="2400" b="1" i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uk-UA" sz="2400" b="1" i="1" dirty="0" smtClean="0">
                <a:solidFill>
                  <a:srgbClr val="C00000"/>
                </a:solidFill>
                <a:latin typeface="Georgia" pitchFamily="18" charset="0"/>
              </a:rPr>
              <a:t>АЛЕ:    </a:t>
            </a:r>
            <a:br>
              <a:rPr lang="uk-UA" sz="2400" b="1" i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br>
              <a:rPr lang="uk-UA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uk-UA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>Нарешті </a:t>
            </a: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>розщедрилось </a:t>
            </a:r>
            <a:r>
              <a:rPr lang="uk-UA" sz="27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сонце</a:t>
            </a:r>
            <a:r>
              <a:rPr lang="uk-UA" b="1" u="sng" dirty="0" smtClean="0">
                <a:solidFill>
                  <a:srgbClr val="FF0000"/>
                </a:solidFill>
                <a:latin typeface="Georgia" pitchFamily="18" charset="0"/>
              </a:rPr>
              <a:t>,</a:t>
            </a:r>
            <a:r>
              <a:rPr lang="uk-UA" b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uk-UA" sz="2700" b="1" i="1" dirty="0" smtClean="0">
                <a:solidFill>
                  <a:srgbClr val="002060"/>
                </a:solidFill>
                <a:latin typeface="Georgia" pitchFamily="18" charset="0"/>
              </a:rPr>
              <a:t>усміхнене</a:t>
            </a:r>
            <a:r>
              <a:rPr lang="uk-UA" sz="2700" b="1" i="1" dirty="0" smtClean="0">
                <a:solidFill>
                  <a:schemeClr val="tx1"/>
                </a:solidFill>
                <a:latin typeface="Georgia" pitchFamily="18" charset="0"/>
              </a:rPr>
              <a:t>,</a:t>
            </a:r>
            <a:r>
              <a:rPr lang="uk-UA" sz="2700" b="1" i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uk-UA" sz="2700" b="1" i="1" dirty="0" smtClean="0">
                <a:solidFill>
                  <a:srgbClr val="002060"/>
                </a:solidFill>
                <a:latin typeface="Georgia" pitchFamily="18" charset="0"/>
              </a:rPr>
              <a:t>яскраве.</a:t>
            </a:r>
            <a:br>
              <a:rPr lang="uk-UA" sz="2700" b="1" i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uk-UA" sz="2700" b="1" i="1" dirty="0" smtClean="0">
                <a:solidFill>
                  <a:srgbClr val="002060"/>
                </a:solidFill>
                <a:latin typeface="Georgia" pitchFamily="18" charset="0"/>
              </a:rPr>
              <a:t>Або:</a:t>
            </a:r>
            <a:r>
              <a:rPr lang="uk-UA" sz="2700" b="1" i="1" dirty="0" smtClean="0">
                <a:solidFill>
                  <a:srgbClr val="002060"/>
                </a:solidFill>
                <a:latin typeface="Georgia" pitchFamily="18" charset="0"/>
              </a:rPr>
              <a:t/>
            </a:r>
            <a:br>
              <a:rPr lang="uk-UA" sz="2700" b="1" i="1" dirty="0" smtClean="0">
                <a:solidFill>
                  <a:srgbClr val="002060"/>
                </a:solidFill>
                <a:latin typeface="Georgia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>Нарешті розщедрилось </a:t>
            </a:r>
            <a:r>
              <a:rPr lang="uk-UA" sz="2700" b="1" dirty="0" smtClean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сонце </a:t>
            </a:r>
            <a:r>
              <a:rPr lang="uk-UA" sz="2700" b="1" i="1" dirty="0" smtClean="0">
                <a:solidFill>
                  <a:srgbClr val="002060"/>
                </a:solidFill>
                <a:latin typeface="Georgia" pitchFamily="18" charset="0"/>
              </a:rPr>
              <a:t>усміхнене</a:t>
            </a:r>
            <a:r>
              <a:rPr lang="uk-UA" sz="2700" b="1" i="1" dirty="0" smtClean="0">
                <a:solidFill>
                  <a:schemeClr val="tx1"/>
                </a:solidFill>
                <a:latin typeface="Georgia" pitchFamily="18" charset="0"/>
              </a:rPr>
              <a:t>,</a:t>
            </a:r>
            <a:r>
              <a:rPr lang="uk-UA" sz="2700" b="1" i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uk-UA" sz="2700" b="1" i="1" dirty="0" smtClean="0">
                <a:solidFill>
                  <a:srgbClr val="002060"/>
                </a:solidFill>
                <a:latin typeface="Georgia" pitchFamily="18" charset="0"/>
              </a:rPr>
              <a:t>яскраве.</a:t>
            </a:r>
            <a:endParaRPr lang="ru-RU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642918"/>
            <a:ext cx="2316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Правило № 1. 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20" y="1214422"/>
            <a:ext cx="8429684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u="sng" dirty="0" smtClean="0">
                <a:solidFill>
                  <a:schemeClr val="tx1"/>
                </a:solidFill>
              </a:rPr>
              <a:t>ВІДОКРЕМЛЮЄМО </a:t>
            </a:r>
          </a:p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означення </a:t>
            </a:r>
            <a:r>
              <a:rPr lang="uk-UA" sz="2000" b="1" dirty="0" smtClean="0">
                <a:solidFill>
                  <a:srgbClr val="002060"/>
                </a:solidFill>
              </a:rPr>
              <a:t>(прикметники)</a:t>
            </a:r>
            <a:r>
              <a:rPr lang="uk-UA" sz="2000" b="1" dirty="0" smtClean="0">
                <a:solidFill>
                  <a:schemeClr val="tx1"/>
                </a:solidFill>
              </a:rPr>
              <a:t>, що стоять </a:t>
            </a:r>
            <a:r>
              <a:rPr lang="uk-UA" sz="2000" b="1" u="sng" dirty="0" smtClean="0">
                <a:solidFill>
                  <a:srgbClr val="C00000"/>
                </a:solidFill>
              </a:rPr>
              <a:t>після</a:t>
            </a:r>
            <a:r>
              <a:rPr lang="uk-UA" sz="2000" b="1" dirty="0" smtClean="0">
                <a:solidFill>
                  <a:schemeClr val="tx1"/>
                </a:solidFill>
              </a:rPr>
              <a:t> </a:t>
            </a:r>
            <a:r>
              <a:rPr lang="uk-UA" sz="2000" b="1" u="sng" dirty="0" smtClean="0">
                <a:solidFill>
                  <a:schemeClr val="tx1"/>
                </a:solidFill>
              </a:rPr>
              <a:t>означуваного слова-</a:t>
            </a:r>
            <a:r>
              <a:rPr lang="uk-UA" sz="2000" b="1" u="sng" dirty="0" smtClean="0">
                <a:solidFill>
                  <a:srgbClr val="C00000"/>
                </a:solidFill>
              </a:rPr>
              <a:t>іменника</a:t>
            </a:r>
            <a:r>
              <a:rPr lang="uk-UA" sz="2000" b="1" dirty="0" smtClean="0">
                <a:solidFill>
                  <a:schemeClr val="tx1"/>
                </a:solidFill>
              </a:rPr>
              <a:t>,  </a:t>
            </a:r>
            <a:r>
              <a:rPr lang="uk-UA" sz="2000" b="1" dirty="0" smtClean="0">
                <a:solidFill>
                  <a:srgbClr val="C00000"/>
                </a:solidFill>
              </a:rPr>
              <a:t>перед яким уже </a:t>
            </a:r>
            <a:r>
              <a:rPr lang="uk-UA" sz="2000" b="1" dirty="0" smtClean="0">
                <a:solidFill>
                  <a:srgbClr val="0070C0"/>
                </a:solidFill>
              </a:rPr>
              <a:t>є прикметник</a:t>
            </a:r>
            <a:r>
              <a:rPr lang="uk-UA" sz="2000" b="1" dirty="0" smtClean="0">
                <a:solidFill>
                  <a:schemeClr val="tx1"/>
                </a:solidFill>
              </a:rPr>
              <a:t>.</a:t>
            </a:r>
            <a:endParaRPr lang="ru-RU" sz="2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85720" y="1196752"/>
            <a:ext cx="8429684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u="sng" dirty="0" smtClean="0">
                <a:solidFill>
                  <a:schemeClr val="tx1"/>
                </a:solidFill>
              </a:rPr>
              <a:t>ВІДОКРЕМЛЮЄМО </a:t>
            </a:r>
          </a:p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означення </a:t>
            </a:r>
            <a:r>
              <a:rPr lang="uk-UA" sz="2000" b="1" dirty="0" smtClean="0">
                <a:solidFill>
                  <a:srgbClr val="002060"/>
                </a:solidFill>
              </a:rPr>
              <a:t>(прикметники)</a:t>
            </a:r>
            <a:r>
              <a:rPr lang="uk-UA" sz="2000" b="1" dirty="0" smtClean="0">
                <a:solidFill>
                  <a:schemeClr val="tx1"/>
                </a:solidFill>
              </a:rPr>
              <a:t>, що стоять </a:t>
            </a:r>
            <a:r>
              <a:rPr lang="uk-UA" sz="2000" b="1" u="sng" dirty="0" smtClean="0">
                <a:solidFill>
                  <a:srgbClr val="C00000"/>
                </a:solidFill>
              </a:rPr>
              <a:t>після</a:t>
            </a:r>
            <a:r>
              <a:rPr lang="uk-UA" sz="2000" b="1" dirty="0" smtClean="0">
                <a:solidFill>
                  <a:schemeClr val="tx1"/>
                </a:solidFill>
              </a:rPr>
              <a:t> </a:t>
            </a:r>
            <a:r>
              <a:rPr lang="uk-UA" sz="2000" b="1" u="sng" dirty="0" smtClean="0">
                <a:solidFill>
                  <a:schemeClr val="tx1"/>
                </a:solidFill>
              </a:rPr>
              <a:t>означуваного слова-</a:t>
            </a:r>
            <a:r>
              <a:rPr lang="uk-UA" sz="2000" b="1" u="sng" dirty="0" smtClean="0">
                <a:solidFill>
                  <a:srgbClr val="C00000"/>
                </a:solidFill>
              </a:rPr>
              <a:t>іменника</a:t>
            </a:r>
            <a:r>
              <a:rPr lang="uk-UA" sz="2000" b="1" dirty="0" smtClean="0">
                <a:solidFill>
                  <a:schemeClr val="tx1"/>
                </a:solidFill>
              </a:rPr>
              <a:t>,  </a:t>
            </a:r>
            <a:r>
              <a:rPr lang="uk-UA" sz="2000" b="1" dirty="0" smtClean="0">
                <a:solidFill>
                  <a:srgbClr val="C00000"/>
                </a:solidFill>
              </a:rPr>
              <a:t>перед яким уже </a:t>
            </a:r>
            <a:r>
              <a:rPr lang="uk-UA" sz="2000" b="1" dirty="0" smtClean="0">
                <a:solidFill>
                  <a:srgbClr val="0070C0"/>
                </a:solidFill>
              </a:rPr>
              <a:t>є прикметник</a:t>
            </a:r>
            <a:r>
              <a:rPr lang="uk-UA" sz="2000" b="1" dirty="0" smtClean="0">
                <a:solidFill>
                  <a:schemeClr val="tx1"/>
                </a:solidFill>
              </a:rPr>
              <a:t>.</a:t>
            </a:r>
            <a:endParaRPr lang="ru-RU" sz="20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87624" y="3107908"/>
            <a:ext cx="7527780" cy="10411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i="1" dirty="0" smtClean="0">
                <a:solidFill>
                  <a:schemeClr val="tx1"/>
                </a:solidFill>
                <a:latin typeface="Georgia" pitchFamily="18" charset="0"/>
              </a:rPr>
              <a:t>Якщо </a:t>
            </a:r>
            <a:r>
              <a:rPr lang="uk-UA" sz="2000" b="1" i="1" u="sng" dirty="0" smtClean="0">
                <a:solidFill>
                  <a:schemeClr val="tx1"/>
                </a:solidFill>
                <a:latin typeface="Georgia" pitchFamily="18" charset="0"/>
              </a:rPr>
              <a:t>означення </a:t>
            </a:r>
            <a:r>
              <a:rPr lang="uk-UA" sz="2000" b="1" i="1" u="sng" dirty="0">
                <a:solidFill>
                  <a:schemeClr val="tx1"/>
                </a:solidFill>
                <a:latin typeface="Georgia" pitchFamily="18" charset="0"/>
              </a:rPr>
              <a:t>перед </a:t>
            </a:r>
            <a:r>
              <a:rPr lang="uk-UA" sz="2000" b="1" i="1" dirty="0">
                <a:solidFill>
                  <a:schemeClr val="tx1"/>
                </a:solidFill>
                <a:latin typeface="Georgia" pitchFamily="18" charset="0"/>
              </a:rPr>
              <a:t>означуваним </a:t>
            </a:r>
            <a:r>
              <a:rPr lang="uk-UA" sz="2000" b="1" i="1" dirty="0" smtClean="0">
                <a:solidFill>
                  <a:schemeClr val="tx1"/>
                </a:solidFill>
                <a:latin typeface="Georgia" pitchFamily="18" charset="0"/>
              </a:rPr>
              <a:t>словом </a:t>
            </a:r>
            <a:r>
              <a:rPr lang="uk-UA" sz="2000" b="1" i="1" u="sng" dirty="0" smtClean="0">
                <a:solidFill>
                  <a:schemeClr val="tx1"/>
                </a:solidFill>
                <a:latin typeface="Georgia" pitchFamily="18" charset="0"/>
              </a:rPr>
              <a:t>відсутнє</a:t>
            </a:r>
            <a:r>
              <a:rPr lang="uk-UA" sz="2000" b="1" i="1" dirty="0" smtClean="0">
                <a:solidFill>
                  <a:srgbClr val="C00000"/>
                </a:solidFill>
                <a:latin typeface="Georgia" pitchFamily="18" charset="0"/>
              </a:rPr>
              <a:t>, </a:t>
            </a:r>
            <a:r>
              <a:rPr lang="uk-UA" sz="2000" b="1" i="1" u="sng" dirty="0">
                <a:solidFill>
                  <a:srgbClr val="C00000"/>
                </a:solidFill>
                <a:latin typeface="Georgia" pitchFamily="18" charset="0"/>
              </a:rPr>
              <a:t>то відокремлюємо за бажанням </a:t>
            </a:r>
            <a:r>
              <a:rPr lang="uk-UA" sz="2000" b="1" i="1" u="sng" dirty="0">
                <a:solidFill>
                  <a:schemeClr val="tx1"/>
                </a:solidFill>
                <a:latin typeface="Georgia" pitchFamily="18" charset="0"/>
              </a:rPr>
              <a:t>автора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643182"/>
            <a:ext cx="8643998" cy="4071966"/>
          </a:xfrm>
        </p:spPr>
        <p:txBody>
          <a:bodyPr>
            <a:normAutofit fontScale="90000"/>
          </a:bodyPr>
          <a:lstStyle/>
          <a:p>
            <a:r>
              <a:rPr lang="uk-UA" sz="2700" dirty="0" smtClean="0">
                <a:solidFill>
                  <a:srgbClr val="C00000"/>
                </a:solidFill>
                <a:latin typeface="Georgia" pitchFamily="18" charset="0"/>
              </a:rPr>
              <a:t>Вона</a:t>
            </a:r>
            <a:r>
              <a:rPr lang="uk-UA" sz="2700" b="1" dirty="0" smtClean="0">
                <a:solidFill>
                  <a:srgbClr val="FF0000"/>
                </a:solidFill>
                <a:latin typeface="Georgia" pitchFamily="18" charset="0"/>
              </a:rPr>
              <a:t>,</a:t>
            </a: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uk-UA" sz="2700" i="1" dirty="0" smtClean="0">
                <a:solidFill>
                  <a:srgbClr val="002060"/>
                </a:solidFill>
                <a:latin typeface="Georgia" pitchFamily="18" charset="0"/>
              </a:rPr>
              <a:t>стримана</a:t>
            </a: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> й </a:t>
            </a:r>
            <a:r>
              <a:rPr lang="uk-UA" sz="2700" i="1" dirty="0" smtClean="0">
                <a:solidFill>
                  <a:srgbClr val="002060"/>
                </a:solidFill>
                <a:latin typeface="Georgia" pitchFamily="18" charset="0"/>
              </a:rPr>
              <a:t>чемна</a:t>
            </a:r>
            <a:r>
              <a:rPr lang="uk-UA" sz="2700" b="1" dirty="0" smtClean="0">
                <a:solidFill>
                  <a:srgbClr val="FF0000"/>
                </a:solidFill>
                <a:latin typeface="Georgia" pitchFamily="18" charset="0"/>
              </a:rPr>
              <a:t>,</a:t>
            </a: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> була дуже вродливою з лиця.</a:t>
            </a:r>
            <a:b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sz="2700" dirty="0" smtClean="0">
                <a:solidFill>
                  <a:srgbClr val="002060"/>
                </a:solidFill>
                <a:latin typeface="Georgia" pitchFamily="18" charset="0"/>
              </a:rPr>
              <a:t>С</a:t>
            </a:r>
            <a:r>
              <a:rPr lang="uk-UA" sz="2700" i="1" dirty="0" smtClean="0">
                <a:solidFill>
                  <a:srgbClr val="002060"/>
                </a:solidFill>
                <a:latin typeface="Georgia" pitchFamily="18" charset="0"/>
              </a:rPr>
              <a:t>тримана</a:t>
            </a: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> й </a:t>
            </a:r>
            <a:r>
              <a:rPr lang="uk-UA" sz="2700" i="1" dirty="0" smtClean="0">
                <a:solidFill>
                  <a:srgbClr val="002060"/>
                </a:solidFill>
                <a:latin typeface="Georgia" pitchFamily="18" charset="0"/>
              </a:rPr>
              <a:t>чемна</a:t>
            </a:r>
            <a:r>
              <a:rPr lang="uk-UA" sz="2700" b="1" dirty="0" smtClean="0">
                <a:solidFill>
                  <a:srgbClr val="FF0000"/>
                </a:solidFill>
                <a:latin typeface="Georgia" pitchFamily="18" charset="0"/>
              </a:rPr>
              <a:t>,</a:t>
            </a:r>
            <a:r>
              <a:rPr lang="uk-UA" sz="2700" dirty="0" smtClean="0">
                <a:solidFill>
                  <a:srgbClr val="C00000"/>
                </a:solidFill>
                <a:latin typeface="Georgia" pitchFamily="18" charset="0"/>
              </a:rPr>
              <a:t> вона</a:t>
            </a: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> була дуже вродливою з лиця.</a:t>
            </a:r>
            <a:b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sz="2700" i="1" dirty="0" smtClean="0">
                <a:solidFill>
                  <a:srgbClr val="002060"/>
                </a:solidFill>
                <a:latin typeface="Georgia" pitchFamily="18" charset="0"/>
              </a:rPr>
              <a:t>Стримана</a:t>
            </a: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> й </a:t>
            </a:r>
            <a:r>
              <a:rPr lang="uk-UA" sz="2700" i="1" dirty="0" smtClean="0">
                <a:solidFill>
                  <a:srgbClr val="002060"/>
                </a:solidFill>
                <a:latin typeface="Georgia" pitchFamily="18" charset="0"/>
              </a:rPr>
              <a:t>чемна</a:t>
            </a:r>
            <a:r>
              <a:rPr lang="uk-UA" sz="2700" b="1" dirty="0" smtClean="0">
                <a:solidFill>
                  <a:srgbClr val="FF0000"/>
                </a:solidFill>
                <a:latin typeface="Georgia" pitchFamily="18" charset="0"/>
              </a:rPr>
              <a:t>,</a:t>
            </a: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> була </a:t>
            </a:r>
            <a:r>
              <a:rPr lang="uk-UA" sz="2700" dirty="0" smtClean="0">
                <a:solidFill>
                  <a:srgbClr val="C00000"/>
                </a:solidFill>
                <a:latin typeface="Georgia" pitchFamily="18" charset="0"/>
              </a:rPr>
              <a:t>вона </a:t>
            </a: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>дуже вродливою з лиця.</a:t>
            </a:r>
            <a:b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uk-UA" sz="2700" dirty="0" smtClean="0">
                <a:solidFill>
                  <a:srgbClr val="C00000"/>
                </a:solidFill>
                <a:latin typeface="Georgia" pitchFamily="18" charset="0"/>
              </a:rPr>
              <a:t>Зорі</a:t>
            </a: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>спадали з неба, </a:t>
            </a:r>
            <a:r>
              <a:rPr lang="uk-UA" sz="2700" i="1" dirty="0" smtClean="0">
                <a:solidFill>
                  <a:srgbClr val="002060"/>
                </a:solidFill>
                <a:latin typeface="Georgia" pitchFamily="18" charset="0"/>
              </a:rPr>
              <a:t>білі </a:t>
            </a: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>й </a:t>
            </a:r>
            <a:r>
              <a:rPr lang="uk-UA" sz="2700" i="1" dirty="0" smtClean="0">
                <a:solidFill>
                  <a:srgbClr val="002060"/>
                </a:solidFill>
                <a:latin typeface="Georgia" pitchFamily="18" charset="0"/>
              </a:rPr>
              <a:t>непрозорі</a:t>
            </a: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>.</a:t>
            </a:r>
            <a:b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uk-UA" sz="2700" dirty="0" smtClean="0">
                <a:solidFill>
                  <a:schemeClr val="tx1"/>
                </a:solidFill>
                <a:latin typeface="Georgia" pitchFamily="18" charset="0"/>
              </a:rPr>
            </a:br>
            <a:endParaRPr lang="ru-RU" sz="27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357166"/>
            <a:ext cx="2316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Правило № 2. </a:t>
            </a:r>
            <a:endParaRPr lang="ru-RU" sz="24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1071546"/>
            <a:ext cx="8429684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u="sng" dirty="0" smtClean="0">
                <a:solidFill>
                  <a:schemeClr val="tx1"/>
                </a:solidFill>
              </a:rPr>
              <a:t>ВІДОКРЕМЛЮЄМО </a:t>
            </a:r>
          </a:p>
          <a:p>
            <a:pPr algn="ctr"/>
            <a:r>
              <a:rPr lang="uk-UA" sz="2400" b="1" dirty="0" smtClean="0">
                <a:solidFill>
                  <a:schemeClr val="tx1"/>
                </a:solidFill>
              </a:rPr>
              <a:t>означення </a:t>
            </a:r>
            <a:r>
              <a:rPr lang="uk-UA" sz="2400" b="1" dirty="0" smtClean="0">
                <a:solidFill>
                  <a:srgbClr val="002060"/>
                </a:solidFill>
              </a:rPr>
              <a:t>(прикметники)</a:t>
            </a:r>
            <a:r>
              <a:rPr lang="uk-UA" sz="2400" b="1" dirty="0" smtClean="0">
                <a:solidFill>
                  <a:schemeClr val="tx1"/>
                </a:solidFill>
              </a:rPr>
              <a:t>, що стоять </a:t>
            </a:r>
          </a:p>
          <a:p>
            <a:pPr algn="ctr"/>
            <a:r>
              <a:rPr lang="uk-UA" sz="2400" b="1" dirty="0" smtClean="0">
                <a:solidFill>
                  <a:schemeClr val="tx1"/>
                </a:solidFill>
              </a:rPr>
              <a:t>як </a:t>
            </a:r>
            <a:r>
              <a:rPr lang="uk-UA" sz="2400" b="1" u="sng" dirty="0" smtClean="0">
                <a:solidFill>
                  <a:srgbClr val="C00000"/>
                </a:solidFill>
              </a:rPr>
              <a:t>після</a:t>
            </a:r>
            <a:r>
              <a:rPr lang="uk-UA" sz="2400" b="1" dirty="0" smtClean="0">
                <a:solidFill>
                  <a:schemeClr val="tx1"/>
                </a:solidFill>
              </a:rPr>
              <a:t> так і </a:t>
            </a:r>
            <a:r>
              <a:rPr lang="uk-UA" sz="2400" b="1" u="sng" dirty="0" smtClean="0">
                <a:solidFill>
                  <a:srgbClr val="C00000"/>
                </a:solidFill>
              </a:rPr>
              <a:t>перед</a:t>
            </a:r>
            <a:r>
              <a:rPr lang="uk-UA" sz="2400" b="1" dirty="0" smtClean="0">
                <a:solidFill>
                  <a:schemeClr val="tx1"/>
                </a:solidFill>
              </a:rPr>
              <a:t> </a:t>
            </a:r>
            <a:r>
              <a:rPr lang="uk-UA" sz="2400" b="1" u="sng" dirty="0" smtClean="0">
                <a:solidFill>
                  <a:schemeClr val="tx1"/>
                </a:solidFill>
              </a:rPr>
              <a:t>означуваним </a:t>
            </a:r>
            <a:r>
              <a:rPr lang="uk-UA" sz="2400" b="1" u="sng" dirty="0" err="1" smtClean="0">
                <a:solidFill>
                  <a:schemeClr val="tx1"/>
                </a:solidFill>
              </a:rPr>
              <a:t>словом-</a:t>
            </a:r>
            <a:r>
              <a:rPr lang="uk-UA" sz="2400" b="1" u="sng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uk-UA" sz="2400" b="1" u="sng" dirty="0" smtClean="0">
                <a:solidFill>
                  <a:schemeClr val="tx1"/>
                </a:solidFill>
              </a:rPr>
              <a:t>особовим </a:t>
            </a:r>
            <a:r>
              <a:rPr lang="uk-UA" sz="2400" b="1" u="sng" dirty="0" smtClean="0">
                <a:solidFill>
                  <a:srgbClr val="C00000"/>
                </a:solidFill>
              </a:rPr>
              <a:t>займенником</a:t>
            </a:r>
            <a:r>
              <a:rPr lang="uk-UA" sz="2400" b="1" u="sng" dirty="0" smtClean="0">
                <a:solidFill>
                  <a:schemeClr val="tx1"/>
                </a:solidFill>
              </a:rPr>
              <a:t> .</a:t>
            </a:r>
            <a:endParaRPr lang="ru-RU" sz="2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88239" y="4679165"/>
            <a:ext cx="8455727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u="sng" dirty="0" smtClean="0">
                <a:solidFill>
                  <a:schemeClr val="tx1"/>
                </a:solidFill>
              </a:rPr>
              <a:t>ВІДОКРЕМЛЮЄМО </a:t>
            </a:r>
          </a:p>
          <a:p>
            <a:pPr algn="ctr"/>
            <a:r>
              <a:rPr lang="uk-UA" sz="2400" b="1" dirty="0" smtClean="0">
                <a:solidFill>
                  <a:schemeClr val="tx1"/>
                </a:solidFill>
              </a:rPr>
              <a:t>означення </a:t>
            </a:r>
            <a:r>
              <a:rPr lang="uk-UA" sz="2400" b="1" dirty="0" smtClean="0">
                <a:solidFill>
                  <a:srgbClr val="002060"/>
                </a:solidFill>
              </a:rPr>
              <a:t>(</a:t>
            </a:r>
            <a:r>
              <a:rPr lang="uk-UA" sz="2400" b="1" dirty="0" smtClean="0">
                <a:solidFill>
                  <a:srgbClr val="002060"/>
                </a:solidFill>
              </a:rPr>
              <a:t>прикметник)</a:t>
            </a:r>
            <a:r>
              <a:rPr lang="uk-UA" sz="2400" b="1" dirty="0" smtClean="0">
                <a:solidFill>
                  <a:schemeClr val="tx1"/>
                </a:solidFill>
              </a:rPr>
              <a:t>, </a:t>
            </a:r>
            <a:r>
              <a:rPr lang="uk-UA" sz="2400" b="1" u="sng" dirty="0" smtClean="0">
                <a:solidFill>
                  <a:schemeClr val="tx1"/>
                </a:solidFill>
              </a:rPr>
              <a:t>віддалене іншими словами </a:t>
            </a:r>
            <a:r>
              <a:rPr lang="uk-UA" sz="2400" b="1" dirty="0" smtClean="0">
                <a:solidFill>
                  <a:schemeClr val="tx1"/>
                </a:solidFill>
              </a:rPr>
              <a:t>від означуваного слова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6347714" cy="714380"/>
          </a:xfrm>
        </p:spPr>
        <p:txBody>
          <a:bodyPr/>
          <a:lstStyle/>
          <a:p>
            <a:pPr algn="ctr"/>
            <a:r>
              <a:rPr lang="uk-UA" b="1" u="sng" dirty="0" smtClean="0">
                <a:solidFill>
                  <a:srgbClr val="C00000"/>
                </a:solidFill>
                <a:latin typeface="Georgia" pitchFamily="18" charset="0"/>
              </a:rPr>
              <a:t>Неузгоджене</a:t>
            </a:r>
            <a:r>
              <a:rPr lang="uk-UA" b="1" dirty="0" smtClean="0">
                <a:solidFill>
                  <a:schemeClr val="tx1"/>
                </a:solidFill>
                <a:latin typeface="Georgia" pitchFamily="18" charset="0"/>
              </a:rPr>
              <a:t>  означення</a:t>
            </a:r>
            <a:endParaRPr lang="ru-RU" b="1" dirty="0">
              <a:solidFill>
                <a:schemeClr val="tx1"/>
              </a:solidFill>
              <a:latin typeface="Georgia" pitchFamily="18" charset="0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 rot="10800000" flipV="1">
            <a:off x="2214546" y="1071546"/>
            <a:ext cx="714380" cy="626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 rot="16200000" flipH="1">
            <a:off x="4929190" y="1000108"/>
            <a:ext cx="714380" cy="7143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285720" y="1785926"/>
            <a:ext cx="3071834" cy="292895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b="1" i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Виражене</a:t>
            </a:r>
          </a:p>
          <a:p>
            <a:pPr algn="ctr"/>
            <a:r>
              <a:rPr lang="uk-UA" b="1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ІМЕННИКОМ </a:t>
            </a:r>
          </a:p>
          <a:p>
            <a:pPr algn="ctr"/>
            <a:r>
              <a:rPr lang="uk-UA" b="1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З ПРИЙМЕННИКОМ</a:t>
            </a:r>
          </a:p>
          <a:p>
            <a:pPr algn="ctr"/>
            <a:endParaRPr lang="uk-UA" sz="16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ctr"/>
            <a:r>
              <a:rPr lang="uk-UA" sz="2400" b="1" i="1" u="sng" dirty="0" smtClean="0">
                <a:solidFill>
                  <a:srgbClr val="FF0000"/>
                </a:solidFill>
                <a:latin typeface="Georgia" panose="02040502050405020303" pitchFamily="18" charset="0"/>
              </a:rPr>
              <a:t>У</a:t>
            </a:r>
            <a:r>
              <a:rPr lang="uk-UA" sz="1600" b="1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 червоному </a:t>
            </a:r>
            <a:r>
              <a:rPr lang="uk-UA" sz="1600" b="1" i="1" u="sng" dirty="0" smtClean="0">
                <a:solidFill>
                  <a:srgbClr val="FF0000"/>
                </a:solidFill>
                <a:latin typeface="Georgia" panose="02040502050405020303" pitchFamily="18" charset="0"/>
              </a:rPr>
              <a:t>платті</a:t>
            </a:r>
            <a:r>
              <a:rPr lang="uk-UA" sz="1600" b="1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 в горошок</a:t>
            </a:r>
            <a:r>
              <a:rPr lang="uk-UA" sz="2000" b="1" i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,</a:t>
            </a:r>
            <a:r>
              <a:rPr lang="uk-UA" sz="16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весело крокувала  вулицею Ліда.</a:t>
            </a:r>
            <a:endParaRPr lang="uk-UA" sz="32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1500960" y="4999842"/>
            <a:ext cx="571504" cy="1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500034" y="5357826"/>
            <a:ext cx="2633682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</a:rPr>
              <a:t>відокремлюємо</a:t>
            </a:r>
          </a:p>
          <a:p>
            <a:pPr algn="ctr"/>
            <a:r>
              <a:rPr lang="uk-UA" sz="2400" b="1" dirty="0" smtClean="0">
                <a:solidFill>
                  <a:schemeClr val="tx1"/>
                </a:solidFill>
              </a:rPr>
              <a:t>ЗАВЖДИ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500430" y="1785926"/>
            <a:ext cx="5429288" cy="8572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400" b="1" i="1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uk-UA" sz="1400" b="1" i="1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uk-UA" sz="1400" b="1" i="1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r>
              <a:rPr lang="uk-UA" sz="1400" b="1" i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Виражене</a:t>
            </a:r>
          </a:p>
          <a:p>
            <a:pPr algn="ctr"/>
            <a:r>
              <a:rPr lang="uk-UA" sz="2000" b="1" i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ІНФІНІТИВОМ</a:t>
            </a:r>
          </a:p>
          <a:p>
            <a:pPr algn="ctr"/>
            <a:endParaRPr lang="uk-UA" sz="16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ctr"/>
            <a:endParaRPr lang="uk-UA" sz="1600" b="1" i="1" dirty="0" smtClean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ctr"/>
            <a:endParaRPr lang="uk-UA" sz="1600" b="1" i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00430" y="2786058"/>
            <a:ext cx="2428892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endParaRPr lang="uk-UA" b="1" dirty="0" smtClean="0">
              <a:solidFill>
                <a:schemeClr val="tx1"/>
              </a:solidFill>
            </a:endParaRPr>
          </a:p>
          <a:p>
            <a:pPr algn="ctr"/>
            <a:r>
              <a:rPr lang="uk-UA" b="1" dirty="0" smtClean="0">
                <a:solidFill>
                  <a:schemeClr val="tx1"/>
                </a:solidFill>
              </a:rPr>
              <a:t>ВІДОКРЕМЛЮЄМО</a:t>
            </a:r>
          </a:p>
          <a:p>
            <a:pPr algn="ctr"/>
            <a:r>
              <a:rPr lang="uk-UA" sz="2000" b="1" dirty="0" smtClean="0">
                <a:solidFill>
                  <a:srgbClr val="C00000"/>
                </a:solidFill>
              </a:rPr>
              <a:t>ТИРЕ</a:t>
            </a:r>
          </a:p>
          <a:p>
            <a:pPr algn="ctr"/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000760" y="2786058"/>
            <a:ext cx="3000396" cy="12144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u="sng" dirty="0" smtClean="0">
                <a:solidFill>
                  <a:schemeClr val="tx1"/>
                </a:solidFill>
              </a:rPr>
              <a:t>НЕ</a:t>
            </a:r>
          </a:p>
          <a:p>
            <a:pPr algn="ctr"/>
            <a:r>
              <a:rPr lang="uk-UA" b="1" dirty="0" smtClean="0">
                <a:solidFill>
                  <a:schemeClr val="tx1"/>
                </a:solidFill>
              </a:rPr>
              <a:t>ВІДОКРЕМЛЮЄМО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428992" y="4071942"/>
            <a:ext cx="2633682" cy="25717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b="1" i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uk-UA" sz="1600" b="1" i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uk-UA" sz="1600" b="1" i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uk-UA" sz="1600" b="1" i="1" dirty="0" smtClean="0">
                <a:solidFill>
                  <a:schemeClr val="tx1"/>
                </a:solidFill>
                <a:latin typeface="Georgia" pitchFamily="18" charset="0"/>
              </a:rPr>
              <a:t>Якщо перед означенням (інфінітивом) </a:t>
            </a:r>
            <a:r>
              <a:rPr lang="uk-UA" sz="1600" b="1" i="1" u="sng" dirty="0" smtClean="0">
                <a:solidFill>
                  <a:schemeClr val="tx1"/>
                </a:solidFill>
                <a:latin typeface="Georgia" pitchFamily="18" charset="0"/>
              </a:rPr>
              <a:t>можна</a:t>
            </a:r>
            <a:r>
              <a:rPr lang="uk-UA" sz="1600" b="1" i="1" dirty="0" smtClean="0">
                <a:solidFill>
                  <a:schemeClr val="tx1"/>
                </a:solidFill>
                <a:latin typeface="Georgia" pitchFamily="18" charset="0"/>
              </a:rPr>
              <a:t> поставити</a:t>
            </a:r>
          </a:p>
          <a:p>
            <a:pPr algn="ctr"/>
            <a:r>
              <a:rPr lang="uk-UA" sz="2000" b="1" i="1" dirty="0" smtClean="0">
                <a:solidFill>
                  <a:srgbClr val="C00000"/>
                </a:solidFill>
                <a:latin typeface="Georgia" pitchFamily="18" charset="0"/>
              </a:rPr>
              <a:t>а саме</a:t>
            </a:r>
            <a:r>
              <a:rPr lang="uk-UA" b="1" dirty="0" smtClean="0">
                <a:solidFill>
                  <a:schemeClr val="tx1"/>
                </a:solidFill>
                <a:latin typeface="Georgia" pitchFamily="18" charset="0"/>
              </a:rPr>
              <a:t>:</a:t>
            </a:r>
          </a:p>
          <a:p>
            <a:pPr algn="ctr"/>
            <a:r>
              <a:rPr lang="uk-UA" sz="3600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Ц</a:t>
            </a:r>
            <a:r>
              <a:rPr lang="uk-UA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е вже звичка в мене така </a:t>
            </a:r>
            <a:r>
              <a:rPr lang="uk-UA" sz="2000" b="1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–</a:t>
            </a:r>
            <a:r>
              <a:rPr lang="uk-UA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uk-UA" b="1" i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поговорити</a:t>
            </a:r>
            <a:r>
              <a:rPr lang="uk-UA" b="1" i="1" dirty="0" smtClean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</a:p>
          <a:p>
            <a:pPr algn="ctr"/>
            <a:endParaRPr lang="uk-UA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uk-UA" b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endParaRPr lang="ru-RU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143636" y="4143380"/>
            <a:ext cx="2857520" cy="25003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600" b="1" i="1" dirty="0" smtClean="0">
              <a:solidFill>
                <a:schemeClr val="tx1"/>
              </a:solidFill>
              <a:latin typeface="Georgia" pitchFamily="18" charset="0"/>
            </a:endParaRPr>
          </a:p>
          <a:p>
            <a:pPr algn="ctr"/>
            <a:r>
              <a:rPr lang="uk-UA" sz="1600" b="1" i="1" dirty="0" smtClean="0">
                <a:solidFill>
                  <a:schemeClr val="tx1"/>
                </a:solidFill>
                <a:latin typeface="Georgia" pitchFamily="18" charset="0"/>
              </a:rPr>
              <a:t>Якщо перед означенням (інфінітивом)  </a:t>
            </a:r>
            <a:r>
              <a:rPr lang="uk-UA" sz="1600" b="1" i="1" u="sng" dirty="0" smtClean="0">
                <a:solidFill>
                  <a:schemeClr val="tx1"/>
                </a:solidFill>
                <a:latin typeface="Georgia" pitchFamily="18" charset="0"/>
              </a:rPr>
              <a:t>НЕ</a:t>
            </a:r>
            <a:r>
              <a:rPr lang="uk-UA" sz="1600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uk-UA" sz="1600" b="1" i="1" u="sng" dirty="0" smtClean="0">
                <a:solidFill>
                  <a:schemeClr val="tx1"/>
                </a:solidFill>
                <a:latin typeface="Georgia" pitchFamily="18" charset="0"/>
              </a:rPr>
              <a:t>можна</a:t>
            </a:r>
            <a:r>
              <a:rPr lang="uk-UA" sz="1600" b="1" i="1" dirty="0" smtClean="0">
                <a:solidFill>
                  <a:schemeClr val="tx1"/>
                </a:solidFill>
                <a:latin typeface="Georgia" pitchFamily="18" charset="0"/>
              </a:rPr>
              <a:t> поставити</a:t>
            </a:r>
          </a:p>
          <a:p>
            <a:pPr algn="ctr"/>
            <a:r>
              <a:rPr lang="uk-UA" b="1" i="1" dirty="0" smtClean="0">
                <a:solidFill>
                  <a:srgbClr val="C00000"/>
                </a:solidFill>
                <a:latin typeface="Georgia" pitchFamily="18" charset="0"/>
              </a:rPr>
              <a:t>а саме</a:t>
            </a:r>
            <a:r>
              <a:rPr lang="uk-UA" sz="1600" b="1" dirty="0" smtClean="0">
                <a:solidFill>
                  <a:schemeClr val="tx1"/>
                </a:solidFill>
                <a:latin typeface="Georgia" pitchFamily="18" charset="0"/>
              </a:rPr>
              <a:t>:</a:t>
            </a:r>
          </a:p>
          <a:p>
            <a:pPr algn="ctr"/>
            <a:r>
              <a:rPr lang="uk-UA" b="1" i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uk-UA" b="1" i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Стала наближатися година </a:t>
            </a:r>
            <a:r>
              <a:rPr lang="uk-UA" b="1" i="1" dirty="0" smtClean="0">
                <a:solidFill>
                  <a:srgbClr val="C00000"/>
                </a:solidFill>
                <a:latin typeface="Georgia" pitchFamily="18" charset="0"/>
              </a:rPr>
              <a:t>вирушати</a:t>
            </a:r>
            <a:r>
              <a:rPr lang="uk-UA" b="1" i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 в дорогу.</a:t>
            </a:r>
          </a:p>
          <a:p>
            <a:pPr algn="ctr"/>
            <a:endParaRPr lang="uk-UA" sz="2000" b="1" dirty="0" smtClean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0266" y="1412776"/>
            <a:ext cx="7634809" cy="302433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dirty="0" smtClean="0">
                <a:solidFill>
                  <a:srgbClr val="0070C0"/>
                </a:solidFill>
              </a:rPr>
              <a:t>Виконайте </a:t>
            </a:r>
            <a:r>
              <a:rPr lang="uk-UA" u="sng" dirty="0" smtClean="0">
                <a:solidFill>
                  <a:srgbClr val="0070C0"/>
                </a:solidFill>
              </a:rPr>
              <a:t>в робочому зошиті </a:t>
            </a:r>
            <a:r>
              <a:rPr lang="uk-UA" dirty="0" smtClean="0">
                <a:solidFill>
                  <a:srgbClr val="0070C0"/>
                </a:solidFill>
              </a:rPr>
              <a:t>наступні завдання на закріплення вивченого</a:t>
            </a:r>
          </a:p>
          <a:p>
            <a:pPr algn="ctr"/>
            <a:r>
              <a:rPr lang="uk-UA" sz="2900" dirty="0" smtClean="0">
                <a:solidFill>
                  <a:schemeClr val="accent6">
                    <a:lumMod val="75000"/>
                  </a:schemeClr>
                </a:solidFill>
              </a:rPr>
              <a:t>(скористайтеся зразком-роз‘ясненням: </a:t>
            </a:r>
          </a:p>
          <a:p>
            <a:pPr algn="ctr"/>
            <a:r>
              <a:rPr lang="uk-UA" sz="2900" dirty="0" smtClean="0">
                <a:solidFill>
                  <a:schemeClr val="accent6">
                    <a:lumMod val="75000"/>
                  </a:schemeClr>
                </a:solidFill>
              </a:rPr>
              <a:t>25-26 слайди)</a:t>
            </a:r>
            <a:br>
              <a:rPr lang="uk-UA" sz="2900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sz="2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5482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58521" y="260648"/>
            <a:ext cx="8784976" cy="42484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uk-UA" sz="2000" b="1" i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Дослідження-трансформація</a:t>
            </a:r>
            <a:endParaRPr lang="uk-UA" sz="20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r>
              <a:rPr lang="uk-UA" sz="2000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1). Трансформувати </a:t>
            </a:r>
            <a:r>
              <a:rPr lang="uk-UA" sz="2000" i="1" dirty="0">
                <a:solidFill>
                  <a:srgbClr val="C00000"/>
                </a:solidFill>
                <a:latin typeface="Georgia" panose="02040502050405020303" pitchFamily="18" charset="0"/>
              </a:rPr>
              <a:t>речення так, щоб виділені означення виконували роль відокремлених. Визначити спосіб їх вираження.</a:t>
            </a:r>
            <a:endParaRPr lang="uk-UA" sz="2000" dirty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marL="342900" indent="-342900">
              <a:buAutoNum type="arabicPeriod"/>
            </a:pPr>
            <a:r>
              <a:rPr lang="uk-UA" sz="2000" b="1" i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Вільний </a:t>
            </a:r>
            <a:r>
              <a:rPr lang="uk-UA" sz="2000" b="1" i="1" dirty="0">
                <a:solidFill>
                  <a:srgbClr val="0070C0"/>
                </a:solidFill>
                <a:latin typeface="Georgia" panose="02040502050405020303" pitchFamily="18" charset="0"/>
              </a:rPr>
              <a:t>і винахідливий</a:t>
            </a:r>
            <a:r>
              <a:rPr lang="uk-UA" sz="2000" i="1" dirty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uk-UA" sz="2000" dirty="0">
                <a:solidFill>
                  <a:schemeClr val="tx1"/>
                </a:solidFill>
                <a:latin typeface="Georgia" panose="02040502050405020303" pitchFamily="18" charset="0"/>
              </a:rPr>
              <a:t>козак Степан жив у містечку Городище </a:t>
            </a:r>
            <a:endParaRPr lang="uk-UA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342900" indent="-342900">
              <a:buAutoNum type="arabicPeriod"/>
            </a:pPr>
            <a:r>
              <a:rPr lang="uk-UA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Обабіч </a:t>
            </a:r>
            <a:r>
              <a:rPr lang="uk-UA" sz="2000" dirty="0">
                <a:solidFill>
                  <a:schemeClr val="tx1"/>
                </a:solidFill>
                <a:latin typeface="Georgia" panose="02040502050405020303" pitchFamily="18" charset="0"/>
              </a:rPr>
              <a:t>уторованої дороги громадилися </a:t>
            </a:r>
            <a:r>
              <a:rPr lang="uk-UA" sz="2000" b="1" i="1" dirty="0">
                <a:solidFill>
                  <a:srgbClr val="0070C0"/>
                </a:solidFill>
                <a:latin typeface="Georgia" panose="02040502050405020303" pitchFamily="18" charset="0"/>
              </a:rPr>
              <a:t>стрімкі й неприступні</a:t>
            </a:r>
            <a:r>
              <a:rPr lang="uk-UA" sz="2000" i="1" dirty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uk-UA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вершини.</a:t>
            </a:r>
          </a:p>
          <a:p>
            <a:pPr marL="342900" indent="-342900">
              <a:buAutoNum type="arabicPeriod"/>
            </a:pPr>
            <a:r>
              <a:rPr lang="uk-UA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Графу </a:t>
            </a:r>
            <a:r>
              <a:rPr lang="uk-UA" sz="2000" dirty="0">
                <a:solidFill>
                  <a:schemeClr val="tx1"/>
                </a:solidFill>
                <a:latin typeface="Georgia" panose="02040502050405020303" pitchFamily="18" charset="0"/>
              </a:rPr>
              <a:t>Потоцькому захотілося створити в </a:t>
            </a:r>
            <a:r>
              <a:rPr lang="uk-UA" sz="2000" dirty="0" err="1">
                <a:solidFill>
                  <a:schemeClr val="tx1"/>
                </a:solidFill>
                <a:latin typeface="Georgia" panose="02040502050405020303" pitchFamily="18" charset="0"/>
              </a:rPr>
              <a:t>Карпівці</a:t>
            </a:r>
            <a:r>
              <a:rPr lang="uk-UA" sz="2000" dirty="0">
                <a:solidFill>
                  <a:schemeClr val="tx1"/>
                </a:solidFill>
                <a:latin typeface="Georgia" panose="02040502050405020303" pitchFamily="18" charset="0"/>
              </a:rPr>
              <a:t> небачене у світі </a:t>
            </a:r>
            <a:r>
              <a:rPr lang="uk-UA" sz="2000" b="1" i="1" dirty="0">
                <a:solidFill>
                  <a:srgbClr val="0070C0"/>
                </a:solidFill>
                <a:latin typeface="Georgia" panose="02040502050405020303" pitchFamily="18" charset="0"/>
              </a:rPr>
              <a:t>неповторне, незвичайне, казкове</a:t>
            </a:r>
            <a:r>
              <a:rPr lang="uk-UA" sz="2000" i="1" dirty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uk-UA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диво.</a:t>
            </a:r>
          </a:p>
          <a:p>
            <a:pPr marL="342900" indent="-342900">
              <a:buAutoNum type="arabicPeriod"/>
            </a:pPr>
            <a:r>
              <a:rPr lang="uk-UA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В </a:t>
            </a:r>
            <a:r>
              <a:rPr lang="uk-UA" sz="2000" dirty="0">
                <a:solidFill>
                  <a:schemeClr val="tx1"/>
                </a:solidFill>
                <a:latin typeface="Georgia" panose="02040502050405020303" pitchFamily="18" charset="0"/>
              </a:rPr>
              <a:t>уяві стояв </a:t>
            </a:r>
            <a:r>
              <a:rPr lang="uk-UA" sz="2000" b="1" i="1" dirty="0">
                <a:solidFill>
                  <a:srgbClr val="0070C0"/>
                </a:solidFill>
                <a:latin typeface="Georgia" panose="02040502050405020303" pitchFamily="18" charset="0"/>
              </a:rPr>
              <a:t>безборонний, з величезними кулачищами</a:t>
            </a:r>
            <a:r>
              <a:rPr lang="uk-UA" sz="2000" i="1" dirty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uk-UA" sz="2000" dirty="0">
                <a:solidFill>
                  <a:schemeClr val="tx1"/>
                </a:solidFill>
                <a:latin typeface="Georgia" panose="02040502050405020303" pitchFamily="18" charset="0"/>
              </a:rPr>
              <a:t>полонений січовий </a:t>
            </a:r>
            <a:r>
              <a:rPr lang="uk-UA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стрілець.</a:t>
            </a:r>
          </a:p>
          <a:p>
            <a:pPr marL="342900" indent="-342900">
              <a:buAutoNum type="arabicPeriod"/>
            </a:pPr>
            <a:r>
              <a:rPr lang="uk-UA" sz="2000" b="1" i="1" dirty="0" smtClean="0">
                <a:solidFill>
                  <a:srgbClr val="0070C0"/>
                </a:solidFill>
                <a:latin typeface="Georgia" panose="02040502050405020303" pitchFamily="18" charset="0"/>
              </a:rPr>
              <a:t>Холодне </a:t>
            </a:r>
            <a:r>
              <a:rPr lang="uk-UA" sz="2000" b="1" i="1" dirty="0">
                <a:solidFill>
                  <a:srgbClr val="0070C0"/>
                </a:solidFill>
                <a:latin typeface="Georgia" panose="02040502050405020303" pitchFamily="18" charset="0"/>
              </a:rPr>
              <a:t>й голодне</a:t>
            </a:r>
            <a:r>
              <a:rPr lang="uk-UA" sz="2000" i="1" dirty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uk-UA" sz="2000" dirty="0">
                <a:solidFill>
                  <a:schemeClr val="tx1"/>
                </a:solidFill>
                <a:latin typeface="Georgia" panose="02040502050405020303" pitchFamily="18" charset="0"/>
              </a:rPr>
              <a:t>дитя було відгороджене від усіх важкими стінами глухоти й </a:t>
            </a:r>
            <a:r>
              <a:rPr lang="uk-UA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німоти.</a:t>
            </a:r>
            <a:endParaRPr lang="uk-UA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4525" y="4581128"/>
            <a:ext cx="8712968" cy="20882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indent="300355" algn="just">
              <a:spcAft>
                <a:spcPts val="0"/>
              </a:spcAft>
            </a:pPr>
            <a:endParaRPr lang="uk-UA" sz="2000" b="1" i="1" dirty="0" smtClean="0">
              <a:solidFill>
                <a:srgbClr val="C00000"/>
              </a:solidFill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indent="300355" algn="just">
              <a:spcAft>
                <a:spcPts val="0"/>
              </a:spcAft>
            </a:pPr>
            <a:r>
              <a:rPr lang="uk-UA" sz="2000" i="1" dirty="0" smtClean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2). Перебудуйте </a:t>
            </a:r>
            <a:r>
              <a:rPr lang="uk-UA" sz="2000" i="1" dirty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речення так, щоб невідокремлені означення стали відокремленими</a:t>
            </a:r>
            <a:endParaRPr lang="uk-UA" sz="2000" dirty="0">
              <a:solidFill>
                <a:srgbClr val="C00000"/>
              </a:solidFill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uk-UA" sz="2000" dirty="0" smtClean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Скована </a:t>
            </a:r>
            <a:r>
              <a:rPr lang="uk-UA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морозом земля покрилася білим снігом. </a:t>
            </a:r>
            <a:endParaRPr lang="uk-UA" sz="2000" dirty="0" smtClean="0">
              <a:solidFill>
                <a:schemeClr val="tx1"/>
              </a:solidFill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uk-UA" sz="2000" dirty="0" smtClean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Замазане </a:t>
            </a:r>
            <a:r>
              <a:rPr lang="uk-UA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зелено-бурими хмарами високе небо припало до </a:t>
            </a:r>
            <a:r>
              <a:rPr lang="uk-UA" sz="2000" dirty="0" smtClean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землі.</a:t>
            </a:r>
          </a:p>
          <a:p>
            <a:pPr marL="457200" indent="-457200">
              <a:buAutoNum type="arabicPeriod"/>
            </a:pPr>
            <a:r>
              <a:rPr lang="uk-UA" sz="2000" dirty="0" smtClean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На </a:t>
            </a:r>
            <a:r>
              <a:rPr lang="uk-UA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прикритих снігом ланах де-не-де бовваніє почорнілий </a:t>
            </a:r>
            <a:r>
              <a:rPr lang="uk-UA" sz="2000" dirty="0" smtClean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бур’ян.</a:t>
            </a:r>
          </a:p>
          <a:p>
            <a:pPr marL="457200" indent="-457200">
              <a:buAutoNum type="arabicPeriod"/>
            </a:pPr>
            <a:r>
              <a:rPr lang="uk-UA" sz="2000" dirty="0" smtClean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Обставлені </a:t>
            </a:r>
            <a:r>
              <a:rPr lang="uk-UA" sz="2000" dirty="0">
                <a:solidFill>
                  <a:schemeClr val="tx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очеретами соломи хутори видніються здалеку.</a:t>
            </a:r>
            <a:endParaRPr lang="uk-UA" sz="2000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ctr"/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Зразок 1: </a:t>
            </a:r>
            <a:endParaRPr lang="uk-UA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9060" y="1524668"/>
            <a:ext cx="788133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	Був </a:t>
            </a:r>
            <a:r>
              <a:rPr lang="uk-UA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у Романовім садку </a:t>
            </a:r>
            <a:r>
              <a:rPr lang="uk-UA" sz="2400" dirty="0">
                <a:solidFill>
                  <a:srgbClr val="0070C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  <a:ea typeface="Times New Roman" panose="02020603050405020304" pitchFamily="18" charset="0"/>
              </a:rPr>
              <a:t>повитий особливою </a:t>
            </a:r>
            <a:r>
              <a:rPr lang="uk-UA" sz="2400" dirty="0" smtClean="0">
                <a:solidFill>
                  <a:srgbClr val="0070C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  <a:ea typeface="Times New Roman" panose="02020603050405020304" pitchFamily="18" charset="0"/>
              </a:rPr>
              <a:t>таємничістю</a:t>
            </a:r>
            <a:r>
              <a:rPr lang="uk-UA" sz="2400" dirty="0" smtClean="0"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куток.</a:t>
            </a:r>
          </a:p>
          <a:p>
            <a:endParaRPr lang="uk-UA" dirty="0" smtClean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endParaRPr lang="uk-UA" dirty="0">
              <a:solidFill>
                <a:srgbClr val="C00000"/>
              </a:solidFill>
              <a:uFill>
                <a:solidFill>
                  <a:srgbClr val="C00000"/>
                </a:solidFill>
              </a:uFill>
              <a:latin typeface="Georgia" panose="02040502050405020303" pitchFamily="18" charset="0"/>
            </a:endParaRPr>
          </a:p>
          <a:p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2492896"/>
            <a:ext cx="7416824" cy="194421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uk-UA" dirty="0" smtClean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Міркуємо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</a:rPr>
              <a:t>:</a:t>
            </a:r>
          </a:p>
          <a:p>
            <a:r>
              <a:rPr lang="uk-UA" dirty="0">
                <a:solidFill>
                  <a:srgbClr val="0070C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  <a:ea typeface="Times New Roman" panose="02020603050405020304" pitchFamily="18" charset="0"/>
              </a:rPr>
              <a:t>повитий особливою таємничістю – </a:t>
            </a:r>
            <a:r>
              <a:rPr lang="uk-UA" dirty="0"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  <a:ea typeface="Times New Roman" panose="02020603050405020304" pitchFamily="18" charset="0"/>
              </a:rPr>
              <a:t>дієприкметниковий </a:t>
            </a:r>
            <a:r>
              <a:rPr lang="uk-UA" dirty="0" smtClean="0"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  <a:ea typeface="Times New Roman" panose="02020603050405020304" pitchFamily="18" charset="0"/>
              </a:rPr>
              <a:t>зворот; </a:t>
            </a:r>
          </a:p>
          <a:p>
            <a:r>
              <a:rPr lang="uk-UA" dirty="0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куток </a:t>
            </a:r>
            <a:r>
              <a:rPr lang="uk-UA" dirty="0"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– означуване слово – іменник</a:t>
            </a:r>
            <a:r>
              <a:rPr lang="uk-UA" dirty="0" smtClean="0"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. </a:t>
            </a:r>
          </a:p>
          <a:p>
            <a:r>
              <a:rPr lang="uk-UA" dirty="0" smtClean="0"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(правило- слайди 15, 16)</a:t>
            </a:r>
          </a:p>
          <a:p>
            <a:pPr algn="ctr"/>
            <a:r>
              <a:rPr lang="uk-UA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!!! Щоб означення стало відокремленим, </a:t>
            </a:r>
            <a:r>
              <a:rPr lang="uk-UA" u="sng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міняємо місцями:</a:t>
            </a:r>
            <a:r>
              <a:rPr lang="uk-UA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 </a:t>
            </a:r>
            <a:r>
              <a:rPr lang="uk-UA" b="1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зворот</a:t>
            </a:r>
            <a:r>
              <a:rPr lang="uk-UA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 ставимо </a:t>
            </a:r>
            <a:r>
              <a:rPr lang="uk-UA" dirty="0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після</a:t>
            </a:r>
            <a:r>
              <a:rPr lang="uk-UA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 </a:t>
            </a:r>
            <a:r>
              <a:rPr lang="uk-UA" b="1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означуваного слова</a:t>
            </a:r>
          </a:p>
          <a:p>
            <a:endParaRPr lang="uk-UA" dirty="0">
              <a:uFill>
                <a:solidFill>
                  <a:srgbClr val="C00000"/>
                </a:solidFill>
              </a:uFill>
              <a:latin typeface="Georgia" panose="02040502050405020303" pitchFamily="18" charset="0"/>
            </a:endParaRPr>
          </a:p>
          <a:p>
            <a:pPr algn="ctr"/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4532426"/>
            <a:ext cx="7200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i="1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Перебудовуємо:</a:t>
            </a:r>
          </a:p>
          <a:p>
            <a:endParaRPr lang="uk-UA" sz="2400" dirty="0"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r>
              <a:rPr lang="uk-UA" sz="2400" dirty="0" smtClean="0">
                <a:latin typeface="Georgia" panose="02040502050405020303" pitchFamily="18" charset="0"/>
                <a:ea typeface="Times New Roman" panose="02020603050405020304" pitchFamily="18" charset="0"/>
              </a:rPr>
              <a:t>	Був </a:t>
            </a:r>
            <a:r>
              <a:rPr lang="uk-UA" sz="2400" dirty="0">
                <a:latin typeface="Georgia" panose="02040502050405020303" pitchFamily="18" charset="0"/>
                <a:ea typeface="Times New Roman" panose="02020603050405020304" pitchFamily="18" charset="0"/>
              </a:rPr>
              <a:t>у Романовім садку </a:t>
            </a:r>
            <a:r>
              <a:rPr lang="uk-UA" sz="2400" dirty="0" smtClean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куток</a:t>
            </a:r>
            <a:r>
              <a:rPr lang="uk-UA" sz="2800" b="1" dirty="0" smtClean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,</a:t>
            </a:r>
            <a:r>
              <a:rPr lang="uk-UA" sz="2400" dirty="0" smtClean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solidFill>
                  <a:srgbClr val="0070C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  <a:ea typeface="Times New Roman" panose="02020603050405020304" pitchFamily="18" charset="0"/>
              </a:rPr>
              <a:t>повитий </a:t>
            </a:r>
            <a:r>
              <a:rPr lang="uk-UA" sz="2400" dirty="0">
                <a:solidFill>
                  <a:srgbClr val="0070C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  <a:ea typeface="Times New Roman" panose="02020603050405020304" pitchFamily="18" charset="0"/>
              </a:rPr>
              <a:t>особливою </a:t>
            </a:r>
            <a:r>
              <a:rPr lang="uk-UA" sz="2400" dirty="0" smtClean="0">
                <a:solidFill>
                  <a:srgbClr val="0070C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  <a:ea typeface="Times New Roman" panose="02020603050405020304" pitchFamily="18" charset="0"/>
              </a:rPr>
              <a:t>таємничістю</a:t>
            </a:r>
            <a:r>
              <a:rPr lang="uk-UA" sz="2400" dirty="0" smtClean="0">
                <a:solidFill>
                  <a:srgbClr val="C00000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.</a:t>
            </a:r>
            <a:endParaRPr lang="uk-UA" sz="2400" dirty="0">
              <a:solidFill>
                <a:srgbClr val="C00000"/>
              </a:solidFill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1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5051648"/>
          </a:xfrm>
        </p:spPr>
        <p:txBody>
          <a:bodyPr/>
          <a:lstStyle/>
          <a:p>
            <a:r>
              <a:rPr lang="uk-UA" b="1" dirty="0"/>
              <a:t>Зразок </a:t>
            </a:r>
            <a:r>
              <a:rPr lang="uk-UA" b="1" dirty="0" smtClean="0"/>
              <a:t>2: 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9599" y="1340768"/>
            <a:ext cx="604867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Суворе</a:t>
            </a:r>
            <a:r>
              <a:rPr lang="ru-RU" sz="2800" dirty="0" smtClean="0">
                <a:solidFill>
                  <a:srgbClr val="000000"/>
                </a:solidFill>
                <a:latin typeface="Georgia" panose="02040502050405020303" pitchFamily="18" charset="0"/>
              </a:rPr>
              <a:t> й </a:t>
            </a:r>
            <a:r>
              <a:rPr lang="ru-RU" sz="28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мовчазне</a:t>
            </a:r>
            <a:r>
              <a:rPr lang="uk-UA" sz="2800" dirty="0" smtClean="0">
                <a:latin typeface="Georgia" panose="02040502050405020303" pitchFamily="18" charset="0"/>
              </a:rPr>
              <a:t> </a:t>
            </a:r>
            <a:r>
              <a:rPr lang="uk-UA" sz="28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м</a:t>
            </a:r>
            <a:r>
              <a:rPr lang="ru-RU" sz="2800" dirty="0" err="1" smtClean="0">
                <a:solidFill>
                  <a:srgbClr val="C00000"/>
                </a:solidFill>
                <a:latin typeface="Georgia" panose="02040502050405020303" pitchFamily="18" charset="0"/>
              </a:rPr>
              <a:t>істо</a:t>
            </a:r>
            <a:r>
              <a:rPr lang="ru-RU" sz="2800" dirty="0">
                <a:solidFill>
                  <a:srgbClr val="000000"/>
                </a:solidFill>
                <a:latin typeface="Georgia" panose="02040502050405020303" pitchFamily="18" charset="0"/>
              </a:rPr>
              <a:t> </a:t>
            </a:r>
            <a:r>
              <a:rPr lang="ru-RU" sz="2800" dirty="0" smtClean="0">
                <a:solidFill>
                  <a:srgbClr val="000000"/>
                </a:solidFill>
                <a:latin typeface="Georgia" panose="02040502050405020303" pitchFamily="18" charset="0"/>
              </a:rPr>
              <a:t>спить.</a:t>
            </a:r>
          </a:p>
          <a:p>
            <a:endParaRPr lang="ru-RU" sz="2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endParaRPr lang="ru-RU" sz="2000" dirty="0" smtClean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endParaRPr lang="ru-RU" sz="2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endParaRPr lang="ru-RU" sz="2000" dirty="0" smtClean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endParaRPr lang="ru-RU" sz="2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endParaRPr lang="ru-RU" sz="2000" dirty="0" smtClean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endParaRPr lang="ru-RU" sz="2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endParaRPr lang="ru-RU" sz="2000" dirty="0" smtClean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endParaRPr lang="ru-RU" sz="2000" dirty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r>
              <a:rPr lang="uk-UA" sz="2800" i="1" dirty="0">
                <a:latin typeface="Georgia" panose="02040502050405020303" pitchFamily="18" charset="0"/>
                <a:ea typeface="Times New Roman" panose="02020603050405020304" pitchFamily="18" charset="0"/>
              </a:rPr>
              <a:t>Перебудовуємо:</a:t>
            </a:r>
          </a:p>
          <a:p>
            <a:endParaRPr lang="ru-RU" sz="2800" dirty="0" smtClean="0">
              <a:solidFill>
                <a:srgbClr val="000000"/>
              </a:solidFill>
              <a:latin typeface="Georgia" panose="02040502050405020303" pitchFamily="18" charset="0"/>
            </a:endParaRPr>
          </a:p>
          <a:p>
            <a:r>
              <a:rPr lang="uk-UA" sz="28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М</a:t>
            </a:r>
            <a:r>
              <a:rPr lang="ru-RU" sz="2800" dirty="0" err="1" smtClean="0">
                <a:solidFill>
                  <a:srgbClr val="C00000"/>
                </a:solidFill>
                <a:latin typeface="Georgia" panose="02040502050405020303" pitchFamily="18" charset="0"/>
              </a:rPr>
              <a:t>істо</a:t>
            </a:r>
            <a:r>
              <a:rPr lang="ru-RU" sz="28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,</a:t>
            </a:r>
            <a:r>
              <a:rPr lang="ru-RU" sz="28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суворе</a:t>
            </a:r>
            <a:r>
              <a:rPr lang="ru-RU" sz="2800" dirty="0" smtClean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Georgia" panose="02040502050405020303" pitchFamily="18" charset="0"/>
              </a:rPr>
              <a:t>й </a:t>
            </a:r>
            <a:r>
              <a:rPr lang="ru-RU" sz="2800" dirty="0" err="1" smtClean="0">
                <a:solidFill>
                  <a:srgbClr val="0070C0"/>
                </a:solidFill>
                <a:latin typeface="Georgia" panose="02040502050405020303" pitchFamily="18" charset="0"/>
              </a:rPr>
              <a:t>мовчазне</a:t>
            </a:r>
            <a:r>
              <a:rPr lang="ru-RU" sz="28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,</a:t>
            </a:r>
            <a:r>
              <a:rPr lang="ru-RU" sz="2800" dirty="0" smtClean="0">
                <a:solidFill>
                  <a:srgbClr val="0070C0"/>
                </a:solidFill>
                <a:latin typeface="Georgia" panose="02040502050405020303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Georgia" panose="02040502050405020303" pitchFamily="18" charset="0"/>
              </a:rPr>
              <a:t>спить</a:t>
            </a:r>
            <a:r>
              <a:rPr lang="ru-RU" sz="2800" dirty="0">
                <a:solidFill>
                  <a:srgbClr val="000000"/>
                </a:solidFill>
                <a:latin typeface="Georgia" panose="02040502050405020303" pitchFamily="18" charset="0"/>
              </a:rPr>
              <a:t>. </a:t>
            </a:r>
            <a:endParaRPr lang="uk-UA" sz="2800" dirty="0">
              <a:latin typeface="Georgia" panose="02040502050405020303" pitchFamily="18" charset="0"/>
            </a:endParaRPr>
          </a:p>
          <a:p>
            <a:r>
              <a:rPr lang="ru-RU" sz="2000" dirty="0" smtClean="0">
                <a:solidFill>
                  <a:srgbClr val="000000"/>
                </a:solidFill>
                <a:latin typeface="Georgia" panose="02040502050405020303" pitchFamily="18" charset="0"/>
              </a:rPr>
              <a:t> </a:t>
            </a:r>
            <a:endParaRPr lang="uk-UA" sz="2000" dirty="0">
              <a:latin typeface="Georgia" panose="02040502050405020303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2060848"/>
            <a:ext cx="7416824" cy="21602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uk-UA" dirty="0" smtClean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endParaRPr lang="uk-UA" b="1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Міркуємо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</a:rPr>
              <a:t>:</a:t>
            </a:r>
          </a:p>
          <a:p>
            <a:r>
              <a:rPr lang="uk-UA" dirty="0" smtClean="0">
                <a:solidFill>
                  <a:srgbClr val="0070C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  <a:ea typeface="Times New Roman" panose="02020603050405020304" pitchFamily="18" charset="0"/>
              </a:rPr>
              <a:t>Суворе, мовчазне – </a:t>
            </a:r>
            <a:r>
              <a:rPr lang="uk-UA" dirty="0" smtClean="0"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  <a:ea typeface="Times New Roman" panose="02020603050405020304" pitchFamily="18" charset="0"/>
              </a:rPr>
              <a:t>прикметники ; </a:t>
            </a:r>
            <a:r>
              <a:rPr lang="uk-UA" dirty="0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місто </a:t>
            </a:r>
            <a:r>
              <a:rPr lang="uk-UA" dirty="0"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– означуване слово – іменник</a:t>
            </a:r>
            <a:r>
              <a:rPr lang="uk-UA" dirty="0" smtClean="0"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. (правило- слайд 20)</a:t>
            </a:r>
          </a:p>
          <a:p>
            <a:pPr algn="ctr"/>
            <a:r>
              <a:rPr lang="uk-UA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!!! Щоб означення стало відокремленим, </a:t>
            </a:r>
            <a:r>
              <a:rPr lang="uk-UA" u="sng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міняємо місцями:</a:t>
            </a:r>
            <a:r>
              <a:rPr lang="uk-UA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 </a:t>
            </a:r>
            <a:r>
              <a:rPr lang="uk-UA" b="1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прикметники</a:t>
            </a:r>
            <a:r>
              <a:rPr lang="uk-UA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 ставимо </a:t>
            </a:r>
            <a:r>
              <a:rPr lang="uk-UA" dirty="0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після</a:t>
            </a:r>
            <a:r>
              <a:rPr lang="uk-UA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 </a:t>
            </a:r>
            <a:r>
              <a:rPr lang="uk-UA" b="1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означуваного слова.</a:t>
            </a:r>
          </a:p>
          <a:p>
            <a:pPr algn="ctr"/>
            <a:r>
              <a:rPr lang="uk-UA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В цьому реченні </a:t>
            </a:r>
            <a:r>
              <a:rPr lang="uk-UA" b="1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Georgia" panose="02040502050405020303" pitchFamily="18" charset="0"/>
              </a:rPr>
              <a:t>коми за бажанням автора.</a:t>
            </a:r>
          </a:p>
          <a:p>
            <a:endParaRPr lang="uk-UA" dirty="0">
              <a:uFill>
                <a:solidFill>
                  <a:srgbClr val="C00000"/>
                </a:solidFill>
              </a:uFill>
              <a:latin typeface="Georgia" panose="02040502050405020303" pitchFamily="18" charset="0"/>
            </a:endParaRPr>
          </a:p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2224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85786" y="42860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chemeClr val="accent3">
                    <a:lumMod val="50000"/>
                  </a:schemeClr>
                </a:solidFill>
              </a:rPr>
              <a:t>ВІДОКРЕМЛЕНІ </a:t>
            </a:r>
            <a:r>
              <a:rPr lang="uk-UA" sz="4000" b="1" dirty="0" smtClean="0">
                <a:solidFill>
                  <a:srgbClr val="00B0F0"/>
                </a:solidFill>
              </a:rPr>
              <a:t>ДРУГОРЯДНІ</a:t>
            </a:r>
            <a:r>
              <a:rPr lang="uk-UA" sz="4000" b="1" dirty="0" smtClean="0">
                <a:solidFill>
                  <a:schemeClr val="accent3">
                    <a:lumMod val="50000"/>
                  </a:schemeClr>
                </a:solidFill>
              </a:rPr>
              <a:t> ЧЛЕНИ РЕЧЕННЯ</a:t>
            </a:r>
            <a:endParaRPr lang="ru-RU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28596" y="2285992"/>
            <a:ext cx="8429684" cy="4286280"/>
          </a:xfrm>
        </p:spPr>
        <p:txBody>
          <a:bodyPr>
            <a:normAutofit lnSpcReduction="10000"/>
          </a:bodyPr>
          <a:lstStyle/>
          <a:p>
            <a:endParaRPr lang="uk-UA" dirty="0" smtClean="0"/>
          </a:p>
          <a:p>
            <a:pPr algn="l"/>
            <a:r>
              <a:rPr lang="uk-UA" sz="4000" dirty="0"/>
              <a:t> </a:t>
            </a:r>
            <a:r>
              <a:rPr lang="uk-UA" sz="4000" dirty="0" smtClean="0"/>
              <a:t>   </a:t>
            </a:r>
          </a:p>
          <a:p>
            <a:pPr algn="l"/>
            <a:r>
              <a:rPr lang="uk-UA" sz="4000" u="wavyHeavy" dirty="0" smtClean="0"/>
              <a:t> </a:t>
            </a:r>
            <a:r>
              <a:rPr lang="uk-UA" sz="4000" b="1" u="wavyHeavy" dirty="0" smtClean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</a:rPr>
              <a:t>ОЗНАЧЕННЯ</a:t>
            </a:r>
            <a:r>
              <a:rPr lang="uk-UA" sz="4000" b="1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uk-UA" sz="4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uk-UA" sz="4000" b="1" dirty="0" smtClean="0">
                <a:solidFill>
                  <a:schemeClr val="accent2">
                    <a:lumMod val="75000"/>
                  </a:schemeClr>
                </a:solidFill>
              </a:rPr>
              <a:t>                </a:t>
            </a:r>
            <a:r>
              <a:rPr lang="uk-UA" sz="4000" b="1" u="dashLongHeavy" dirty="0" smtClean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</a:rPr>
              <a:t>ДОДАТКИ</a:t>
            </a:r>
          </a:p>
          <a:p>
            <a:pPr algn="l"/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        - узгоджені</a:t>
            </a:r>
          </a:p>
          <a:p>
            <a:pPr algn="l"/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        - неузгоджені</a:t>
            </a:r>
          </a:p>
          <a:p>
            <a:pPr algn="l"/>
            <a:endParaRPr lang="uk-UA" b="1" dirty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uk-UA" sz="4000" b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</a:t>
            </a:r>
          </a:p>
          <a:p>
            <a:pPr algn="ctr"/>
            <a:r>
              <a:rPr lang="uk-UA" sz="4000" b="1" u="dotDashHeavy" dirty="0" smtClean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</a:rPr>
              <a:t>ОБСТАВИНИ</a:t>
            </a:r>
            <a:endParaRPr lang="ru-RU" sz="4000" b="1" u="dotDashHeavy" dirty="0">
              <a:solidFill>
                <a:srgbClr val="FF0000"/>
              </a:solidFill>
              <a:uFill>
                <a:solidFill>
                  <a:schemeClr val="tx1"/>
                </a:solidFill>
              </a:u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2321703" y="2035983"/>
            <a:ext cx="1000132" cy="9286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2964645" y="3536157"/>
            <a:ext cx="3429024" cy="714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5786446" y="1970059"/>
            <a:ext cx="1071570" cy="9286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500042"/>
            <a:ext cx="7319987" cy="4176722"/>
          </a:xfrm>
        </p:spPr>
        <p:txBody>
          <a:bodyPr>
            <a:noAutofit/>
          </a:bodyPr>
          <a:lstStyle/>
          <a:p>
            <a:pPr algn="ctr"/>
            <a:r>
              <a:rPr lang="uk-UA" sz="6600" b="1" dirty="0" smtClean="0">
                <a:latin typeface="Georgia" pitchFamily="18" charset="0"/>
              </a:rPr>
              <a:t/>
            </a:r>
            <a:br>
              <a:rPr lang="uk-UA" sz="6600" b="1" dirty="0" smtClean="0">
                <a:latin typeface="Georgia" pitchFamily="18" charset="0"/>
              </a:rPr>
            </a:br>
            <a:r>
              <a:rPr lang="uk-UA" sz="6600" b="1" dirty="0" smtClean="0">
                <a:latin typeface="Georgia" pitchFamily="18" charset="0"/>
              </a:rPr>
              <a:t>Відокремлені означення</a:t>
            </a:r>
            <a:endParaRPr lang="ru-RU" sz="66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b="1" dirty="0" smtClean="0">
                <a:latin typeface="Georgia" pitchFamily="18" charset="0"/>
              </a:rPr>
              <a:t>Для початку </a:t>
            </a:r>
            <a:r>
              <a:rPr lang="uk-UA" sz="4000" b="1" u="sng" dirty="0" smtClean="0">
                <a:latin typeface="Georgia" pitchFamily="18" charset="0"/>
              </a:rPr>
              <a:t>повторимо</a:t>
            </a:r>
            <a:r>
              <a:rPr lang="uk-UA" sz="4000" b="1" dirty="0" smtClean="0">
                <a:latin typeface="Georgia" pitchFamily="18" charset="0"/>
              </a:rPr>
              <a:t> раніше вивчений матеріал про </a:t>
            </a:r>
            <a:r>
              <a:rPr lang="uk-UA" sz="4000" b="1" dirty="0" smtClean="0">
                <a:solidFill>
                  <a:srgbClr val="FF0000"/>
                </a:solidFill>
                <a:latin typeface="Georgia" pitchFamily="18" charset="0"/>
              </a:rPr>
              <a:t>означення</a:t>
            </a:r>
            <a:r>
              <a:rPr lang="uk-UA" sz="4000" b="1" dirty="0" smtClean="0">
                <a:latin typeface="Georgia" pitchFamily="18" charset="0"/>
              </a:rPr>
              <a:t> як другорядний член речення</a:t>
            </a:r>
            <a:endParaRPr lang="ru-RU" sz="40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6347713" cy="65916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Georgia" panose="02040502050405020303" pitchFamily="18" charset="0"/>
              </a:rPr>
              <a:t>Пригадаймо:</a:t>
            </a:r>
            <a:br>
              <a:rPr lang="uk-UA" b="1" dirty="0">
                <a:latin typeface="Georgia" panose="02040502050405020303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785794"/>
            <a:ext cx="7848872" cy="4772603"/>
          </a:xfrm>
        </p:spPr>
        <p:txBody>
          <a:bodyPr/>
          <a:lstStyle/>
          <a:p>
            <a:pPr marL="0" indent="0">
              <a:buNone/>
            </a:pPr>
            <a:r>
              <a:rPr lang="uk-UA" sz="2400" b="1" dirty="0" smtClean="0">
                <a:solidFill>
                  <a:srgbClr val="FF0000"/>
                </a:solidFill>
              </a:rPr>
              <a:t>Означення</a:t>
            </a:r>
            <a:r>
              <a:rPr lang="uk-UA" sz="2400" dirty="0" smtClean="0"/>
              <a:t> – </a:t>
            </a:r>
            <a:r>
              <a:rPr lang="uk-UA" sz="2400" u="sng" dirty="0" smtClean="0"/>
              <a:t>другорядний</a:t>
            </a:r>
            <a:r>
              <a:rPr lang="uk-UA" sz="2400" dirty="0" smtClean="0"/>
              <a:t> член речення, що вказує на ознаку предмета і відповідає на питання </a:t>
            </a:r>
            <a:r>
              <a:rPr lang="uk-UA" sz="2400" b="1" dirty="0" smtClean="0">
                <a:solidFill>
                  <a:srgbClr val="0070C0"/>
                </a:solidFill>
              </a:rPr>
              <a:t>який? </a:t>
            </a:r>
            <a:r>
              <a:rPr lang="uk-UA" sz="2400" b="1" dirty="0">
                <a:solidFill>
                  <a:srgbClr val="0070C0"/>
                </a:solidFill>
              </a:rPr>
              <a:t>ч</a:t>
            </a:r>
            <a:r>
              <a:rPr lang="uk-UA" sz="2400" b="1" dirty="0" smtClean="0">
                <a:solidFill>
                  <a:srgbClr val="0070C0"/>
                </a:solidFill>
              </a:rPr>
              <a:t>ий? котрий?</a:t>
            </a:r>
          </a:p>
          <a:p>
            <a:pPr marL="0" indent="0">
              <a:buNone/>
            </a:pPr>
            <a:endParaRPr lang="ru-RU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504073035"/>
              </p:ext>
            </p:extLst>
          </p:nvPr>
        </p:nvGraphicFramePr>
        <p:xfrm>
          <a:off x="785786" y="8572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773952" y="4005064"/>
            <a:ext cx="2808312" cy="237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Означення виражене такими </a:t>
            </a:r>
            <a:r>
              <a:rPr lang="uk-UA" b="1" dirty="0" smtClean="0">
                <a:solidFill>
                  <a:schemeClr val="tx1"/>
                </a:solidFill>
              </a:rPr>
              <a:t>частинами мови</a:t>
            </a:r>
            <a:r>
              <a:rPr lang="uk-UA" dirty="0" smtClean="0">
                <a:solidFill>
                  <a:schemeClr val="tx1"/>
                </a:solidFill>
              </a:rPr>
              <a:t>, які </a:t>
            </a:r>
            <a:r>
              <a:rPr lang="uk-UA" b="1" dirty="0" smtClean="0">
                <a:solidFill>
                  <a:srgbClr val="C00000"/>
                </a:solidFill>
              </a:rPr>
              <a:t>здатні змінювати</a:t>
            </a:r>
            <a:r>
              <a:rPr lang="uk-UA" dirty="0" smtClean="0">
                <a:solidFill>
                  <a:srgbClr val="C00000"/>
                </a:solidFill>
              </a:rPr>
              <a:t> </a:t>
            </a:r>
            <a:r>
              <a:rPr lang="uk-UA" b="1" i="1" u="sng" dirty="0" smtClean="0">
                <a:solidFill>
                  <a:srgbClr val="0070C0"/>
                </a:solidFill>
              </a:rPr>
              <a:t>рід, число, відмінок</a:t>
            </a:r>
            <a:r>
              <a:rPr lang="uk-UA" i="1" u="sng" dirty="0" smtClean="0">
                <a:solidFill>
                  <a:srgbClr val="0070C0"/>
                </a:solidFill>
              </a:rPr>
              <a:t> </a:t>
            </a:r>
            <a:r>
              <a:rPr lang="uk-UA" dirty="0" smtClean="0">
                <a:solidFill>
                  <a:srgbClr val="C00000"/>
                </a:solidFill>
              </a:rPr>
              <a:t>відповідно </a:t>
            </a:r>
            <a:r>
              <a:rPr lang="uk-UA" b="1" dirty="0" smtClean="0">
                <a:solidFill>
                  <a:srgbClr val="C00000"/>
                </a:solidFill>
              </a:rPr>
              <a:t>іменника</a:t>
            </a:r>
            <a:r>
              <a:rPr lang="uk-UA" dirty="0" smtClean="0">
                <a:solidFill>
                  <a:schemeClr val="tx1"/>
                </a:solidFill>
              </a:rPr>
              <a:t>, з яким сполучаються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067944" y="4020296"/>
            <a:ext cx="2808312" cy="237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Означення виражене такими </a:t>
            </a:r>
            <a:r>
              <a:rPr lang="uk-UA" b="1" dirty="0" smtClean="0">
                <a:solidFill>
                  <a:schemeClr val="tx1"/>
                </a:solidFill>
              </a:rPr>
              <a:t>частинами мови</a:t>
            </a:r>
            <a:r>
              <a:rPr lang="uk-UA" dirty="0" smtClean="0">
                <a:solidFill>
                  <a:schemeClr val="tx1"/>
                </a:solidFill>
              </a:rPr>
              <a:t>, які </a:t>
            </a:r>
          </a:p>
          <a:p>
            <a:pPr algn="ctr"/>
            <a:r>
              <a:rPr lang="uk-UA" b="1" u="sng" dirty="0" smtClean="0">
                <a:solidFill>
                  <a:srgbClr val="C00000"/>
                </a:solidFill>
              </a:rPr>
              <a:t>не </a:t>
            </a:r>
            <a:r>
              <a:rPr lang="uk-UA" b="1" dirty="0" smtClean="0">
                <a:solidFill>
                  <a:srgbClr val="C00000"/>
                </a:solidFill>
              </a:rPr>
              <a:t>підлаштовуються під </a:t>
            </a:r>
            <a:r>
              <a:rPr lang="uk-UA" dirty="0" smtClean="0">
                <a:solidFill>
                  <a:schemeClr val="tx1"/>
                </a:solidFill>
              </a:rPr>
              <a:t>граматичну</a:t>
            </a:r>
            <a:r>
              <a:rPr lang="uk-UA" b="1" dirty="0" smtClean="0">
                <a:solidFill>
                  <a:srgbClr val="C00000"/>
                </a:solidFill>
              </a:rPr>
              <a:t> форму іменника, </a:t>
            </a:r>
            <a:r>
              <a:rPr lang="uk-UA" dirty="0" smtClean="0">
                <a:solidFill>
                  <a:schemeClr val="tx1"/>
                </a:solidFill>
              </a:rPr>
              <a:t>з яким сполучаються.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46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539552" y="278918"/>
            <a:ext cx="8280920" cy="6246426"/>
            <a:chOff x="1125377" y="1143750"/>
            <a:chExt cx="3787402" cy="624642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125377" y="1143750"/>
              <a:ext cx="3787402" cy="77381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1125377" y="1143750"/>
              <a:ext cx="3787402" cy="7738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955" tIns="20955" rIns="20955" bIns="20955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4400" kern="1200" dirty="0" smtClean="0">
                  <a:solidFill>
                    <a:srgbClr val="0070C0"/>
                  </a:solidFill>
                </a:rPr>
                <a:t>Узгоджене означення</a:t>
              </a:r>
              <a:r>
                <a:rPr lang="uk-UA" sz="3300" kern="1200" dirty="0" smtClean="0">
                  <a:solidFill>
                    <a:srgbClr val="0070C0"/>
                  </a:solidFill>
                </a:rPr>
                <a:t> </a:t>
              </a:r>
              <a:r>
                <a:rPr lang="uk-UA" sz="3300" kern="1200" dirty="0" smtClean="0"/>
                <a:t> </a:t>
              </a:r>
              <a:endParaRPr lang="ru-RU" sz="3300" kern="1200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125377" y="2133592"/>
              <a:ext cx="3787402" cy="525658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uk-UA" sz="2800" b="1" dirty="0" smtClean="0">
                  <a:solidFill>
                    <a:schemeClr val="tx1"/>
                  </a:solidFill>
                </a:rPr>
                <a:t>Виражене:</a:t>
              </a:r>
            </a:p>
            <a:p>
              <a:pPr marL="342900" indent="-342900">
                <a:buAutoNum type="arabicPeriod"/>
              </a:pPr>
              <a:r>
                <a:rPr lang="uk-UA" sz="2800" b="1" dirty="0" smtClean="0">
                  <a:solidFill>
                    <a:srgbClr val="C00000"/>
                  </a:solidFill>
                </a:rPr>
                <a:t>Прикметником</a:t>
              </a:r>
              <a:r>
                <a:rPr lang="uk-UA" sz="2800" b="1" dirty="0" smtClean="0">
                  <a:solidFill>
                    <a:srgbClr val="FF0000"/>
                  </a:solidFill>
                </a:rPr>
                <a:t> </a:t>
              </a:r>
            </a:p>
            <a:p>
              <a:r>
                <a:rPr lang="uk-UA" b="1" dirty="0" smtClean="0">
                  <a:solidFill>
                    <a:schemeClr val="tx1"/>
                  </a:solidFill>
                </a:rPr>
                <a:t>Козака</a:t>
              </a:r>
              <a:r>
                <a:rPr lang="uk-UA" dirty="0" smtClean="0">
                  <a:solidFill>
                    <a:srgbClr val="002060"/>
                  </a:solidFill>
                </a:rPr>
                <a:t> (</a:t>
              </a:r>
              <a:r>
                <a:rPr lang="uk-UA" dirty="0" err="1" smtClean="0">
                  <a:solidFill>
                    <a:srgbClr val="002060"/>
                  </a:solidFill>
                </a:rPr>
                <a:t>ч.р</a:t>
              </a:r>
              <a:r>
                <a:rPr lang="uk-UA" dirty="0" smtClean="0">
                  <a:solidFill>
                    <a:srgbClr val="002060"/>
                  </a:solidFill>
                </a:rPr>
                <a:t>., </a:t>
              </a:r>
              <a:r>
                <a:rPr lang="uk-UA" dirty="0" err="1" smtClean="0">
                  <a:solidFill>
                    <a:srgbClr val="002060"/>
                  </a:solidFill>
                </a:rPr>
                <a:t>одн</a:t>
              </a:r>
              <a:r>
                <a:rPr lang="uk-UA" dirty="0" smtClean="0">
                  <a:solidFill>
                    <a:srgbClr val="002060"/>
                  </a:solidFill>
                </a:rPr>
                <a:t>., </a:t>
              </a:r>
              <a:r>
                <a:rPr lang="uk-UA" dirty="0" err="1" smtClean="0">
                  <a:solidFill>
                    <a:srgbClr val="002060"/>
                  </a:solidFill>
                </a:rPr>
                <a:t>Р.в</a:t>
              </a:r>
              <a:r>
                <a:rPr lang="uk-UA" dirty="0" smtClean="0">
                  <a:solidFill>
                    <a:srgbClr val="002060"/>
                  </a:solidFill>
                </a:rPr>
                <a:t>.)                  </a:t>
              </a:r>
              <a:r>
                <a:rPr lang="uk-UA" b="1" i="1" u="wavyHeavy" dirty="0" smtClean="0">
                  <a:solidFill>
                    <a:schemeClr val="tx1"/>
                  </a:solidFill>
                  <a:uFill>
                    <a:solidFill>
                      <a:srgbClr val="FF0000"/>
                    </a:solidFill>
                  </a:uFill>
                </a:rPr>
                <a:t>сміливого</a:t>
              </a:r>
              <a:r>
                <a:rPr lang="uk-UA" u="wavyHeavy" dirty="0" smtClean="0">
                  <a:solidFill>
                    <a:srgbClr val="002060"/>
                  </a:solidFill>
                  <a:uFill>
                    <a:solidFill>
                      <a:srgbClr val="FF0000"/>
                    </a:solidFill>
                  </a:uFill>
                </a:rPr>
                <a:t> </a:t>
              </a:r>
              <a:r>
                <a:rPr lang="uk-UA" dirty="0">
                  <a:solidFill>
                    <a:srgbClr val="002060"/>
                  </a:solidFill>
                </a:rPr>
                <a:t>(</a:t>
              </a:r>
              <a:r>
                <a:rPr lang="uk-UA" dirty="0" err="1">
                  <a:solidFill>
                    <a:srgbClr val="002060"/>
                  </a:solidFill>
                </a:rPr>
                <a:t>ч.р</a:t>
              </a:r>
              <a:r>
                <a:rPr lang="uk-UA" dirty="0">
                  <a:solidFill>
                    <a:srgbClr val="002060"/>
                  </a:solidFill>
                </a:rPr>
                <a:t>., </a:t>
              </a:r>
              <a:r>
                <a:rPr lang="uk-UA" dirty="0" err="1">
                  <a:solidFill>
                    <a:srgbClr val="002060"/>
                  </a:solidFill>
                </a:rPr>
                <a:t>одн</a:t>
              </a:r>
              <a:r>
                <a:rPr lang="uk-UA" dirty="0">
                  <a:solidFill>
                    <a:srgbClr val="002060"/>
                  </a:solidFill>
                </a:rPr>
                <a:t>., </a:t>
              </a:r>
              <a:r>
                <a:rPr lang="uk-UA" dirty="0" err="1">
                  <a:solidFill>
                    <a:srgbClr val="002060"/>
                  </a:solidFill>
                </a:rPr>
                <a:t>Р.в</a:t>
              </a:r>
              <a:r>
                <a:rPr lang="uk-UA" dirty="0">
                  <a:solidFill>
                    <a:srgbClr val="002060"/>
                  </a:solidFill>
                </a:rPr>
                <a:t>.) </a:t>
              </a:r>
              <a:endParaRPr lang="uk-UA" dirty="0" smtClean="0">
                <a:solidFill>
                  <a:srgbClr val="002060"/>
                </a:solidFill>
              </a:endParaRPr>
            </a:p>
            <a:p>
              <a:r>
                <a:rPr lang="uk-UA" b="1" dirty="0" smtClean="0">
                  <a:solidFill>
                    <a:schemeClr val="tx1"/>
                  </a:solidFill>
                </a:rPr>
                <a:t>З квітами </a:t>
              </a:r>
              <a:r>
                <a:rPr lang="uk-UA" dirty="0" smtClean="0">
                  <a:solidFill>
                    <a:srgbClr val="002060"/>
                  </a:solidFill>
                </a:rPr>
                <a:t>(мн., </a:t>
              </a:r>
              <a:r>
                <a:rPr lang="uk-UA" dirty="0" err="1" smtClean="0">
                  <a:solidFill>
                    <a:srgbClr val="002060"/>
                  </a:solidFill>
                </a:rPr>
                <a:t>О.в</a:t>
              </a:r>
              <a:r>
                <a:rPr lang="uk-UA" dirty="0">
                  <a:solidFill>
                    <a:srgbClr val="002060"/>
                  </a:solidFill>
                </a:rPr>
                <a:t>.) </a:t>
              </a:r>
              <a:r>
                <a:rPr lang="uk-UA" dirty="0" smtClean="0">
                  <a:solidFill>
                    <a:srgbClr val="002060"/>
                  </a:solidFill>
                </a:rPr>
                <a:t>                  </a:t>
              </a:r>
              <a:r>
                <a:rPr lang="uk-UA" b="1" i="1" u="wavyHeavy" dirty="0" smtClean="0">
                  <a:solidFill>
                    <a:schemeClr val="tx1"/>
                  </a:solidFill>
                  <a:uFill>
                    <a:solidFill>
                      <a:srgbClr val="FF0000"/>
                    </a:solidFill>
                  </a:uFill>
                </a:rPr>
                <a:t>запашними </a:t>
              </a:r>
              <a:r>
                <a:rPr lang="uk-UA" dirty="0">
                  <a:solidFill>
                    <a:srgbClr val="002060"/>
                  </a:solidFill>
                </a:rPr>
                <a:t>(мн., </a:t>
              </a:r>
              <a:r>
                <a:rPr lang="uk-UA" dirty="0" err="1">
                  <a:solidFill>
                    <a:srgbClr val="002060"/>
                  </a:solidFill>
                </a:rPr>
                <a:t>О.в</a:t>
              </a:r>
              <a:r>
                <a:rPr lang="uk-UA" dirty="0">
                  <a:solidFill>
                    <a:srgbClr val="002060"/>
                  </a:solidFill>
                </a:rPr>
                <a:t>.)</a:t>
              </a:r>
              <a:endParaRPr lang="uk-UA" b="1" i="1" u="wavyHeavy" dirty="0" smtClean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</a:endParaRPr>
            </a:p>
            <a:p>
              <a:endParaRPr lang="uk-UA" sz="2800" b="1" dirty="0" smtClean="0">
                <a:solidFill>
                  <a:srgbClr val="FF0000"/>
                </a:solidFill>
              </a:endParaRPr>
            </a:p>
            <a:p>
              <a:r>
                <a:rPr lang="uk-UA" sz="2800" b="1" dirty="0" smtClean="0">
                  <a:solidFill>
                    <a:srgbClr val="C00000"/>
                  </a:solidFill>
                </a:rPr>
                <a:t>2. Дієприкметником</a:t>
              </a:r>
            </a:p>
            <a:p>
              <a:r>
                <a:rPr lang="uk-UA" b="1" dirty="0">
                  <a:solidFill>
                    <a:srgbClr val="FF0000"/>
                  </a:solidFill>
                </a:rPr>
                <a:t> </a:t>
              </a:r>
              <a:r>
                <a:rPr lang="uk-UA" b="1" dirty="0" smtClean="0">
                  <a:solidFill>
                    <a:schemeClr val="tx1"/>
                  </a:solidFill>
                </a:rPr>
                <a:t>Дівчина </a:t>
              </a:r>
              <a:r>
                <a:rPr lang="uk-UA" dirty="0" smtClean="0">
                  <a:solidFill>
                    <a:srgbClr val="002060"/>
                  </a:solidFill>
                </a:rPr>
                <a:t>(</a:t>
              </a:r>
              <a:r>
                <a:rPr lang="uk-UA" dirty="0" err="1" smtClean="0">
                  <a:solidFill>
                    <a:srgbClr val="002060"/>
                  </a:solidFill>
                </a:rPr>
                <a:t>ж.р</a:t>
              </a:r>
              <a:r>
                <a:rPr lang="uk-UA" dirty="0" smtClean="0">
                  <a:solidFill>
                    <a:srgbClr val="002060"/>
                  </a:solidFill>
                </a:rPr>
                <a:t>., </a:t>
              </a:r>
              <a:r>
                <a:rPr lang="uk-UA" dirty="0" err="1" smtClean="0">
                  <a:solidFill>
                    <a:srgbClr val="002060"/>
                  </a:solidFill>
                </a:rPr>
                <a:t>одн</a:t>
              </a:r>
              <a:r>
                <a:rPr lang="uk-UA" dirty="0" smtClean="0">
                  <a:solidFill>
                    <a:srgbClr val="002060"/>
                  </a:solidFill>
                </a:rPr>
                <a:t>., </a:t>
              </a:r>
              <a:r>
                <a:rPr lang="uk-UA" dirty="0" err="1" smtClean="0">
                  <a:solidFill>
                    <a:srgbClr val="002060"/>
                  </a:solidFill>
                </a:rPr>
                <a:t>Н.в</a:t>
              </a:r>
              <a:r>
                <a:rPr lang="uk-UA" dirty="0" smtClean="0">
                  <a:solidFill>
                    <a:srgbClr val="002060"/>
                  </a:solidFill>
                </a:rPr>
                <a:t>.)</a:t>
              </a:r>
              <a:r>
                <a:rPr lang="uk-UA" b="1" dirty="0" smtClean="0">
                  <a:solidFill>
                    <a:schemeClr val="tx1"/>
                  </a:solidFill>
                </a:rPr>
                <a:t>                   </a:t>
              </a:r>
              <a:r>
                <a:rPr lang="uk-UA" b="1" i="1" dirty="0" smtClean="0">
                  <a:solidFill>
                    <a:schemeClr val="tx1"/>
                  </a:solidFill>
                </a:rPr>
                <a:t>засмучена </a:t>
              </a:r>
              <a:r>
                <a:rPr lang="uk-UA" dirty="0">
                  <a:solidFill>
                    <a:srgbClr val="002060"/>
                  </a:solidFill>
                </a:rPr>
                <a:t>(</a:t>
              </a:r>
              <a:r>
                <a:rPr lang="uk-UA" dirty="0" err="1">
                  <a:solidFill>
                    <a:srgbClr val="002060"/>
                  </a:solidFill>
                </a:rPr>
                <a:t>ж.р</a:t>
              </a:r>
              <a:r>
                <a:rPr lang="uk-UA" dirty="0">
                  <a:solidFill>
                    <a:srgbClr val="002060"/>
                  </a:solidFill>
                </a:rPr>
                <a:t>., </a:t>
              </a:r>
              <a:r>
                <a:rPr lang="uk-UA" dirty="0" err="1">
                  <a:solidFill>
                    <a:srgbClr val="002060"/>
                  </a:solidFill>
                </a:rPr>
                <a:t>одн</a:t>
              </a:r>
              <a:r>
                <a:rPr lang="uk-UA" dirty="0">
                  <a:solidFill>
                    <a:srgbClr val="002060"/>
                  </a:solidFill>
                </a:rPr>
                <a:t>., </a:t>
              </a:r>
              <a:r>
                <a:rPr lang="uk-UA" dirty="0" err="1">
                  <a:solidFill>
                    <a:srgbClr val="002060"/>
                  </a:solidFill>
                </a:rPr>
                <a:t>Н.в</a:t>
              </a:r>
              <a:r>
                <a:rPr lang="uk-UA" dirty="0" smtClean="0">
                  <a:solidFill>
                    <a:srgbClr val="002060"/>
                  </a:solidFill>
                </a:rPr>
                <a:t>.)</a:t>
              </a:r>
            </a:p>
            <a:p>
              <a:endParaRPr lang="uk-UA" i="1" dirty="0" smtClean="0">
                <a:solidFill>
                  <a:srgbClr val="002060"/>
                </a:solidFill>
              </a:endParaRPr>
            </a:p>
            <a:p>
              <a:r>
                <a:rPr lang="uk-UA" sz="2800" b="1" dirty="0" smtClean="0">
                  <a:solidFill>
                    <a:srgbClr val="C00000"/>
                  </a:solidFill>
                </a:rPr>
                <a:t>3. Деякими займенниками:</a:t>
              </a:r>
            </a:p>
            <a:p>
              <a:r>
                <a:rPr lang="uk-UA" b="1" dirty="0" smtClean="0">
                  <a:solidFill>
                    <a:schemeClr val="tx1"/>
                  </a:solidFill>
                </a:rPr>
                <a:t>Біля хати </a:t>
              </a:r>
              <a:r>
                <a:rPr lang="uk-UA" dirty="0" smtClean="0">
                  <a:solidFill>
                    <a:srgbClr val="002060"/>
                  </a:solidFill>
                </a:rPr>
                <a:t>(</a:t>
              </a:r>
              <a:r>
                <a:rPr lang="uk-UA" dirty="0" err="1" smtClean="0">
                  <a:solidFill>
                    <a:srgbClr val="002060"/>
                  </a:solidFill>
                </a:rPr>
                <a:t>ж.р</a:t>
              </a:r>
              <a:r>
                <a:rPr lang="uk-UA" dirty="0">
                  <a:solidFill>
                    <a:srgbClr val="002060"/>
                  </a:solidFill>
                </a:rPr>
                <a:t>., </a:t>
              </a:r>
              <a:r>
                <a:rPr lang="uk-UA" dirty="0" err="1">
                  <a:solidFill>
                    <a:srgbClr val="002060"/>
                  </a:solidFill>
                </a:rPr>
                <a:t>одн</a:t>
              </a:r>
              <a:r>
                <a:rPr lang="uk-UA" dirty="0">
                  <a:solidFill>
                    <a:srgbClr val="002060"/>
                  </a:solidFill>
                </a:rPr>
                <a:t>., </a:t>
              </a:r>
              <a:r>
                <a:rPr lang="uk-UA" dirty="0" err="1">
                  <a:solidFill>
                    <a:srgbClr val="002060"/>
                  </a:solidFill>
                </a:rPr>
                <a:t>Р.в</a:t>
              </a:r>
              <a:r>
                <a:rPr lang="uk-UA" dirty="0" smtClean="0">
                  <a:solidFill>
                    <a:srgbClr val="002060"/>
                  </a:solidFill>
                </a:rPr>
                <a:t>.) -               </a:t>
              </a:r>
              <a:r>
                <a:rPr lang="uk-UA" b="1" i="1" dirty="0" smtClean="0">
                  <a:solidFill>
                    <a:schemeClr val="tx1"/>
                  </a:solidFill>
                </a:rPr>
                <a:t>кожної, нашої </a:t>
              </a:r>
              <a:r>
                <a:rPr lang="uk-UA" dirty="0">
                  <a:solidFill>
                    <a:srgbClr val="002060"/>
                  </a:solidFill>
                </a:rPr>
                <a:t>(</a:t>
              </a:r>
              <a:r>
                <a:rPr lang="uk-UA" dirty="0" err="1">
                  <a:solidFill>
                    <a:srgbClr val="002060"/>
                  </a:solidFill>
                </a:rPr>
                <a:t>ж.р</a:t>
              </a:r>
              <a:r>
                <a:rPr lang="uk-UA" dirty="0">
                  <a:solidFill>
                    <a:srgbClr val="002060"/>
                  </a:solidFill>
                </a:rPr>
                <a:t>., </a:t>
              </a:r>
              <a:r>
                <a:rPr lang="uk-UA" dirty="0" err="1">
                  <a:solidFill>
                    <a:srgbClr val="002060"/>
                  </a:solidFill>
                </a:rPr>
                <a:t>одн</a:t>
              </a:r>
              <a:r>
                <a:rPr lang="uk-UA" dirty="0">
                  <a:solidFill>
                    <a:srgbClr val="002060"/>
                  </a:solidFill>
                </a:rPr>
                <a:t>., </a:t>
              </a:r>
              <a:r>
                <a:rPr lang="uk-UA" dirty="0" err="1">
                  <a:solidFill>
                    <a:srgbClr val="002060"/>
                  </a:solidFill>
                </a:rPr>
                <a:t>Р.в</a:t>
              </a:r>
              <a:r>
                <a:rPr lang="uk-UA" dirty="0">
                  <a:solidFill>
                    <a:srgbClr val="002060"/>
                  </a:solidFill>
                </a:rPr>
                <a:t>.) </a:t>
              </a:r>
              <a:endParaRPr lang="uk-UA" b="1" dirty="0" smtClean="0">
                <a:solidFill>
                  <a:srgbClr val="002060"/>
                </a:solidFill>
              </a:endParaRPr>
            </a:p>
            <a:p>
              <a:endParaRPr lang="uk-UA" i="1" dirty="0" smtClean="0">
                <a:solidFill>
                  <a:srgbClr val="002060"/>
                </a:solidFill>
              </a:endParaRPr>
            </a:p>
            <a:p>
              <a:r>
                <a:rPr lang="uk-UA" sz="2800" b="1" dirty="0" smtClean="0">
                  <a:solidFill>
                    <a:srgbClr val="C00000"/>
                  </a:solidFill>
                </a:rPr>
                <a:t>4. Порядковими числівниками:</a:t>
              </a:r>
              <a:endParaRPr lang="uk-UA" sz="2800" b="1" dirty="0">
                <a:solidFill>
                  <a:srgbClr val="C00000"/>
                </a:solidFill>
              </a:endParaRPr>
            </a:p>
            <a:p>
              <a:r>
                <a:rPr lang="uk-UA" b="1" dirty="0">
                  <a:solidFill>
                    <a:schemeClr val="tx1"/>
                  </a:solidFill>
                </a:rPr>
                <a:t>Біля хати </a:t>
              </a:r>
              <a:r>
                <a:rPr lang="uk-UA" dirty="0">
                  <a:solidFill>
                    <a:srgbClr val="002060"/>
                  </a:solidFill>
                </a:rPr>
                <a:t>(</a:t>
              </a:r>
              <a:r>
                <a:rPr lang="uk-UA" dirty="0" err="1">
                  <a:solidFill>
                    <a:srgbClr val="002060"/>
                  </a:solidFill>
                </a:rPr>
                <a:t>ж.р</a:t>
              </a:r>
              <a:r>
                <a:rPr lang="uk-UA" dirty="0">
                  <a:solidFill>
                    <a:srgbClr val="002060"/>
                  </a:solidFill>
                </a:rPr>
                <a:t>., </a:t>
              </a:r>
              <a:r>
                <a:rPr lang="uk-UA" dirty="0" err="1">
                  <a:solidFill>
                    <a:srgbClr val="002060"/>
                  </a:solidFill>
                </a:rPr>
                <a:t>одн</a:t>
              </a:r>
              <a:r>
                <a:rPr lang="uk-UA" dirty="0">
                  <a:solidFill>
                    <a:srgbClr val="002060"/>
                  </a:solidFill>
                </a:rPr>
                <a:t>., </a:t>
              </a:r>
              <a:r>
                <a:rPr lang="uk-UA" dirty="0" err="1">
                  <a:solidFill>
                    <a:srgbClr val="002060"/>
                  </a:solidFill>
                </a:rPr>
                <a:t>Р.в</a:t>
              </a:r>
              <a:r>
                <a:rPr lang="uk-UA" dirty="0" smtClean="0">
                  <a:solidFill>
                    <a:srgbClr val="002060"/>
                  </a:solidFill>
                </a:rPr>
                <a:t>.)                  </a:t>
              </a:r>
              <a:r>
                <a:rPr lang="uk-UA" b="1" i="1" dirty="0" smtClean="0">
                  <a:solidFill>
                    <a:schemeClr val="tx1"/>
                  </a:solidFill>
                </a:rPr>
                <a:t>першої, другої </a:t>
              </a:r>
              <a:r>
                <a:rPr lang="uk-UA" dirty="0" smtClean="0">
                  <a:solidFill>
                    <a:srgbClr val="002060"/>
                  </a:solidFill>
                </a:rPr>
                <a:t>(</a:t>
              </a:r>
              <a:r>
                <a:rPr lang="uk-UA" dirty="0" err="1" smtClean="0">
                  <a:solidFill>
                    <a:srgbClr val="002060"/>
                  </a:solidFill>
                </a:rPr>
                <a:t>ж.р</a:t>
              </a:r>
              <a:r>
                <a:rPr lang="uk-UA" dirty="0">
                  <a:solidFill>
                    <a:srgbClr val="002060"/>
                  </a:solidFill>
                </a:rPr>
                <a:t>., </a:t>
              </a:r>
              <a:r>
                <a:rPr lang="uk-UA" dirty="0" err="1">
                  <a:solidFill>
                    <a:srgbClr val="002060"/>
                  </a:solidFill>
                </a:rPr>
                <a:t>одн</a:t>
              </a:r>
              <a:r>
                <a:rPr lang="uk-UA" dirty="0">
                  <a:solidFill>
                    <a:srgbClr val="002060"/>
                  </a:solidFill>
                </a:rPr>
                <a:t>., </a:t>
              </a:r>
              <a:r>
                <a:rPr lang="uk-UA" dirty="0" err="1">
                  <a:solidFill>
                    <a:srgbClr val="002060"/>
                  </a:solidFill>
                </a:rPr>
                <a:t>Р.в</a:t>
              </a:r>
              <a:r>
                <a:rPr lang="uk-UA" dirty="0">
                  <a:solidFill>
                    <a:srgbClr val="002060"/>
                  </a:solidFill>
                </a:rPr>
                <a:t>.) </a:t>
              </a:r>
              <a:endParaRPr lang="ru-RU" i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9" name="Стрелка вправо 8"/>
          <p:cNvSpPr/>
          <p:nvPr/>
        </p:nvSpPr>
        <p:spPr>
          <a:xfrm>
            <a:off x="3400088" y="2276872"/>
            <a:ext cx="864096" cy="7200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3022904" y="2564904"/>
            <a:ext cx="864096" cy="7200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3701824" y="3717032"/>
            <a:ext cx="864096" cy="7200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3635896" y="4653136"/>
            <a:ext cx="864096" cy="7200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3698768" y="5661248"/>
            <a:ext cx="864096" cy="7200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7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6347713" cy="65916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</a:rPr>
              <a:t>Неузгоджене</a:t>
            </a:r>
            <a:r>
              <a:rPr lang="uk-UA" dirty="0" smtClean="0">
                <a:solidFill>
                  <a:srgbClr val="0070C0"/>
                </a:solidFill>
              </a:rPr>
              <a:t> </a:t>
            </a:r>
            <a:r>
              <a:rPr lang="uk-UA" b="1" dirty="0" smtClean="0">
                <a:solidFill>
                  <a:srgbClr val="0070C0"/>
                </a:solidFill>
              </a:rPr>
              <a:t>означення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1196752"/>
            <a:ext cx="7200800" cy="540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uk-UA" sz="2800" b="1" dirty="0" smtClean="0">
                <a:solidFill>
                  <a:srgbClr val="C00000"/>
                </a:solidFill>
              </a:rPr>
              <a:t>Прислівником</a:t>
            </a:r>
            <a:r>
              <a:rPr lang="uk-UA" dirty="0" smtClean="0"/>
              <a:t> </a:t>
            </a:r>
            <a:r>
              <a:rPr lang="uk-UA" dirty="0" smtClean="0">
                <a:solidFill>
                  <a:schemeClr val="tx1"/>
                </a:solidFill>
              </a:rPr>
              <a:t>(незмінна частина мови): </a:t>
            </a:r>
          </a:p>
          <a:p>
            <a:pPr algn="ctr"/>
            <a:r>
              <a:rPr lang="uk-UA" b="1" u="sng" dirty="0" smtClean="0">
                <a:solidFill>
                  <a:schemeClr val="tx1"/>
                </a:solidFill>
              </a:rPr>
              <a:t>кава</a:t>
            </a:r>
            <a:r>
              <a:rPr lang="uk-UA" dirty="0" smtClean="0"/>
              <a:t> </a:t>
            </a:r>
            <a:r>
              <a:rPr lang="uk-UA" dirty="0" smtClean="0">
                <a:solidFill>
                  <a:srgbClr val="002060"/>
                </a:solidFill>
              </a:rPr>
              <a:t>(яка?) </a:t>
            </a:r>
            <a:r>
              <a:rPr lang="uk-UA" b="1" i="1" u="wavyHeavy" dirty="0" smtClean="0">
                <a:solidFill>
                  <a:srgbClr val="002060"/>
                </a:solidFill>
              </a:rPr>
              <a:t>по-американськи    </a:t>
            </a:r>
          </a:p>
          <a:p>
            <a:pPr algn="ctr"/>
            <a:endParaRPr lang="uk-UA" b="1" i="1" u="wavyHeavy" dirty="0">
              <a:solidFill>
                <a:srgbClr val="C00000"/>
              </a:solidFill>
            </a:endParaRPr>
          </a:p>
          <a:p>
            <a:pPr algn="ctr"/>
            <a:r>
              <a:rPr lang="uk-UA" sz="2800" b="1" dirty="0" smtClean="0">
                <a:solidFill>
                  <a:srgbClr val="C00000"/>
                </a:solidFill>
              </a:rPr>
              <a:t>2. Іменником з прийменником 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</a:rPr>
              <a:t>(іменник змінити рід не може): </a:t>
            </a:r>
          </a:p>
          <a:p>
            <a:pPr algn="ctr"/>
            <a:r>
              <a:rPr lang="uk-UA" b="1" u="sng" dirty="0" smtClean="0">
                <a:solidFill>
                  <a:schemeClr val="tx1"/>
                </a:solidFill>
              </a:rPr>
              <a:t>сукня</a:t>
            </a:r>
            <a:r>
              <a:rPr lang="uk-UA" b="1" i="1" dirty="0" smtClean="0">
                <a:solidFill>
                  <a:srgbClr val="002060"/>
                </a:solidFill>
              </a:rPr>
              <a:t> </a:t>
            </a:r>
            <a:r>
              <a:rPr lang="uk-UA" dirty="0" smtClean="0">
                <a:solidFill>
                  <a:srgbClr val="002060"/>
                </a:solidFill>
              </a:rPr>
              <a:t>(яка?) </a:t>
            </a:r>
            <a:r>
              <a:rPr lang="uk-UA" b="1" i="1" u="wavyHeavy" dirty="0" smtClean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</a:rPr>
              <a:t>в горошок</a:t>
            </a:r>
          </a:p>
          <a:p>
            <a:pPr algn="ctr"/>
            <a:endParaRPr lang="uk-UA" b="1" i="1" u="wavyHeavy" dirty="0">
              <a:solidFill>
                <a:srgbClr val="C00000"/>
              </a:solidFill>
              <a:uFill>
                <a:solidFill>
                  <a:srgbClr val="002060"/>
                </a:solidFill>
              </a:uFill>
            </a:endParaRPr>
          </a:p>
          <a:p>
            <a:pPr algn="ctr"/>
            <a:r>
              <a:rPr lang="uk-UA" sz="2800" b="1" dirty="0" smtClean="0">
                <a:solidFill>
                  <a:srgbClr val="C00000"/>
                </a:solidFill>
                <a:uFill>
                  <a:solidFill>
                    <a:srgbClr val="002060"/>
                  </a:solidFill>
                </a:uFill>
              </a:rPr>
              <a:t>3. Інфінітивом </a:t>
            </a:r>
            <a:r>
              <a:rPr lang="uk-UA" dirty="0">
                <a:solidFill>
                  <a:schemeClr val="tx1"/>
                </a:solidFill>
              </a:rPr>
              <a:t>(незмінна </a:t>
            </a:r>
            <a:r>
              <a:rPr lang="uk-UA" dirty="0" smtClean="0">
                <a:solidFill>
                  <a:schemeClr val="tx1"/>
                </a:solidFill>
              </a:rPr>
              <a:t>форма дієслова):</a:t>
            </a:r>
          </a:p>
          <a:p>
            <a:pPr algn="ctr"/>
            <a:r>
              <a:rPr lang="uk-UA" b="1" u="sng" dirty="0" smtClean="0">
                <a:solidFill>
                  <a:schemeClr val="tx1"/>
                </a:solidFill>
              </a:rPr>
              <a:t>мрія</a:t>
            </a:r>
            <a:r>
              <a:rPr lang="uk-UA" dirty="0" smtClean="0">
                <a:solidFill>
                  <a:schemeClr val="tx1"/>
                </a:solidFill>
              </a:rPr>
              <a:t> (яка?) </a:t>
            </a:r>
            <a:r>
              <a:rPr lang="uk-UA" b="1" i="1" u="wavyHeavy" dirty="0" smtClean="0">
                <a:solidFill>
                  <a:srgbClr val="002060"/>
                </a:solidFill>
                <a:uFill>
                  <a:solidFill>
                    <a:srgbClr val="002060"/>
                  </a:solidFill>
                </a:uFill>
              </a:rPr>
              <a:t>подорожувати </a:t>
            </a:r>
            <a:endParaRPr lang="ru-RU" b="1" i="1" u="wavyHeavy" dirty="0">
              <a:solidFill>
                <a:srgbClr val="002060"/>
              </a:solidFill>
              <a:uFill>
                <a:solidFill>
                  <a:srgbClr val="002060"/>
                </a:solidFill>
              </a:u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41830" y="1340768"/>
            <a:ext cx="17908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400" b="1" dirty="0"/>
              <a:t>Виражене:</a:t>
            </a:r>
          </a:p>
        </p:txBody>
      </p:sp>
    </p:spTree>
    <p:extLst>
      <p:ext uri="{BB962C8B-B14F-4D97-AF65-F5344CB8AC3E}">
        <p14:creationId xmlns:p14="http://schemas.microsoft.com/office/powerpoint/2010/main" val="264166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429684" cy="1714512"/>
          </a:xfrm>
        </p:spPr>
        <p:txBody>
          <a:bodyPr>
            <a:noAutofit/>
          </a:bodyPr>
          <a:lstStyle/>
          <a:p>
            <a:r>
              <a:rPr lang="uk-UA" dirty="0" smtClean="0">
                <a:solidFill>
                  <a:schemeClr val="tx1"/>
                </a:solidFill>
                <a:latin typeface="Georgia" pitchFamily="18" charset="0"/>
              </a:rPr>
              <a:t>Поняття </a:t>
            </a:r>
            <a:r>
              <a:rPr lang="uk-UA" b="1" dirty="0" err="1" smtClean="0">
                <a:solidFill>
                  <a:schemeClr val="tx1"/>
                </a:solidFill>
                <a:latin typeface="Georgia" pitchFamily="18" charset="0"/>
              </a:rPr>
              <a:t>“відокремлене</a:t>
            </a:r>
            <a:r>
              <a:rPr lang="uk-UA" b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uk-UA" b="1" dirty="0" err="1" smtClean="0">
                <a:solidFill>
                  <a:schemeClr val="tx1"/>
                </a:solidFill>
                <a:latin typeface="Georgia" pitchFamily="18" charset="0"/>
              </a:rPr>
              <a:t>означення”</a:t>
            </a:r>
            <a:r>
              <a:rPr lang="uk-UA" b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uk-UA" dirty="0" smtClean="0">
                <a:solidFill>
                  <a:schemeClr val="tx1"/>
                </a:solidFill>
                <a:latin typeface="Georgia" pitchFamily="18" charset="0"/>
              </a:rPr>
              <a:t>означає - </a:t>
            </a:r>
            <a:r>
              <a:rPr lang="uk-UA" b="1" dirty="0" smtClean="0">
                <a:solidFill>
                  <a:schemeClr val="tx1"/>
                </a:solidFill>
                <a:latin typeface="Georgia" pitchFamily="18" charset="0"/>
              </a:rPr>
              <a:t>відділене комами</a:t>
            </a:r>
            <a:r>
              <a:rPr lang="uk-UA" dirty="0" smtClean="0">
                <a:solidFill>
                  <a:schemeClr val="tx1"/>
                </a:solidFill>
                <a:latin typeface="Georgia" pitchFamily="18" charset="0"/>
              </a:rPr>
              <a:t>, </a:t>
            </a:r>
            <a:br>
              <a:rPr lang="uk-UA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Georgia" pitchFamily="18" charset="0"/>
              </a:rPr>
              <a:t>рідше -  </a:t>
            </a:r>
            <a:r>
              <a:rPr lang="uk-UA" b="1" dirty="0" smtClean="0">
                <a:solidFill>
                  <a:schemeClr val="tx1"/>
                </a:solidFill>
                <a:latin typeface="Georgia" pitchFamily="18" charset="0"/>
              </a:rPr>
              <a:t>тире:</a:t>
            </a:r>
            <a:br>
              <a:rPr lang="uk-UA" b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b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uk-UA" b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b="1" dirty="0" smtClean="0">
                <a:solidFill>
                  <a:srgbClr val="0070C0"/>
                </a:solidFill>
                <a:latin typeface="Georgia" pitchFamily="18" charset="0"/>
              </a:rPr>
              <a:t>Наприклад: </a:t>
            </a:r>
            <a:br>
              <a:rPr lang="uk-UA" b="1" dirty="0" smtClean="0">
                <a:solidFill>
                  <a:srgbClr val="0070C0"/>
                </a:solidFill>
                <a:latin typeface="Georgia" pitchFamily="18" charset="0"/>
              </a:rPr>
            </a:br>
            <a:r>
              <a:rPr lang="uk-UA" b="1" dirty="0" smtClean="0">
                <a:solidFill>
                  <a:srgbClr val="0070C0"/>
                </a:solidFill>
                <a:latin typeface="Georgia" pitchFamily="18" charset="0"/>
              </a:rPr>
              <a:t>              </a:t>
            </a:r>
            <a:r>
              <a:rPr lang="uk-UA" sz="1400" b="1" dirty="0" smtClean="0">
                <a:solidFill>
                  <a:srgbClr val="0070C0"/>
                </a:solidFill>
                <a:latin typeface="Georgia" pitchFamily="18" charset="0"/>
              </a:rPr>
              <a:t>яка?</a:t>
            </a:r>
            <a:r>
              <a:rPr lang="uk-UA" b="1" dirty="0" smtClean="0">
                <a:solidFill>
                  <a:schemeClr val="tx1"/>
                </a:solidFill>
                <a:latin typeface="Georgia" pitchFamily="18" charset="0"/>
              </a:rPr>
              <a:t/>
            </a:r>
            <a:br>
              <a:rPr lang="uk-UA" b="1" dirty="0" smtClean="0">
                <a:solidFill>
                  <a:schemeClr val="tx1"/>
                </a:solidFill>
                <a:latin typeface="Georgia" pitchFamily="18" charset="0"/>
              </a:rPr>
            </a:br>
            <a:r>
              <a:rPr lang="uk-UA" b="1" dirty="0" smtClean="0">
                <a:solidFill>
                  <a:schemeClr val="tx1"/>
                </a:solidFill>
                <a:latin typeface="Georgia" pitchFamily="18" charset="0"/>
              </a:rPr>
              <a:t>Вона</a:t>
            </a:r>
            <a:r>
              <a:rPr lang="uk-UA" b="1" dirty="0" smtClean="0">
                <a:solidFill>
                  <a:srgbClr val="FF0000"/>
                </a:solidFill>
                <a:latin typeface="Georgia" pitchFamily="18" charset="0"/>
              </a:rPr>
              <a:t>,</a:t>
            </a:r>
            <a:r>
              <a:rPr lang="uk-UA" b="1" dirty="0" smtClean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uk-UA" b="1" u="wavyHeavy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Georgia" pitchFamily="18" charset="0"/>
              </a:rPr>
              <a:t>стримана й чемна</a:t>
            </a:r>
            <a:r>
              <a:rPr lang="uk-UA" b="1" dirty="0" smtClean="0">
                <a:solidFill>
                  <a:srgbClr val="FF0000"/>
                </a:solidFill>
                <a:latin typeface="Georgia" pitchFamily="18" charset="0"/>
              </a:rPr>
              <a:t>,</a:t>
            </a:r>
            <a:r>
              <a:rPr lang="uk-UA" b="1" dirty="0" smtClean="0">
                <a:solidFill>
                  <a:schemeClr val="tx1"/>
                </a:solidFill>
                <a:latin typeface="Georgia" pitchFamily="18" charset="0"/>
              </a:rPr>
              <a:t> була дуже вродливою з лиця.</a:t>
            </a:r>
            <a:endParaRPr lang="ru-RU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" name="Выгнутая вверх стрелка 3"/>
          <p:cNvSpPr/>
          <p:nvPr/>
        </p:nvSpPr>
        <p:spPr>
          <a:xfrm>
            <a:off x="1071538" y="3929066"/>
            <a:ext cx="2071702" cy="50006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683</TotalTime>
  <Words>990</Words>
  <Application>Microsoft Office PowerPoint</Application>
  <PresentationFormat>Экран (4:3)</PresentationFormat>
  <Paragraphs>220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3" baseType="lpstr">
      <vt:lpstr>Arial</vt:lpstr>
      <vt:lpstr>Arial Black</vt:lpstr>
      <vt:lpstr>Georgia</vt:lpstr>
      <vt:lpstr>Times New Roman</vt:lpstr>
      <vt:lpstr>Trebuchet MS</vt:lpstr>
      <vt:lpstr>Wingdings 3</vt:lpstr>
      <vt:lpstr>Аспект</vt:lpstr>
      <vt:lpstr>УРОК №1 ВІДОКРЕМЛЕНІ ЧЛЕНИ РЕЧЕННЯ. ВІДОКРЕМЛЕНІ ОЗНАЧЕННЯ.     Завдання дистанційного навчання  для учнів 8 класу Вчитель: Каландирець Л.Л.</vt:lpstr>
      <vt:lpstr>ПОНЯТТЯ ПРО ВІДОКРЕМЛЕННЯ</vt:lpstr>
      <vt:lpstr>ВІДОКРЕМЛЕНІ ДРУГОРЯДНІ ЧЛЕНИ РЕЧЕННЯ</vt:lpstr>
      <vt:lpstr> Відокремлені означення</vt:lpstr>
      <vt:lpstr>Для початку повторимо раніше вивчений матеріал про означення як другорядний член речення</vt:lpstr>
      <vt:lpstr>Пригадаймо: </vt:lpstr>
      <vt:lpstr>Презентация PowerPoint</vt:lpstr>
      <vt:lpstr>Неузгоджене означення</vt:lpstr>
      <vt:lpstr>Поняття “відокремлене означення” означає - відділене комами,  рідше -  тире:  Наприклад:                яка? Вона, стримана й чемна, була дуже вродливою з лиця.</vt:lpstr>
      <vt:lpstr>ВІДОКРЕМЛЕНІ ОЗНАЧЕННЯ</vt:lpstr>
      <vt:lpstr>Для відокремлення ВАЖЛИВО:  1. Чим виражене означення  - прикметник,  - дієприкметник,  - дієприкметниковий зворот,  - іменник у непрямих відмінках,  - інфінітив 2. Кількість означень (одне, кілька) 3. Чим виражене означуване слово (іменником чи займенником) 4. Місце означення щодо означуваного слова  (перед ним, після чи віддалене)</vt:lpstr>
      <vt:lpstr>РОЗГЛЯНЕМО  ВІДОКРЕМЛЕНЕ  ОЗНАЧЕННЯ,  ВИРАЖЕНЕ     ДІЄПРИКМЕТНИКОВИМ ЗВОРОТОМ   ЗАУВАЖТЕ, при звороті ОЗНАЧУВАНИМ СЛОВОМ (ОС) –   може виступати    ІМЕННИК  або  ЗАЙМЕННИК </vt:lpstr>
      <vt:lpstr>ЩО НАЗИВАЮТЬ ДІЄПРИКМЕТНИКОВИМ ЗВОРОТОМ?</vt:lpstr>
      <vt:lpstr>Презентация PowerPoint</vt:lpstr>
      <vt:lpstr>    Правило № 1  </vt:lpstr>
      <vt:lpstr>Правило № 2.      Заквітчані яскравими вінками  дівчата                      йшли до річки. АЛЕ:     1)  :   Заклопотана хатніми справами , Катря не          помітила (чому?), що вже вечір.  Не помітила (чому?), бо була заклопотана хатніми справами </vt:lpstr>
      <vt:lpstr>АЛЕ :       2)</vt:lpstr>
      <vt:lpstr>Правило № 3                 , заквітчані яскравими вінками ,                    йшли до річки.  Заквітчані яскравими вінками ,                 йшли до річки.</vt:lpstr>
      <vt:lpstr>Презентация PowerPoint</vt:lpstr>
      <vt:lpstr>    Нарешті розщедрилось тепле сонце, усміхнене, яскраве.  АЛЕ:        Нарешті розщедрилось сонце, усміхнене, яскраве. Або:  Нарешті розщедрилось сонце усміхнене, яскраве.</vt:lpstr>
      <vt:lpstr>Вона, стримана й чемна, була дуже вродливою з лиця.  Стримана й чемна, вона була дуже вродливою з лиця.  Стримана й чемна, була вона дуже вродливою з лиця.      Зорі спадали з неба, білі й непрозорі.     </vt:lpstr>
      <vt:lpstr>Неузгоджене  означення</vt:lpstr>
      <vt:lpstr>Презентация PowerPoint</vt:lpstr>
      <vt:lpstr>Презентация PowerPoint</vt:lpstr>
      <vt:lpstr>Зразок 1: </vt:lpstr>
      <vt:lpstr>Зразок 2: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ВІДОКРЕМЛЕНІ ЧЛЕНИ РЕЧЕННЯ</dc:title>
  <dc:creator>Dommoy</dc:creator>
  <cp:lastModifiedBy>Міла</cp:lastModifiedBy>
  <cp:revision>47</cp:revision>
  <dcterms:created xsi:type="dcterms:W3CDTF">2013-04-28T11:59:54Z</dcterms:created>
  <dcterms:modified xsi:type="dcterms:W3CDTF">2020-03-13T13:24:33Z</dcterms:modified>
</cp:coreProperties>
</file>