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37931b5c1f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37931b5c1f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37931b5c1f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37931b5c1f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37931b5c1f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37931b5c1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37931b5c1f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37931b5c1f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37931b5c1f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37931b5c1f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37931b5c1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37931b5c1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37931b5c1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37931b5c1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37931b5c1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37931b5c1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37931b5c1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37931b5c1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37931b5c1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37931b5c1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37931b5c1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37931b5c1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386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uk">
                <a:solidFill>
                  <a:srgbClr val="0000FF"/>
                </a:solidFill>
              </a:rPr>
              <a:t>Письмове повідомлення в соціальній мережі</a:t>
            </a:r>
            <a:endParaRPr b="1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/>
              <a:t>Урок української мови. 7 клас.</a:t>
            </a:r>
            <a:r>
              <a:rPr lang="uk"/>
              <a:t> (</a:t>
            </a:r>
            <a:r>
              <a:rPr b="1" lang="uk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Згідно з </a:t>
            </a:r>
            <a:r>
              <a:rPr b="1" i="1" lang="uk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Модельною навчальною програмою «Українська мова. 7-9 класи» для закладів загальної середньої освіти (Автори: Заболотний О.В., Заболотний В.В., Лавринчук В.П., Плівачук К.В., Попова Т.Д.))</a:t>
            </a:r>
            <a:endParaRPr b="1" i="1"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/>
              <a:t>Учитель: Кравченко О.Л.</a:t>
            </a:r>
            <a:endParaRPr b="1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7675" y="1982100"/>
            <a:ext cx="2174626" cy="290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0000FF"/>
                </a:solidFill>
              </a:rPr>
              <a:t>Ситуація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uk" sz="2600"/>
              <a:t>Уявіть, що вас попросив класний керівник </a:t>
            </a:r>
            <a:r>
              <a:rPr b="1" lang="uk" sz="2600"/>
              <a:t>до 22 лютого </a:t>
            </a:r>
            <a:r>
              <a:rPr b="1" lang="uk" sz="2600"/>
              <a:t>скласти графік чергування учнів в укритті. Ви з певних причин не виконали завдання. Напишіть повідомлення вчительці, де повідомите, що складете графік пізніше. Що ще напишете? Подумайте. У якому стилі мовлення буде написано повідомлення?</a:t>
            </a:r>
            <a:endParaRPr b="1" sz="2600"/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4840" y="155138"/>
            <a:ext cx="1532237" cy="11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0000FF"/>
                </a:solidFill>
              </a:rPr>
              <a:t>Домашнє завдання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</a:rPr>
              <a:t>Написати </a:t>
            </a:r>
            <a:r>
              <a:rPr lang="uk" sz="1700">
                <a:solidFill>
                  <a:schemeClr val="dk1"/>
                </a:solidFill>
              </a:rPr>
              <a:t>п</a:t>
            </a:r>
            <a:r>
              <a:rPr lang="uk" sz="1700">
                <a:solidFill>
                  <a:schemeClr val="dk1"/>
                </a:solidFill>
              </a:rPr>
              <a:t>исьмове повідомлення в соціальній мережі, аналізуючи дану ситуацію.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 sz="1700">
                <a:solidFill>
                  <a:schemeClr val="dk1"/>
                </a:solidFill>
              </a:rPr>
              <a:t>Ситуація.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700">
                <a:solidFill>
                  <a:srgbClr val="0000FF"/>
                </a:solidFill>
              </a:rPr>
              <a:t>Уявіть, що вас запросили на день народження, проте ви не зможете прийти, бо їдете з батьками до бабусі й дідуся. Вам потрібно подякувати за запрошення та пояснити причину відмови. Складіть і запишіть текст повідомлення в соцмережі для друга / подруги в розмовному стилі (4–6 речень).</a:t>
            </a:r>
            <a:endParaRPr sz="17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0000FF"/>
                </a:solidFill>
              </a:rPr>
              <a:t>Повідомлення в соціальній мережі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uk" sz="2600">
                <a:solidFill>
                  <a:schemeClr val="dk1"/>
                </a:solidFill>
              </a:rPr>
              <a:t>Повідомлення в соціальній мережі</a:t>
            </a:r>
            <a:r>
              <a:rPr lang="uk" sz="2600">
                <a:solidFill>
                  <a:schemeClr val="dk1"/>
                </a:solidFill>
              </a:rPr>
              <a:t> — це текстовий, візуальний або мультимедійний контент, опублікований у соцмережах (Facebook, Instagram, Twitter, LinkedIn, TikTok тощо) з метою інформування, розваги, залучення аудиторії чи взаємодії з користувачами.</a:t>
            </a:r>
            <a:endParaRPr sz="330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5070" y="3216400"/>
            <a:ext cx="1597231" cy="157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0000FF"/>
                </a:solidFill>
              </a:rPr>
              <a:t>Основні види повідомлень у соцмережах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chemeClr val="dk1"/>
                </a:solidFill>
              </a:rPr>
              <a:t>🔹 </a:t>
            </a:r>
            <a:r>
              <a:rPr b="1" lang="uk">
                <a:solidFill>
                  <a:schemeClr val="dk1"/>
                </a:solidFill>
              </a:rPr>
              <a:t>Інформаційні</a:t>
            </a:r>
            <a:r>
              <a:rPr lang="uk">
                <a:solidFill>
                  <a:schemeClr val="dk1"/>
                </a:solidFill>
              </a:rPr>
              <a:t> — новини, оновлення, важливі оголошення.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chemeClr val="dk1"/>
                </a:solidFill>
              </a:rPr>
              <a:t>🔹 </a:t>
            </a:r>
            <a:r>
              <a:rPr b="1" lang="uk">
                <a:solidFill>
                  <a:schemeClr val="dk1"/>
                </a:solidFill>
              </a:rPr>
              <a:t>Рекламні</a:t>
            </a:r>
            <a:r>
              <a:rPr lang="uk">
                <a:solidFill>
                  <a:schemeClr val="dk1"/>
                </a:solidFill>
              </a:rPr>
              <a:t> — промоакції, спеціальні пропозиції, презентації продуктів.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chemeClr val="dk1"/>
                </a:solidFill>
              </a:rPr>
              <a:t>🔹 </a:t>
            </a:r>
            <a:r>
              <a:rPr b="1" lang="uk">
                <a:solidFill>
                  <a:schemeClr val="dk1"/>
                </a:solidFill>
              </a:rPr>
              <a:t>Освітні</a:t>
            </a:r>
            <a:r>
              <a:rPr lang="uk">
                <a:solidFill>
                  <a:schemeClr val="dk1"/>
                </a:solidFill>
              </a:rPr>
              <a:t> — корисні поради, лайфхаки, експертні статті.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chemeClr val="dk1"/>
                </a:solidFill>
              </a:rPr>
              <a:t>🔹 </a:t>
            </a:r>
            <a:r>
              <a:rPr b="1" lang="uk">
                <a:solidFill>
                  <a:schemeClr val="dk1"/>
                </a:solidFill>
              </a:rPr>
              <a:t>Розважальні</a:t>
            </a:r>
            <a:r>
              <a:rPr lang="uk">
                <a:solidFill>
                  <a:schemeClr val="dk1"/>
                </a:solidFill>
              </a:rPr>
              <a:t> — меми, жарти, відео, опитування.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chemeClr val="dk1"/>
                </a:solidFill>
              </a:rPr>
              <a:t>🔹 </a:t>
            </a:r>
            <a:r>
              <a:rPr b="1" lang="uk">
                <a:solidFill>
                  <a:schemeClr val="dk1"/>
                </a:solidFill>
              </a:rPr>
              <a:t>Мотиваційні</a:t>
            </a:r>
            <a:r>
              <a:rPr lang="uk">
                <a:solidFill>
                  <a:schemeClr val="dk1"/>
                </a:solidFill>
              </a:rPr>
              <a:t> — цитати, історії успіху, натхнення.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chemeClr val="dk1"/>
                </a:solidFill>
              </a:rPr>
              <a:t>🔹 </a:t>
            </a:r>
            <a:r>
              <a:rPr b="1" lang="uk">
                <a:solidFill>
                  <a:schemeClr val="dk1"/>
                </a:solidFill>
              </a:rPr>
              <a:t>Інтерактивні</a:t>
            </a:r>
            <a:r>
              <a:rPr lang="uk">
                <a:solidFill>
                  <a:schemeClr val="dk1"/>
                </a:solidFill>
              </a:rPr>
              <a:t> — конкурси, опитування, виклики (челенджі).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uk">
                <a:solidFill>
                  <a:schemeClr val="dk1"/>
                </a:solidFill>
              </a:rPr>
              <a:t>🔹 </a:t>
            </a:r>
            <a:r>
              <a:rPr b="1" lang="uk">
                <a:solidFill>
                  <a:schemeClr val="dk1"/>
                </a:solidFill>
              </a:rPr>
              <a:t>Персональні</a:t>
            </a:r>
            <a:r>
              <a:rPr lang="uk">
                <a:solidFill>
                  <a:schemeClr val="dk1"/>
                </a:solidFill>
              </a:rPr>
              <a:t> — думки, фото, особисті історії.</a:t>
            </a:r>
            <a:endParaRPr sz="250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1275" y="70456"/>
            <a:ext cx="1533525" cy="1690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Дайте відповіді на запитання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Чи потрібно, на вашу думку, дотримуватися правил орфографії та пунктуації, спілкуючись у соціальних мережах?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/>
              <a:t>Як ви ставитеся до того, коли вам пишуть із помилками? Чи звертаєте на це увагу?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uk"/>
              <a:t>Чи потрібно дотримуватися правил ввічливості, спілкуючись у соцмережах?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322500" y="0"/>
            <a:ext cx="1147675" cy="124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Правила спілкування у соціальних мережах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7648"/>
              <a:buFont typeface="Arial"/>
              <a:buNone/>
            </a:pPr>
            <a:r>
              <a:rPr b="1" lang="uk" sz="1908">
                <a:solidFill>
                  <a:schemeClr val="dk1"/>
                </a:solidFill>
              </a:rPr>
              <a:t>Будьте ввічливими та доброзичливими</a:t>
            </a:r>
            <a:endParaRPr b="1" sz="1908">
              <a:solidFill>
                <a:schemeClr val="dk1"/>
              </a:solidFill>
            </a:endParaRPr>
          </a:p>
          <a:p>
            <a:pPr indent="-340677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uk" sz="1908">
                <a:solidFill>
                  <a:schemeClr val="dk1"/>
                </a:solidFill>
              </a:rPr>
              <a:t>Поважайте думки інших користувачів.</a:t>
            </a:r>
            <a:endParaRPr sz="1908">
              <a:solidFill>
                <a:schemeClr val="dk1"/>
              </a:solidFill>
            </a:endParaRPr>
          </a:p>
          <a:p>
            <a:pPr indent="-34067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uk" sz="1908">
                <a:solidFill>
                  <a:schemeClr val="dk1"/>
                </a:solidFill>
              </a:rPr>
              <a:t>Уникайте образ, принижень і токсичної поведінки.</a:t>
            </a:r>
            <a:endParaRPr sz="1908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7648"/>
              <a:buFont typeface="Arial"/>
              <a:buNone/>
            </a:pPr>
            <a:r>
              <a:rPr b="1" lang="uk" sz="1908">
                <a:solidFill>
                  <a:schemeClr val="dk1"/>
                </a:solidFill>
              </a:rPr>
              <a:t>Не поширюйте фейкову інформацію</a:t>
            </a:r>
            <a:endParaRPr b="1" sz="1908">
              <a:solidFill>
                <a:schemeClr val="dk1"/>
              </a:solidFill>
            </a:endParaRPr>
          </a:p>
          <a:p>
            <a:pPr indent="-340677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uk" sz="1908">
                <a:solidFill>
                  <a:schemeClr val="dk1"/>
                </a:solidFill>
              </a:rPr>
              <a:t>Перед публікацією перевіряйте джерела.</a:t>
            </a:r>
            <a:endParaRPr sz="1908">
              <a:solidFill>
                <a:schemeClr val="dk1"/>
              </a:solidFill>
            </a:endParaRPr>
          </a:p>
          <a:p>
            <a:pPr indent="-34067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uk" sz="1908">
                <a:solidFill>
                  <a:schemeClr val="dk1"/>
                </a:solidFill>
              </a:rPr>
              <a:t>Не поширюйте дезінформацію та панічні настрої.</a:t>
            </a:r>
            <a:endParaRPr sz="1908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7648"/>
              <a:buFont typeface="Arial"/>
              <a:buNone/>
            </a:pPr>
            <a:r>
              <a:rPr b="1" lang="uk" sz="1908">
                <a:solidFill>
                  <a:schemeClr val="dk1"/>
                </a:solidFill>
              </a:rPr>
              <a:t>Дотримуйтеся теми обговорення</a:t>
            </a:r>
            <a:endParaRPr b="1" sz="1908">
              <a:solidFill>
                <a:schemeClr val="dk1"/>
              </a:solidFill>
            </a:endParaRPr>
          </a:p>
          <a:p>
            <a:pPr indent="-340677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uk" sz="1908">
                <a:solidFill>
                  <a:schemeClr val="dk1"/>
                </a:solidFill>
              </a:rPr>
              <a:t>Не спамте та не відхиляйтеся від теми.</a:t>
            </a:r>
            <a:endParaRPr sz="1908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1725" y="278643"/>
            <a:ext cx="1785450" cy="169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FF0000"/>
                </a:solidFill>
              </a:rPr>
              <a:t>З</a:t>
            </a:r>
            <a:r>
              <a:rPr b="1" lang="uk">
                <a:solidFill>
                  <a:srgbClr val="FF0000"/>
                </a:solidFill>
              </a:rPr>
              <a:t>агальні правила написання повідомлень у соцмережах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252975" y="1281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2700">
                <a:solidFill>
                  <a:schemeClr val="dk1"/>
                </a:solidFill>
              </a:rPr>
              <a:t>Структура повідомлення</a:t>
            </a:r>
            <a:endParaRPr b="1" sz="2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500">
                <a:solidFill>
                  <a:schemeClr val="dk1"/>
                </a:solidFill>
              </a:rPr>
              <a:t>✅ Використовуйте короткі абзаци та розділяйте текст для зручного сприйняття.</a:t>
            </a:r>
            <a:br>
              <a:rPr lang="uk" sz="2500">
                <a:solidFill>
                  <a:schemeClr val="dk1"/>
                </a:solidFill>
              </a:rPr>
            </a:br>
            <a:r>
              <a:rPr lang="uk" sz="2500">
                <a:solidFill>
                  <a:schemeClr val="dk1"/>
                </a:solidFill>
              </a:rPr>
              <a:t>✅ Важливу інформацію розміщуйте на початку.</a:t>
            </a:r>
            <a:br>
              <a:rPr lang="uk" sz="2500">
                <a:solidFill>
                  <a:schemeClr val="dk1"/>
                </a:solidFill>
              </a:rPr>
            </a:br>
            <a:r>
              <a:rPr lang="uk" sz="2500">
                <a:solidFill>
                  <a:schemeClr val="dk1"/>
                </a:solidFill>
              </a:rPr>
              <a:t>✅ Використовуйте емодзі, але помірно та доречно.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uk">
                <a:solidFill>
                  <a:srgbClr val="FF0000"/>
                </a:solidFill>
              </a:rPr>
              <a:t>Загальні правила написання повідомлень у соцмережах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2300">
                <a:solidFill>
                  <a:schemeClr val="dk1"/>
                </a:solidFill>
              </a:rPr>
              <a:t>Оформлення та візуальна привабливість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100">
                <a:solidFill>
                  <a:schemeClr val="dk1"/>
                </a:solidFill>
              </a:rPr>
              <a:t>✅ Додавайте зображення, відео або GIF-файли для підсилення ефекту.</a:t>
            </a:r>
            <a:br>
              <a:rPr lang="uk" sz="2100">
                <a:solidFill>
                  <a:schemeClr val="dk1"/>
                </a:solidFill>
              </a:rPr>
            </a:br>
            <a:r>
              <a:rPr lang="uk" sz="2100">
                <a:solidFill>
                  <a:schemeClr val="dk1"/>
                </a:solidFill>
              </a:rPr>
              <a:t>✅ Використовуйте хештеги (#) розумно – 3–5 релевантних тегів достатньо.</a:t>
            </a:r>
            <a:br>
              <a:rPr lang="uk" sz="2100">
                <a:solidFill>
                  <a:schemeClr val="dk1"/>
                </a:solidFill>
              </a:rPr>
            </a:br>
            <a:r>
              <a:rPr lang="uk" sz="2100">
                <a:solidFill>
                  <a:schemeClr val="dk1"/>
                </a:solidFill>
              </a:rPr>
              <a:t>✅ Використовуйте згадки (@) для залучення інших користувачів або брендів.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uk">
                <a:solidFill>
                  <a:srgbClr val="FF0000"/>
                </a:solidFill>
              </a:rPr>
              <a:t>Загальні правила написання повідомлень у соцмережах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2600">
                <a:solidFill>
                  <a:schemeClr val="dk1"/>
                </a:solidFill>
              </a:rPr>
              <a:t>Грамотність і коректність</a:t>
            </a:r>
            <a:endParaRPr b="1"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400">
                <a:solidFill>
                  <a:schemeClr val="dk1"/>
                </a:solidFill>
              </a:rPr>
              <a:t>✅ Перед публікацією перевіряйте текст на помилки.</a:t>
            </a:r>
            <a:br>
              <a:rPr lang="uk" sz="2400">
                <a:solidFill>
                  <a:schemeClr val="dk1"/>
                </a:solidFill>
              </a:rPr>
            </a:br>
            <a:r>
              <a:rPr lang="uk" sz="2400">
                <a:solidFill>
                  <a:schemeClr val="dk1"/>
                </a:solidFill>
              </a:rPr>
              <a:t>✅ Дотримуйтеся етичних норм, не використовуйте образливі висловлювання.</a:t>
            </a:r>
            <a:br>
              <a:rPr lang="uk" sz="2400">
                <a:solidFill>
                  <a:schemeClr val="dk1"/>
                </a:solidFill>
              </a:rPr>
            </a:br>
            <a:r>
              <a:rPr lang="uk" sz="2400">
                <a:solidFill>
                  <a:schemeClr val="dk1"/>
                </a:solidFill>
              </a:rPr>
              <a:t>✅ Не публікуйте неправдиву або неперевірену інформацію.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58675" y="268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uk">
                <a:solidFill>
                  <a:srgbClr val="FF0000"/>
                </a:solidFill>
              </a:rPr>
              <a:t>Загальні правила написання повідомлень у соцмережах</a:t>
            </a:r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52179"/>
              <a:buFont typeface="Arial"/>
              <a:buNone/>
            </a:pPr>
            <a:r>
              <a:rPr b="1" lang="uk" sz="2108">
                <a:solidFill>
                  <a:schemeClr val="dk1"/>
                </a:solidFill>
              </a:rPr>
              <a:t>Заклик до дії </a:t>
            </a:r>
            <a:endParaRPr b="1" sz="2108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7648"/>
              <a:buFont typeface="Arial"/>
              <a:buNone/>
            </a:pPr>
            <a:r>
              <a:rPr lang="uk" sz="1908">
                <a:solidFill>
                  <a:schemeClr val="dk1"/>
                </a:solidFill>
              </a:rPr>
              <a:t>✅ Чітко формулюйте, що очікуєте від підписників (лайк, коментар, репост, перехід за посиланням).</a:t>
            </a:r>
            <a:br>
              <a:rPr lang="uk" sz="1908">
                <a:solidFill>
                  <a:schemeClr val="dk1"/>
                </a:solidFill>
              </a:rPr>
            </a:br>
            <a:r>
              <a:rPr lang="uk" sz="1908">
                <a:solidFill>
                  <a:schemeClr val="dk1"/>
                </a:solidFill>
              </a:rPr>
              <a:t>✅ Використовуйте активні фрази: «Долучайся», «Пиши в коментарях», «Розкажи свою думку».</a:t>
            </a:r>
            <a:endParaRPr sz="1908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52179"/>
              <a:buFont typeface="Arial"/>
              <a:buNone/>
            </a:pPr>
            <a:r>
              <a:rPr b="1" lang="uk" sz="2108">
                <a:solidFill>
                  <a:schemeClr val="dk1"/>
                </a:solidFill>
              </a:rPr>
              <a:t>Взаємодія з аудиторією</a:t>
            </a:r>
            <a:endParaRPr b="1" sz="2108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7648"/>
              <a:buFont typeface="Arial"/>
              <a:buNone/>
            </a:pPr>
            <a:r>
              <a:rPr lang="uk" sz="1908">
                <a:solidFill>
                  <a:schemeClr val="dk1"/>
                </a:solidFill>
              </a:rPr>
              <a:t>✅ Відповідайте на коментарі та повідомлення оперативно.</a:t>
            </a:r>
            <a:br>
              <a:rPr lang="uk" sz="1908">
                <a:solidFill>
                  <a:schemeClr val="dk1"/>
                </a:solidFill>
              </a:rPr>
            </a:br>
            <a:r>
              <a:rPr lang="uk" sz="1908">
                <a:solidFill>
                  <a:schemeClr val="dk1"/>
                </a:solidFill>
              </a:rPr>
              <a:t>✅ Підтримуйте дискусії та залучайте підписників до обговорення.</a:t>
            </a:r>
            <a:br>
              <a:rPr lang="uk" sz="1908">
                <a:solidFill>
                  <a:schemeClr val="dk1"/>
                </a:solidFill>
              </a:rPr>
            </a:br>
            <a:r>
              <a:rPr lang="uk" sz="1908">
                <a:solidFill>
                  <a:schemeClr val="dk1"/>
                </a:solidFill>
              </a:rPr>
              <a:t>✅ Дякуйте за фідбек та зворотний зв’язок.</a:t>
            </a:r>
            <a:endParaRPr sz="1908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