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58" r:id="rId12"/>
    <p:sldId id="268" r:id="rId13"/>
    <p:sldId id="276" r:id="rId14"/>
    <p:sldId id="270" r:id="rId15"/>
    <p:sldId id="272" r:id="rId16"/>
    <p:sldId id="271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700808"/>
            <a:ext cx="41764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00B050"/>
                </a:solidFill>
              </a:rPr>
              <a:t>Портретний</a:t>
            </a:r>
            <a:r>
              <a:rPr lang="ru-RU" sz="2800" b="1" i="1" dirty="0">
                <a:solidFill>
                  <a:srgbClr val="00B050"/>
                </a:solidFill>
              </a:rPr>
              <a:t> 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нарис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  </a:t>
            </a:r>
            <a:r>
              <a:rPr lang="ru-RU" sz="2800" b="1" i="1" dirty="0">
                <a:solidFill>
                  <a:srgbClr val="00B050"/>
                </a:solidFill>
              </a:rPr>
              <a:t>у  </a:t>
            </a:r>
            <a:r>
              <a:rPr lang="ru-RU" sz="2800" b="1" i="1" dirty="0" err="1">
                <a:solidFill>
                  <a:srgbClr val="00B050"/>
                </a:solidFill>
              </a:rPr>
              <a:t>публіцистичному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стилі</a:t>
            </a:r>
            <a:endParaRPr lang="uk-UA" sz="2800" b="1" i="1" dirty="0">
              <a:solidFill>
                <a:srgbClr val="00B050"/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Краса 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людини - це багатство. </a:t>
            </a:r>
            <a:endParaRPr lang="uk-UA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Підготувала  Бурковська Г.Б.,</a:t>
            </a:r>
          </a:p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у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читель   української мови</a:t>
            </a:r>
          </a:p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а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літератури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п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4082" y="1484784"/>
            <a:ext cx="3954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У </a:t>
            </a:r>
            <a:r>
              <a:rPr lang="ru-RU" sz="2800" dirty="0" err="1">
                <a:solidFill>
                  <a:srgbClr val="00B050"/>
                </a:solidFill>
              </a:rPr>
              <a:t>тексті</a:t>
            </a:r>
            <a:r>
              <a:rPr lang="ru-RU" sz="2800" dirty="0">
                <a:solidFill>
                  <a:srgbClr val="00B050"/>
                </a:solidFill>
              </a:rPr>
              <a:t> портретного </a:t>
            </a:r>
            <a:r>
              <a:rPr lang="ru-RU" sz="2800" dirty="0" err="1">
                <a:solidFill>
                  <a:srgbClr val="00B050"/>
                </a:solidFill>
              </a:rPr>
              <a:t>нарису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можуть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поєднуватися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всі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типи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мовлення</a:t>
            </a:r>
            <a:r>
              <a:rPr lang="ru-RU" sz="2800" dirty="0">
                <a:solidFill>
                  <a:srgbClr val="00B050"/>
                </a:solidFill>
              </a:rPr>
              <a:t>. В основу </a:t>
            </a:r>
            <a:r>
              <a:rPr lang="ru-RU" sz="2800" dirty="0" err="1">
                <a:solidFill>
                  <a:srgbClr val="00B050"/>
                </a:solidFill>
              </a:rPr>
              <a:t>має</a:t>
            </a:r>
            <a:r>
              <a:rPr lang="ru-RU" sz="2800" dirty="0">
                <a:solidFill>
                  <a:srgbClr val="00B050"/>
                </a:solidFill>
              </a:rPr>
              <a:t> бути </a:t>
            </a:r>
            <a:r>
              <a:rPr lang="ru-RU" sz="2800" dirty="0" err="1">
                <a:solidFill>
                  <a:srgbClr val="00B050"/>
                </a:solidFill>
              </a:rPr>
              <a:t>покладено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розповідь</a:t>
            </a:r>
            <a:r>
              <a:rPr lang="ru-RU" sz="2800" dirty="0">
                <a:solidFill>
                  <a:srgbClr val="00B050"/>
                </a:solidFill>
              </a:rPr>
              <a:t> про </a:t>
            </a:r>
            <a:r>
              <a:rPr lang="ru-RU" sz="2800" dirty="0" err="1">
                <a:solidFill>
                  <a:srgbClr val="00B050"/>
                </a:solidFill>
              </a:rPr>
              <a:t>людину</a:t>
            </a:r>
            <a:r>
              <a:rPr lang="ru-RU" sz="2800" dirty="0">
                <a:solidFill>
                  <a:srgbClr val="00B050"/>
                </a:solidFill>
              </a:rPr>
              <a:t>: </a:t>
            </a:r>
            <a:r>
              <a:rPr lang="ru-RU" sz="2800" dirty="0" err="1">
                <a:solidFill>
                  <a:srgbClr val="00B050"/>
                </a:solidFill>
              </a:rPr>
              <a:t>її</a:t>
            </a:r>
            <a:r>
              <a:rPr lang="ru-RU" sz="2800" dirty="0">
                <a:solidFill>
                  <a:srgbClr val="00B050"/>
                </a:solidFill>
              </a:rPr>
              <a:t> долю, </a:t>
            </a:r>
            <a:r>
              <a:rPr lang="ru-RU" sz="2800" dirty="0" err="1">
                <a:solidFill>
                  <a:srgbClr val="00B050"/>
                </a:solidFill>
              </a:rPr>
              <a:t>обставини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колишнього</a:t>
            </a:r>
            <a:r>
              <a:rPr lang="ru-RU" sz="2800" dirty="0">
                <a:solidFill>
                  <a:srgbClr val="00B050"/>
                </a:solidFill>
              </a:rPr>
              <a:t> й </a:t>
            </a:r>
            <a:r>
              <a:rPr lang="ru-RU" sz="2800" dirty="0" err="1">
                <a:solidFill>
                  <a:srgbClr val="00B050"/>
                </a:solidFill>
              </a:rPr>
              <a:t>сьогоднішнього</a:t>
            </a:r>
            <a:r>
              <a:rPr lang="ru-RU" sz="2800" dirty="0">
                <a:solidFill>
                  <a:srgbClr val="00B050"/>
                </a:solidFill>
              </a:rPr>
              <a:t> життя.</a:t>
            </a:r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397674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50"/>
                </a:solidFill>
              </a:rPr>
              <a:t>Обов’язковим</a:t>
            </a:r>
            <a:r>
              <a:rPr lang="ru-RU" sz="2400" dirty="0">
                <a:solidFill>
                  <a:srgbClr val="00B050"/>
                </a:solidFill>
              </a:rPr>
              <a:t> є </a:t>
            </a:r>
            <a:r>
              <a:rPr lang="ru-RU" sz="2400" dirty="0" err="1">
                <a:solidFill>
                  <a:srgbClr val="00B050"/>
                </a:solidFill>
              </a:rPr>
              <a:t>її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словесний</a:t>
            </a:r>
            <a:r>
              <a:rPr lang="ru-RU" sz="2400" dirty="0">
                <a:solidFill>
                  <a:srgbClr val="00B050"/>
                </a:solidFill>
              </a:rPr>
              <a:t> портрет (</a:t>
            </a:r>
            <a:r>
              <a:rPr lang="ru-RU" sz="2400" dirty="0" err="1">
                <a:solidFill>
                  <a:srgbClr val="00B050"/>
                </a:solidFill>
              </a:rPr>
              <a:t>або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його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елементи</a:t>
            </a:r>
            <a:r>
              <a:rPr lang="ru-RU" sz="2400" dirty="0">
                <a:solidFill>
                  <a:srgbClr val="00B050"/>
                </a:solidFill>
              </a:rPr>
              <a:t>). </a:t>
            </a:r>
            <a:r>
              <a:rPr lang="ru-RU" sz="2400" dirty="0" err="1">
                <a:solidFill>
                  <a:srgbClr val="00B050"/>
                </a:solidFill>
              </a:rPr>
              <a:t>Зазвичай</a:t>
            </a:r>
            <a:r>
              <a:rPr lang="ru-RU" sz="2400" dirty="0">
                <a:solidFill>
                  <a:srgbClr val="00B050"/>
                </a:solidFill>
              </a:rPr>
              <a:t> у </a:t>
            </a:r>
            <a:r>
              <a:rPr lang="ru-RU" sz="2400" dirty="0" err="1">
                <a:solidFill>
                  <a:srgbClr val="00B050"/>
                </a:solidFill>
              </a:rPr>
              <a:t>нарисі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поєднано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ознаки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художнього</a:t>
            </a:r>
            <a:r>
              <a:rPr lang="ru-RU" sz="2400" dirty="0">
                <a:solidFill>
                  <a:srgbClr val="00B050"/>
                </a:solidFill>
              </a:rPr>
              <a:t> та </a:t>
            </a:r>
            <a:r>
              <a:rPr lang="ru-RU" sz="2400" dirty="0" err="1">
                <a:solidFill>
                  <a:srgbClr val="00B050"/>
                </a:solidFill>
              </a:rPr>
              <a:t>публіцистичного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стилів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отже</a:t>
            </a:r>
            <a:r>
              <a:rPr lang="ru-RU" sz="2400" dirty="0">
                <a:solidFill>
                  <a:srgbClr val="00B050"/>
                </a:solidFill>
              </a:rPr>
              <a:t>, портрет </a:t>
            </a:r>
            <a:r>
              <a:rPr lang="ru-RU" sz="2400" dirty="0" err="1">
                <a:solidFill>
                  <a:srgbClr val="00B050"/>
                </a:solidFill>
              </a:rPr>
              <a:t>цілком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може</a:t>
            </a:r>
            <a:r>
              <a:rPr lang="ru-RU" sz="2400" dirty="0">
                <a:solidFill>
                  <a:srgbClr val="00B050"/>
                </a:solidFill>
              </a:rPr>
              <a:t> бути </a:t>
            </a:r>
            <a:r>
              <a:rPr lang="ru-RU" sz="2400" dirty="0" err="1">
                <a:solidFill>
                  <a:srgbClr val="00B050"/>
                </a:solidFill>
              </a:rPr>
              <a:t>складений</a:t>
            </a:r>
            <a:r>
              <a:rPr lang="ru-RU" sz="2400" dirty="0">
                <a:solidFill>
                  <a:srgbClr val="00B050"/>
                </a:solidFill>
              </a:rPr>
              <a:t> у </a:t>
            </a:r>
            <a:r>
              <a:rPr lang="ru-RU" sz="2400" dirty="0" err="1">
                <a:solidFill>
                  <a:srgbClr val="00B050"/>
                </a:solidFill>
              </a:rPr>
              <a:t>художньому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стилі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Портрет у </a:t>
            </a:r>
            <a:r>
              <a:rPr lang="ru-RU" sz="2400" dirty="0" err="1">
                <a:solidFill>
                  <a:srgbClr val="00B050"/>
                </a:solidFill>
              </a:rPr>
              <a:t>нарисі</a:t>
            </a:r>
            <a:r>
              <a:rPr lang="ru-RU" sz="2400" dirty="0">
                <a:solidFill>
                  <a:srgbClr val="00B050"/>
                </a:solidFill>
              </a:rPr>
              <a:t> – </a:t>
            </a:r>
            <a:r>
              <a:rPr lang="ru-RU" sz="2400" dirty="0" err="1">
                <a:solidFill>
                  <a:srgbClr val="00B050"/>
                </a:solidFill>
              </a:rPr>
              <a:t>лише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засіб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розкриття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внутрішнього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світу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людини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41277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Мета </a:t>
            </a:r>
            <a:r>
              <a:rPr lang="ru-RU" i="1" dirty="0" err="1">
                <a:solidFill>
                  <a:srgbClr val="00B050"/>
                </a:solidFill>
              </a:rPr>
              <a:t>нарису</a:t>
            </a:r>
            <a:r>
              <a:rPr lang="ru-RU" i="1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00B050"/>
                </a:solidFill>
              </a:rPr>
              <a:t>- </a:t>
            </a:r>
            <a:r>
              <a:rPr lang="ru-RU" dirty="0" err="1">
                <a:solidFill>
                  <a:srgbClr val="00B050"/>
                </a:solidFill>
              </a:rPr>
              <a:t>виявити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цінності</a:t>
            </a:r>
            <a:r>
              <a:rPr lang="ru-RU" dirty="0">
                <a:solidFill>
                  <a:srgbClr val="00B050"/>
                </a:solidFill>
              </a:rPr>
              <a:t> героя, </a:t>
            </a:r>
            <a:r>
              <a:rPr lang="ru-RU" dirty="0" err="1">
                <a:solidFill>
                  <a:srgbClr val="00B050"/>
                </a:solidFill>
              </a:rPr>
              <a:t>показати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смисл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його</a:t>
            </a:r>
            <a:r>
              <a:rPr lang="ru-RU" dirty="0">
                <a:solidFill>
                  <a:srgbClr val="00B050"/>
                </a:solidFill>
              </a:rPr>
              <a:t> життя. На </a:t>
            </a:r>
            <a:r>
              <a:rPr lang="ru-RU" dirty="0" err="1">
                <a:solidFill>
                  <a:srgbClr val="00B050"/>
                </a:solidFill>
              </a:rPr>
              <a:t>конкретних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життєвих</a:t>
            </a:r>
            <a:r>
              <a:rPr lang="ru-RU" dirty="0">
                <a:solidFill>
                  <a:srgbClr val="00B050"/>
                </a:solidFill>
              </a:rPr>
              <a:t> прикладах </a:t>
            </a:r>
            <a:r>
              <a:rPr lang="ru-RU" dirty="0" err="1">
                <a:solidFill>
                  <a:srgbClr val="00B050"/>
                </a:solidFill>
              </a:rPr>
              <a:t>потрібно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показати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особливості</a:t>
            </a:r>
            <a:r>
              <a:rPr lang="ru-RU" dirty="0">
                <a:solidFill>
                  <a:srgbClr val="00B050"/>
                </a:solidFill>
              </a:rPr>
              <a:t> характеру, </a:t>
            </a:r>
            <a:r>
              <a:rPr lang="ru-RU" dirty="0" err="1">
                <a:solidFill>
                  <a:srgbClr val="00B050"/>
                </a:solidFill>
              </a:rPr>
              <a:t>які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допомагають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героєві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цієї</a:t>
            </a:r>
            <a:r>
              <a:rPr lang="ru-RU" dirty="0">
                <a:solidFill>
                  <a:srgbClr val="00B050"/>
                </a:solidFill>
              </a:rPr>
              <a:t> мети </a:t>
            </a:r>
            <a:r>
              <a:rPr lang="ru-RU" dirty="0" err="1">
                <a:solidFill>
                  <a:srgbClr val="00B050"/>
                </a:solidFill>
              </a:rPr>
              <a:t>досягти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Необхідно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виділити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найбільш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значущу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стрижневу</a:t>
            </a:r>
            <a:r>
              <a:rPr lang="ru-RU" dirty="0">
                <a:solidFill>
                  <a:srgbClr val="00B050"/>
                </a:solidFill>
              </a:rPr>
              <a:t> рису </a:t>
            </a:r>
            <a:r>
              <a:rPr lang="ru-RU" dirty="0" err="1">
                <a:solidFill>
                  <a:srgbClr val="00B050"/>
                </a:solidFill>
              </a:rPr>
              <a:t>вдачі</a:t>
            </a:r>
            <a:r>
              <a:rPr lang="ru-RU" dirty="0">
                <a:solidFill>
                  <a:srgbClr val="00B050"/>
                </a:solidFill>
              </a:rPr>
              <a:t> героя </a:t>
            </a:r>
            <a:r>
              <a:rPr lang="ru-RU" dirty="0" err="1">
                <a:solidFill>
                  <a:srgbClr val="00B050"/>
                </a:solidFill>
              </a:rPr>
              <a:t>нарису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виразно</a:t>
            </a:r>
            <a:r>
              <a:rPr lang="ru-RU" dirty="0">
                <a:solidFill>
                  <a:srgbClr val="00B050"/>
                </a:solidFill>
              </a:rPr>
              <a:t> й </a:t>
            </a:r>
            <a:r>
              <a:rPr lang="ru-RU" dirty="0" err="1">
                <a:solidFill>
                  <a:srgbClr val="00B050"/>
                </a:solidFill>
              </a:rPr>
              <a:t>емоційно</a:t>
            </a:r>
            <a:r>
              <a:rPr lang="ru-RU" dirty="0">
                <a:solidFill>
                  <a:srgbClr val="00B050"/>
                </a:solidFill>
              </a:rPr>
              <a:t> про </a:t>
            </a:r>
            <a:r>
              <a:rPr lang="ru-RU" dirty="0" err="1">
                <a:solidFill>
                  <a:srgbClr val="00B050"/>
                </a:solidFill>
              </a:rPr>
              <a:t>неї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розповісти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b="1" dirty="0" err="1">
                <a:solidFill>
                  <a:srgbClr val="00B050"/>
                </a:solidFill>
              </a:rPr>
              <a:t>Потрібно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викликати</a:t>
            </a:r>
            <a:r>
              <a:rPr lang="ru-RU" b="1" dirty="0">
                <a:solidFill>
                  <a:srgbClr val="00B050"/>
                </a:solidFill>
              </a:rPr>
              <a:t> до героя </a:t>
            </a:r>
            <a:r>
              <a:rPr lang="ru-RU" b="1" dirty="0" err="1">
                <a:solidFill>
                  <a:srgbClr val="00B050"/>
                </a:solidFill>
              </a:rPr>
              <a:t>інтерес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змусити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замислитися</a:t>
            </a:r>
            <a:r>
              <a:rPr lang="ru-RU" b="1" dirty="0">
                <a:solidFill>
                  <a:srgbClr val="00B050"/>
                </a:solidFill>
              </a:rPr>
              <a:t> над </a:t>
            </a:r>
            <a:r>
              <a:rPr lang="ru-RU" b="1" dirty="0" err="1">
                <a:solidFill>
                  <a:srgbClr val="00B050"/>
                </a:solidFill>
              </a:rPr>
              <a:t>його</a:t>
            </a:r>
            <a:r>
              <a:rPr lang="ru-RU" b="1" dirty="0">
                <a:solidFill>
                  <a:srgbClr val="00B050"/>
                </a:solidFill>
              </a:rPr>
              <a:t> долею.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412776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800" b="1" dirty="0">
                <a:solidFill>
                  <a:srgbClr val="00B050"/>
                </a:solidFill>
              </a:rPr>
              <a:t>Будова портретного </a:t>
            </a:r>
            <a:r>
              <a:rPr lang="uk-UA" sz="2800" b="1" dirty="0" smtClean="0">
                <a:solidFill>
                  <a:srgbClr val="00B050"/>
                </a:solidFill>
              </a:rPr>
              <a:t>  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smtClean="0">
                <a:solidFill>
                  <a:srgbClr val="00B050"/>
                </a:solidFill>
              </a:rPr>
              <a:t>        нарису</a:t>
            </a:r>
            <a:r>
              <a:rPr lang="uk-UA" sz="2800" b="1" dirty="0">
                <a:solidFill>
                  <a:srgbClr val="00B050"/>
                </a:solidFill>
              </a:rPr>
              <a:t>:</a:t>
            </a:r>
            <a:endParaRPr lang="ru-RU" sz="2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rgbClr val="00B050"/>
                </a:solidFill>
              </a:rPr>
              <a:t>Хто такий?</a:t>
            </a:r>
            <a:endParaRPr lang="ru-RU" sz="2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rgbClr val="00B050"/>
                </a:solidFill>
              </a:rPr>
              <a:t>Його соціальна позиція.</a:t>
            </a:r>
            <a:endParaRPr lang="ru-RU" sz="2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rgbClr val="00B050"/>
                </a:solidFill>
              </a:rPr>
              <a:t>Яскравий опис.</a:t>
            </a:r>
            <a:endParaRPr lang="ru-RU" sz="2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rgbClr val="00B050"/>
                </a:solidFill>
              </a:rPr>
              <a:t>Домінуючі риси характеру.</a:t>
            </a:r>
            <a:endParaRPr lang="ru-RU" sz="28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>
                <a:solidFill>
                  <a:srgbClr val="00B050"/>
                </a:solidFill>
              </a:rPr>
              <a:t>Чим популярний сьогодні</a:t>
            </a:r>
            <a:r>
              <a:rPr lang="uk-UA" sz="2800" dirty="0" smtClean="0">
                <a:solidFill>
                  <a:srgbClr val="00B050"/>
                </a:solidFill>
              </a:rPr>
              <a:t>?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47463"/>
              </p:ext>
            </p:extLst>
          </p:nvPr>
        </p:nvGraphicFramePr>
        <p:xfrm>
          <a:off x="2267744" y="1340768"/>
          <a:ext cx="3844290" cy="3925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2145"/>
                <a:gridCol w="19221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Зовнішність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Внутрішні якості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1. Вказівка на вік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2. Зріст: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3. Постава: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4. Риси обличчя та його особливості: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очі –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ніс 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волосся 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губи 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брови 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вираз обличчя 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жести 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5. Одяг.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Доброта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Чуйність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Привітність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Інтелігентність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Щирість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Чесність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Охайність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Злість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Нахабство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Зверхність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Стриманість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Скромність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Відповідальність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Ввічливість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Тактовність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6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537682"/>
            <a:ext cx="4001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</a:rPr>
              <a:t>Робота з підручником</a:t>
            </a:r>
          </a:p>
          <a:p>
            <a:endParaRPr lang="uk-UA" sz="3200" dirty="0" smtClean="0">
              <a:solidFill>
                <a:srgbClr val="00B050"/>
              </a:solidFill>
            </a:endParaRPr>
          </a:p>
          <a:p>
            <a:r>
              <a:rPr lang="uk-UA" sz="3200" dirty="0" smtClean="0">
                <a:solidFill>
                  <a:srgbClr val="00B050"/>
                </a:solidFill>
              </a:rPr>
              <a:t>       Вправа 428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age.slidesharecdn.com/7umg2015-170320064945/95/7-200-1024.jpg?cb=14899926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7351" r="5257" b="32650"/>
          <a:stretch/>
        </p:blipFill>
        <p:spPr bwMode="auto">
          <a:xfrm>
            <a:off x="2267744" y="1437791"/>
            <a:ext cx="3949044" cy="40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412776"/>
            <a:ext cx="40141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</a:rPr>
              <a:t>Створюючи портретний нарис будь-якої людини, слід правильно подати свій виклад, знайти до нього відповідну «рамку», підібрати захоплюючі початок і кінець для розповіді. Потрібно вміти викликати інтерес до героя, змусити думати про нього навіть після того, як нарис буде прочитаний.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10670"/>
            <a:ext cx="300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ЗВЕРНИ УВАГУ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542035"/>
            <a:ext cx="4014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dirty="0">
                <a:solidFill>
                  <a:srgbClr val="00B050"/>
                </a:solidFill>
              </a:rPr>
              <a:t>Ні в якому разі не можна починати розповідь банальними фразами (наприклад, </a:t>
            </a:r>
            <a:r>
              <a:rPr lang="uk-UA" sz="2400" dirty="0" smtClean="0">
                <a:solidFill>
                  <a:srgbClr val="00B050"/>
                </a:solidFill>
              </a:rPr>
              <a:t>«Я </a:t>
            </a:r>
            <a:r>
              <a:rPr lang="uk-UA" sz="2400" dirty="0">
                <a:solidFill>
                  <a:srgbClr val="00B050"/>
                </a:solidFill>
              </a:rPr>
              <a:t>хочу розповісти …», </a:t>
            </a:r>
            <a:r>
              <a:rPr lang="uk-UA" sz="2400" dirty="0" smtClean="0">
                <a:solidFill>
                  <a:srgbClr val="00B050"/>
                </a:solidFill>
              </a:rPr>
              <a:t>«Мою маму </a:t>
            </a:r>
            <a:r>
              <a:rPr lang="uk-UA" sz="2400" dirty="0">
                <a:solidFill>
                  <a:srgbClr val="00B050"/>
                </a:solidFill>
              </a:rPr>
              <a:t>звати …» і </a:t>
            </a:r>
            <a:r>
              <a:rPr lang="uk-UA" sz="2400" dirty="0" err="1">
                <a:solidFill>
                  <a:srgbClr val="00B050"/>
                </a:solidFill>
              </a:rPr>
              <a:t>т.п</a:t>
            </a:r>
            <a:r>
              <a:rPr lang="uk-UA" sz="2400" dirty="0">
                <a:solidFill>
                  <a:srgbClr val="00B050"/>
                </a:solidFill>
              </a:rPr>
              <a:t>.). Початок має стати свого роду інтригою. Наприклад,  </a:t>
            </a:r>
            <a:r>
              <a:rPr lang="uk-UA" sz="2400" dirty="0" smtClean="0">
                <a:solidFill>
                  <a:srgbClr val="00B050"/>
                </a:solidFill>
              </a:rPr>
              <a:t>«Життя </a:t>
            </a:r>
            <a:r>
              <a:rPr lang="uk-UA" sz="2400" dirty="0">
                <a:solidFill>
                  <a:srgbClr val="00B050"/>
                </a:solidFill>
              </a:rPr>
              <a:t>прекрасне тим, що в </a:t>
            </a:r>
            <a:r>
              <a:rPr lang="uk-UA" sz="2400" dirty="0" smtClean="0">
                <a:solidFill>
                  <a:srgbClr val="00B050"/>
                </a:solidFill>
              </a:rPr>
              <a:t>ньому </a:t>
            </a:r>
            <a:r>
              <a:rPr lang="uk-UA" sz="2400" dirty="0">
                <a:solidFill>
                  <a:srgbClr val="00B050"/>
                </a:solidFill>
              </a:rPr>
              <a:t>є </a:t>
            </a:r>
            <a:r>
              <a:rPr lang="uk-UA" sz="2400" dirty="0" smtClean="0">
                <a:solidFill>
                  <a:srgbClr val="00B050"/>
                </a:solidFill>
              </a:rPr>
              <a:t>…»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85390"/>
            <a:ext cx="282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</a:rPr>
              <a:t>ЗВЕРНИ УВАГУ!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484784"/>
            <a:ext cx="3582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З-</a:t>
            </a:r>
            <a:r>
              <a:rPr lang="ru-RU" dirty="0" err="1">
                <a:solidFill>
                  <a:srgbClr val="00B050"/>
                </a:solidFill>
              </a:rPr>
              <a:t>поміж</a:t>
            </a:r>
            <a:r>
              <a:rPr lang="ru-RU" dirty="0">
                <a:solidFill>
                  <a:srgbClr val="00B050"/>
                </a:solidFill>
              </a:rPr>
              <a:t> добре </a:t>
            </a:r>
            <a:r>
              <a:rPr lang="ru-RU" dirty="0" err="1">
                <a:solidFill>
                  <a:srgbClr val="00B050"/>
                </a:solidFill>
              </a:rPr>
              <a:t>знайомих</a:t>
            </a:r>
            <a:r>
              <a:rPr lang="ru-RU" dirty="0">
                <a:solidFill>
                  <a:srgbClr val="00B050"/>
                </a:solidFill>
              </a:rPr>
              <a:t> вам людей </a:t>
            </a:r>
            <a:r>
              <a:rPr lang="ru-RU" dirty="0" err="1">
                <a:solidFill>
                  <a:srgbClr val="00B050"/>
                </a:solidFill>
              </a:rPr>
              <a:t>оберіть</a:t>
            </a:r>
            <a:r>
              <a:rPr lang="ru-RU" dirty="0">
                <a:solidFill>
                  <a:srgbClr val="00B050"/>
                </a:solidFill>
              </a:rPr>
              <a:t> героя портретного </a:t>
            </a:r>
            <a:r>
              <a:rPr lang="ru-RU" dirty="0" err="1">
                <a:solidFill>
                  <a:srgbClr val="00B050"/>
                </a:solidFill>
              </a:rPr>
              <a:t>нарису</a:t>
            </a:r>
            <a:r>
              <a:rPr lang="ru-RU" dirty="0">
                <a:solidFill>
                  <a:srgbClr val="00B050"/>
                </a:solidFill>
              </a:rPr>
              <a:t>. Ним </a:t>
            </a:r>
            <a:r>
              <a:rPr lang="ru-RU" dirty="0" err="1">
                <a:solidFill>
                  <a:srgbClr val="00B050"/>
                </a:solidFill>
              </a:rPr>
              <a:t>може</a:t>
            </a:r>
            <a:r>
              <a:rPr lang="ru-RU" dirty="0">
                <a:solidFill>
                  <a:srgbClr val="00B050"/>
                </a:solidFill>
              </a:rPr>
              <a:t> бути перша </a:t>
            </a:r>
            <a:r>
              <a:rPr lang="ru-RU" dirty="0" err="1" smtClean="0">
                <a:solidFill>
                  <a:srgbClr val="00B050"/>
                </a:solidFill>
              </a:rPr>
              <a:t>вчителька,вчитель</a:t>
            </a:r>
            <a:r>
              <a:rPr lang="ru-RU" dirty="0" smtClean="0">
                <a:solidFill>
                  <a:srgbClr val="00B050"/>
                </a:solidFill>
              </a:rPr>
              <a:t>-предметник, </a:t>
            </a:r>
            <a:r>
              <a:rPr lang="ru-RU" dirty="0" err="1">
                <a:solidFill>
                  <a:srgbClr val="00B050"/>
                </a:solidFill>
              </a:rPr>
              <a:t>шкільний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бібліотекар</a:t>
            </a:r>
            <a:r>
              <a:rPr lang="ru-RU" dirty="0">
                <a:solidFill>
                  <a:srgbClr val="00B050"/>
                </a:solidFill>
              </a:rPr>
              <a:t>, тренер </a:t>
            </a:r>
            <a:r>
              <a:rPr lang="ru-RU" dirty="0" err="1">
                <a:solidFill>
                  <a:srgbClr val="00B050"/>
                </a:solidFill>
              </a:rPr>
              <a:t>спортивної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секції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керівник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гуртка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або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інша</a:t>
            </a:r>
            <a:r>
              <a:rPr lang="ru-RU" dirty="0">
                <a:solidFill>
                  <a:srgbClr val="00B050"/>
                </a:solidFill>
              </a:rPr>
              <a:t> особа, яку </a:t>
            </a:r>
            <a:r>
              <a:rPr lang="ru-RU" dirty="0" err="1">
                <a:solidFill>
                  <a:srgbClr val="00B050"/>
                </a:solidFill>
              </a:rPr>
              <a:t>ви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поважаєте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Оберіть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епізод</a:t>
            </a:r>
            <a:r>
              <a:rPr lang="ru-RU" dirty="0">
                <a:solidFill>
                  <a:srgbClr val="00B050"/>
                </a:solidFill>
              </a:rPr>
              <a:t> (</a:t>
            </a:r>
            <a:r>
              <a:rPr lang="ru-RU" dirty="0" err="1">
                <a:solidFill>
                  <a:srgbClr val="00B050"/>
                </a:solidFill>
              </a:rPr>
              <a:t>випадок</a:t>
            </a:r>
            <a:r>
              <a:rPr lang="ru-RU" dirty="0">
                <a:solidFill>
                  <a:srgbClr val="00B050"/>
                </a:solidFill>
              </a:rPr>
              <a:t>), </a:t>
            </a:r>
            <a:r>
              <a:rPr lang="ru-RU" dirty="0" err="1">
                <a:solidFill>
                  <a:srgbClr val="00B050"/>
                </a:solidFill>
              </a:rPr>
              <a:t>розповідь</a:t>
            </a:r>
            <a:r>
              <a:rPr lang="ru-RU" dirty="0">
                <a:solidFill>
                  <a:srgbClr val="00B050"/>
                </a:solidFill>
              </a:rPr>
              <a:t> про </a:t>
            </a:r>
            <a:r>
              <a:rPr lang="ru-RU" dirty="0" err="1">
                <a:solidFill>
                  <a:srgbClr val="00B050"/>
                </a:solidFill>
              </a:rPr>
              <a:t>який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можна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покласти</a:t>
            </a:r>
            <a:r>
              <a:rPr lang="ru-RU" dirty="0">
                <a:solidFill>
                  <a:srgbClr val="00B050"/>
                </a:solidFill>
              </a:rPr>
              <a:t> в основу </a:t>
            </a:r>
            <a:r>
              <a:rPr lang="ru-RU" dirty="0" err="1">
                <a:solidFill>
                  <a:srgbClr val="00B050"/>
                </a:solidFill>
              </a:rPr>
              <a:t>нарису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Обміркуйте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послідовність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викладу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Складіть</a:t>
            </a:r>
            <a:r>
              <a:rPr lang="ru-RU" dirty="0">
                <a:solidFill>
                  <a:srgbClr val="00B050"/>
                </a:solidFill>
              </a:rPr>
              <a:t> план </a:t>
            </a:r>
            <a:r>
              <a:rPr lang="ru-RU" dirty="0" err="1">
                <a:solidFill>
                  <a:srgbClr val="00B050"/>
                </a:solidFill>
              </a:rPr>
              <a:t>нарису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Напишіть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портретний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нарис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публіцистичному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стилі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4580" y="5027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Домашнє  завдання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84482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dirty="0">
                <a:solidFill>
                  <a:srgbClr val="00B050"/>
                </a:solidFill>
              </a:rPr>
              <a:t>У</a:t>
            </a:r>
            <a:r>
              <a:rPr lang="uk-UA" sz="3200" dirty="0" smtClean="0">
                <a:solidFill>
                  <a:srgbClr val="00B050"/>
                </a:solidFill>
              </a:rPr>
              <a:t> </a:t>
            </a:r>
            <a:r>
              <a:rPr lang="uk-UA" sz="3200" dirty="0">
                <a:solidFill>
                  <a:srgbClr val="00B050"/>
                </a:solidFill>
              </a:rPr>
              <a:t>людини все повинно бути прекрасним: </a:t>
            </a:r>
            <a:endParaRPr lang="uk-UA" sz="3200" dirty="0" smtClean="0">
              <a:solidFill>
                <a:srgbClr val="00B050"/>
              </a:solidFill>
            </a:endParaRP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і </a:t>
            </a:r>
            <a:r>
              <a:rPr lang="uk-UA" sz="3200" dirty="0">
                <a:solidFill>
                  <a:srgbClr val="00B050"/>
                </a:solidFill>
              </a:rPr>
              <a:t>душа, і одяг, і вчин­ки... </a:t>
            </a:r>
            <a:r>
              <a:rPr lang="uk-UA" sz="3200" dirty="0" smtClean="0">
                <a:solidFill>
                  <a:srgbClr val="00B050"/>
                </a:solidFill>
              </a:rPr>
              <a:t>       </a:t>
            </a:r>
            <a:r>
              <a:rPr lang="ru-RU" sz="3200" i="1" dirty="0" smtClean="0">
                <a:solidFill>
                  <a:srgbClr val="00B050"/>
                </a:solidFill>
              </a:rPr>
              <a:t>Антон Чехов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ÑÑÐ¸Ð»Ñ Ð¼Ð¾Ð²Ð»Ðµ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1" y="0"/>
            <a:ext cx="9223276" cy="69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Ð¾Ð»Ð¾Ð²Ð½Ñ Ð¾Ð·Ð½Ð°ÐºÐ¸ Ð¿ÑÐ±Ð»ÑÑÐ¸ÑÑÐ¸ÑÐ½Ð¾Ð³Ð¾ ÑÑÐ¸Ð»Ñ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26515"/>
          <a:stretch/>
        </p:blipFill>
        <p:spPr bwMode="auto">
          <a:xfrm>
            <a:off x="2257519" y="1524135"/>
            <a:ext cx="4176465" cy="23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9517" y="116632"/>
            <a:ext cx="3869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</a:rPr>
              <a:t>Головні ознаки</a:t>
            </a:r>
          </a:p>
          <a:p>
            <a:pPr algn="ctr"/>
            <a:r>
              <a:rPr lang="uk-UA" sz="2800" dirty="0" smtClean="0">
                <a:solidFill>
                  <a:srgbClr val="00B050"/>
                </a:solidFill>
              </a:rPr>
              <a:t> публіцистичного стилю: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052" name="Picture 4" descr="ÐÐ¾Ð»Ð¾Ð²Ð½Ñ Ð¾Ð·Ð½Ð°ÐºÐ¸ Ð¿ÑÐ±Ð»ÑÑÐ¸ÑÑÐ¸ÑÐ½Ð¾Ð³Ð¾ ÑÑÐ¸Ð»Ñ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22008"/>
          <a:stretch/>
        </p:blipFill>
        <p:spPr bwMode="auto">
          <a:xfrm>
            <a:off x="2150791" y="3517895"/>
            <a:ext cx="4186689" cy="14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5552" y="1422934"/>
            <a:ext cx="40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rgbClr val="00B050"/>
                </a:solidFill>
              </a:rPr>
              <a:t>Мета </a:t>
            </a:r>
            <a:r>
              <a:rPr lang="ru-RU" sz="2400" b="1" i="1" dirty="0" err="1">
                <a:solidFill>
                  <a:srgbClr val="00B050"/>
                </a:solidFill>
              </a:rPr>
              <a:t>публіцистичного</a:t>
            </a:r>
            <a:r>
              <a:rPr lang="ru-RU" sz="2400" b="1" i="1" dirty="0">
                <a:solidFill>
                  <a:srgbClr val="00B050"/>
                </a:solidFill>
              </a:rPr>
              <a:t> стилю</a:t>
            </a:r>
            <a:r>
              <a:rPr lang="ru-RU" sz="2400" i="1" dirty="0">
                <a:solidFill>
                  <a:srgbClr val="00B050"/>
                </a:solidFill>
              </a:rPr>
              <a:t> - </a:t>
            </a:r>
            <a:r>
              <a:rPr lang="ru-RU" sz="2400" i="1" dirty="0" err="1">
                <a:solidFill>
                  <a:srgbClr val="00B050"/>
                </a:solidFill>
              </a:rPr>
              <a:t>інформувати</a:t>
            </a:r>
            <a:r>
              <a:rPr lang="ru-RU" sz="2400" i="1" dirty="0">
                <a:solidFill>
                  <a:srgbClr val="00B050"/>
                </a:solidFill>
              </a:rPr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передавати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суспільно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значущу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інформацію</a:t>
            </a:r>
            <a:r>
              <a:rPr lang="ru-RU" sz="2400" i="1" dirty="0">
                <a:solidFill>
                  <a:srgbClr val="00B050"/>
                </a:solidFill>
              </a:rPr>
              <a:t> з </a:t>
            </a:r>
            <a:r>
              <a:rPr lang="ru-RU" sz="2400" i="1" dirty="0" err="1">
                <a:solidFill>
                  <a:srgbClr val="00B050"/>
                </a:solidFill>
              </a:rPr>
              <a:t>одночасним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впливом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читача</a:t>
            </a:r>
            <a:r>
              <a:rPr lang="ru-RU" sz="2400" i="1" dirty="0">
                <a:solidFill>
                  <a:srgbClr val="00B050"/>
                </a:solidFill>
              </a:rPr>
              <a:t>, слухача, </a:t>
            </a:r>
            <a:r>
              <a:rPr lang="ru-RU" sz="2400" i="1" dirty="0" err="1">
                <a:solidFill>
                  <a:srgbClr val="00B050"/>
                </a:solidFill>
              </a:rPr>
              <a:t>переконуванням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їх</a:t>
            </a:r>
            <a:r>
              <a:rPr lang="ru-RU" sz="2400" i="1" dirty="0">
                <a:solidFill>
                  <a:srgbClr val="00B050"/>
                </a:solidFill>
              </a:rPr>
              <a:t> у </a:t>
            </a:r>
            <a:r>
              <a:rPr lang="ru-RU" sz="2400" i="1" dirty="0" err="1">
                <a:solidFill>
                  <a:srgbClr val="00B050"/>
                </a:solidFill>
              </a:rPr>
              <a:t>чомусь</a:t>
            </a:r>
            <a:r>
              <a:rPr lang="ru-RU" sz="2400" i="1" dirty="0">
                <a:solidFill>
                  <a:srgbClr val="00B050"/>
                </a:solidFill>
              </a:rPr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уселяти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їм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певні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ідеї</a:t>
            </a:r>
            <a:r>
              <a:rPr lang="ru-RU" sz="2400" i="1" dirty="0">
                <a:solidFill>
                  <a:srgbClr val="00B050"/>
                </a:solidFill>
              </a:rPr>
              <a:t>, погляди, </a:t>
            </a:r>
            <a:r>
              <a:rPr lang="ru-RU" sz="2400" i="1" dirty="0" err="1">
                <a:solidFill>
                  <a:srgbClr val="00B050"/>
                </a:solidFill>
              </a:rPr>
              <a:t>спонукати</a:t>
            </a:r>
            <a:r>
              <a:rPr lang="ru-RU" sz="2400" i="1" dirty="0">
                <a:solidFill>
                  <a:srgbClr val="00B050"/>
                </a:solidFill>
              </a:rPr>
              <a:t> до </a:t>
            </a:r>
            <a:r>
              <a:rPr lang="ru-RU" sz="2400" i="1" dirty="0" err="1">
                <a:solidFill>
                  <a:srgbClr val="00B050"/>
                </a:solidFill>
              </a:rPr>
              <a:t>відповідних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вчинків</a:t>
            </a:r>
            <a:r>
              <a:rPr lang="ru-RU" sz="2400" i="1" dirty="0">
                <a:solidFill>
                  <a:srgbClr val="00B050"/>
                </a:solidFill>
              </a:rPr>
              <a:t> та </a:t>
            </a:r>
            <a:r>
              <a:rPr lang="ru-RU" sz="2400" i="1" dirty="0" err="1">
                <a:solidFill>
                  <a:srgbClr val="00B050"/>
                </a:solidFill>
              </a:rPr>
              <a:t>дій</a:t>
            </a:r>
            <a:r>
              <a:rPr lang="ru-RU" sz="2400" i="1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Ð°Ð½ÑÐ¸ Ð¿ÑÐ±Ð»ÑÑÐ¸ÑÑÐ¸ÑÐ½Ð¾Ð³Ð¾ ÑÑÐ¸Ð»Ñ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1" r="38831" b="10825"/>
          <a:stretch/>
        </p:blipFill>
        <p:spPr bwMode="auto">
          <a:xfrm>
            <a:off x="2242213" y="2636912"/>
            <a:ext cx="355392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8422" y="1340768"/>
            <a:ext cx="4231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Жанри </a:t>
            </a:r>
          </a:p>
          <a:p>
            <a:r>
              <a:rPr lang="uk-UA" sz="3200" dirty="0" smtClean="0">
                <a:solidFill>
                  <a:srgbClr val="00B050"/>
                </a:solidFill>
              </a:rPr>
              <a:t>публіцистичного стилю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1132" y="13407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dirty="0" err="1">
                <a:solidFill>
                  <a:srgbClr val="00B050"/>
                </a:solidFill>
              </a:rPr>
              <a:t>Публіцистичні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жанри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base"/>
            <a:r>
              <a:rPr lang="ru-RU" b="1" i="1" dirty="0" err="1" smtClean="0">
                <a:solidFill>
                  <a:srgbClr val="00B050"/>
                </a:solidFill>
              </a:rPr>
              <a:t>відзначаються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вірогідністю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base"/>
            <a:r>
              <a:rPr lang="ru-RU" b="1" i="1" dirty="0" err="1" smtClean="0">
                <a:solidFill>
                  <a:srgbClr val="00B050"/>
                </a:solidFill>
              </a:rPr>
              <a:t>точністю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фактів</a:t>
            </a:r>
            <a:r>
              <a:rPr lang="ru-RU" b="1" i="1" dirty="0">
                <a:solidFill>
                  <a:srgbClr val="00B050"/>
                </a:solidFill>
              </a:rPr>
              <a:t>, строгою </a:t>
            </a:r>
            <a:r>
              <a:rPr lang="ru-RU" b="1" i="1" dirty="0" err="1">
                <a:solidFill>
                  <a:srgbClr val="00B050"/>
                </a:solidFill>
              </a:rPr>
              <a:t>обґрунтованістю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конкретністю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base"/>
            <a:r>
              <a:rPr lang="ru-RU" b="1" i="1" dirty="0" err="1" smtClean="0">
                <a:solidFill>
                  <a:srgbClr val="00B050"/>
                </a:solidFill>
              </a:rPr>
              <a:t>що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дещо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споріднює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його</a:t>
            </a:r>
            <a:r>
              <a:rPr lang="ru-RU" b="1" i="1" dirty="0">
                <a:solidFill>
                  <a:srgbClr val="00B050"/>
                </a:solidFill>
              </a:rPr>
              <a:t> з </a:t>
            </a:r>
            <a:r>
              <a:rPr lang="ru-RU" b="1" i="1" dirty="0" err="1">
                <a:solidFill>
                  <a:srgbClr val="00B050"/>
                </a:solidFill>
              </a:rPr>
              <a:t>науковим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</a:t>
            </a:r>
          </a:p>
          <a:p>
            <a:pPr fontAlgn="base"/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стилем </a:t>
            </a:r>
            <a:r>
              <a:rPr lang="ru-RU" b="1" i="1" dirty="0" err="1">
                <a:solidFill>
                  <a:srgbClr val="00B050"/>
                </a:solidFill>
              </a:rPr>
              <a:t>мовлення</a:t>
            </a:r>
            <a:r>
              <a:rPr lang="ru-RU" b="1" i="1" dirty="0">
                <a:solidFill>
                  <a:srgbClr val="00B050"/>
                </a:solidFill>
              </a:rPr>
              <a:t>.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base"/>
            <a:r>
              <a:rPr lang="ru-RU" b="1" i="1" dirty="0" smtClean="0">
                <a:solidFill>
                  <a:srgbClr val="00B050"/>
                </a:solidFill>
              </a:rPr>
              <a:t>З </a:t>
            </a:r>
            <a:r>
              <a:rPr lang="ru-RU" b="1" i="1" dirty="0" err="1">
                <a:solidFill>
                  <a:srgbClr val="00B050"/>
                </a:solidFill>
              </a:rPr>
              <a:t>іншого</a:t>
            </a:r>
            <a:r>
              <a:rPr lang="ru-RU" b="1" i="1" dirty="0">
                <a:solidFill>
                  <a:srgbClr val="00B050"/>
                </a:solidFill>
              </a:rPr>
              <a:t> боку, для </a:t>
            </a:r>
            <a:r>
              <a:rPr lang="ru-RU" b="1" i="1" dirty="0" err="1">
                <a:solidFill>
                  <a:srgbClr val="00B050"/>
                </a:solidFill>
              </a:rPr>
              <a:t>публіцистичної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промови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характерні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пристрасність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спонукальність</a:t>
            </a:r>
            <a:r>
              <a:rPr lang="ru-RU" b="1" i="1" dirty="0">
                <a:solidFill>
                  <a:srgbClr val="00B050"/>
                </a:solidFill>
              </a:rPr>
              <a:t>.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base"/>
            <a:r>
              <a:rPr lang="ru-RU" b="1" i="1" dirty="0" err="1" smtClean="0">
                <a:solidFill>
                  <a:srgbClr val="00B050"/>
                </a:solidFill>
              </a:rPr>
              <a:t>Найважливіша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вимога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що</a:t>
            </a:r>
            <a:r>
              <a:rPr lang="ru-RU" b="1" i="1" dirty="0">
                <a:solidFill>
                  <a:srgbClr val="00B050"/>
                </a:solidFill>
              </a:rPr>
              <a:t> ставиться перед </a:t>
            </a:r>
            <a:r>
              <a:rPr lang="ru-RU" b="1" i="1" dirty="0" err="1">
                <a:solidFill>
                  <a:srgbClr val="00B050"/>
                </a:solidFill>
              </a:rPr>
              <a:t>публіцистикою</a:t>
            </a:r>
            <a:r>
              <a:rPr lang="ru-RU" b="1" i="1" dirty="0">
                <a:solidFill>
                  <a:srgbClr val="00B050"/>
                </a:solidFill>
              </a:rPr>
              <a:t>, - </a:t>
            </a:r>
            <a:r>
              <a:rPr lang="ru-RU" b="1" i="1" dirty="0" err="1">
                <a:solidFill>
                  <a:srgbClr val="00B050"/>
                </a:solidFill>
              </a:rPr>
              <a:t>загальнодоступність</a:t>
            </a:r>
            <a:r>
              <a:rPr lang="ru-RU" b="1" i="1" dirty="0">
                <a:solidFill>
                  <a:srgbClr val="00B050"/>
                </a:solidFill>
              </a:rPr>
              <a:t>: </a:t>
            </a:r>
            <a:r>
              <a:rPr lang="ru-RU" b="1" i="1" dirty="0" smtClean="0">
                <a:solidFill>
                  <a:srgbClr val="00B050"/>
                </a:solidFill>
              </a:rPr>
              <a:t>вона</a:t>
            </a:r>
          </a:p>
          <a:p>
            <a:pPr fontAlgn="base"/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розрахована</a:t>
            </a:r>
            <a:r>
              <a:rPr lang="ru-RU" b="1" i="1" dirty="0">
                <a:solidFill>
                  <a:srgbClr val="00B050"/>
                </a:solidFill>
              </a:rPr>
              <a:t> на </a:t>
            </a:r>
            <a:r>
              <a:rPr lang="ru-RU" b="1" i="1" dirty="0" err="1">
                <a:solidFill>
                  <a:srgbClr val="00B050"/>
                </a:solidFill>
              </a:rPr>
              <a:t>широку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аудиторію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base"/>
            <a:r>
              <a:rPr lang="ru-RU" b="1" i="1" dirty="0" smtClean="0">
                <a:solidFill>
                  <a:srgbClr val="00B050"/>
                </a:solidFill>
              </a:rPr>
              <a:t>і </a:t>
            </a:r>
            <a:r>
              <a:rPr lang="ru-RU" b="1" i="1" dirty="0" err="1">
                <a:solidFill>
                  <a:srgbClr val="00B050"/>
                </a:solidFill>
              </a:rPr>
              <a:t>має</a:t>
            </a:r>
            <a:r>
              <a:rPr lang="ru-RU" b="1" i="1" dirty="0">
                <a:solidFill>
                  <a:srgbClr val="00B050"/>
                </a:solidFill>
              </a:rPr>
              <a:t> бути доступною для </a:t>
            </a:r>
            <a:r>
              <a:rPr lang="ru-RU" b="1" i="1" dirty="0" err="1">
                <a:solidFill>
                  <a:srgbClr val="00B050"/>
                </a:solidFill>
              </a:rPr>
              <a:t>всіх</a:t>
            </a:r>
            <a:r>
              <a:rPr lang="ru-RU" b="1" i="1" dirty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-50519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203137"/>
            <a:ext cx="4253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B050"/>
                </a:solidFill>
              </a:rPr>
              <a:t>Нарис </a:t>
            </a:r>
            <a:r>
              <a:rPr lang="uk-UA" sz="2800" i="1" dirty="0">
                <a:solidFill>
                  <a:srgbClr val="00B050"/>
                </a:solidFill>
              </a:rPr>
              <a:t>- це оповідний художньо-публіцистичний твір, у якому зображуються дійсні життєві факти, події, конкретні люди.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uk-UA" sz="2800" b="1" i="1" dirty="0">
                <a:solidFill>
                  <a:srgbClr val="00B050"/>
                </a:solidFill>
              </a:rPr>
              <a:t>Нарис</a:t>
            </a:r>
            <a:r>
              <a:rPr lang="uk-UA" sz="2800" i="1" dirty="0">
                <a:solidFill>
                  <a:srgbClr val="00B050"/>
                </a:solidFill>
              </a:rPr>
              <a:t> — це твір суспільно-політичної, побутової, історичної чи психологічної тематики</a:t>
            </a:r>
            <a:r>
              <a:rPr lang="uk-UA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&quot;Ð¿ÐµÑÐ¾ Ð¸ ÑÐµÑÐ½Ð¸Ð»ÑÐ½Ð¸Ñ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30584" y="0"/>
            <a:ext cx="9365952" cy="6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376767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</a:rPr>
              <a:t>Портретний нарис</a:t>
            </a:r>
            <a:r>
              <a:rPr lang="ru-RU" sz="2400" b="1" dirty="0">
                <a:solidFill>
                  <a:srgbClr val="00B050"/>
                </a:solidFill>
              </a:rPr>
              <a:t> </a:t>
            </a:r>
            <a:r>
              <a:rPr lang="uk-UA" sz="2400" b="1" dirty="0">
                <a:solidFill>
                  <a:srgbClr val="00B050"/>
                </a:solidFill>
              </a:rPr>
              <a:t>–</a:t>
            </a:r>
            <a:r>
              <a:rPr lang="uk-UA" sz="2400" dirty="0">
                <a:solidFill>
                  <a:srgbClr val="00B050"/>
                </a:solidFill>
              </a:rPr>
              <a:t> це художній аналіз особистості, побудований на дослідженні різних її сторін: моральної, 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 smtClean="0">
                <a:solidFill>
                  <a:srgbClr val="00B050"/>
                </a:solidFill>
              </a:rPr>
              <a:t> інтелектуальної</a:t>
            </a:r>
            <a:r>
              <a:rPr lang="uk-UA" sz="2400" dirty="0">
                <a:solidFill>
                  <a:srgbClr val="00B050"/>
                </a:solidFill>
              </a:rPr>
              <a:t>, творчої і т. ін. У процесі виявлення рис вдачі героя нарису увагу нарисовця привертають передовсім біографічні факти та випадки з 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 smtClean="0">
                <a:solidFill>
                  <a:srgbClr val="00B050"/>
                </a:solidFill>
              </a:rPr>
              <a:t>  життя</a:t>
            </a:r>
            <a:r>
              <a:rPr lang="uk-UA" sz="2400" dirty="0">
                <a:solidFill>
                  <a:srgbClr val="00B050"/>
                </a:solidFill>
              </a:rPr>
              <a:t>, які ці риси 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 smtClean="0">
                <a:solidFill>
                  <a:srgbClr val="00B050"/>
                </a:solidFill>
              </a:rPr>
              <a:t>       увиразнюють</a:t>
            </a:r>
            <a:r>
              <a:rPr lang="uk-UA" sz="2400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435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</cp:revision>
  <dcterms:created xsi:type="dcterms:W3CDTF">2020-03-18T16:15:55Z</dcterms:created>
  <dcterms:modified xsi:type="dcterms:W3CDTF">2020-04-01T07:04:37Z</dcterms:modified>
</cp:coreProperties>
</file>