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  <p:sldId id="267" r:id="rId5"/>
    <p:sldId id="268" r:id="rId6"/>
    <p:sldId id="269" r:id="rId7"/>
    <p:sldId id="25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267F"/>
    <a:srgbClr val="BF3C48"/>
    <a:srgbClr val="856E45"/>
    <a:srgbClr val="FECB00"/>
    <a:srgbClr val="729F11"/>
    <a:srgbClr val="111E31"/>
    <a:srgbClr val="F7E8E1"/>
    <a:srgbClr val="F1FCFE"/>
    <a:srgbClr val="DBF6FE"/>
    <a:srgbClr val="6BC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604" y="2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Зайцева" userId="e4c7a7f2c879dab9" providerId="LiveId" clId="{09C393A1-93CC-487B-BBAB-16814C622206}"/>
    <pc:docChg chg="delSld modSld">
      <pc:chgData name="Елена Зайцева" userId="e4c7a7f2c879dab9" providerId="LiveId" clId="{09C393A1-93CC-487B-BBAB-16814C622206}" dt="2025-03-29T17:22:18.632" v="37" actId="2696"/>
      <pc:docMkLst>
        <pc:docMk/>
      </pc:docMkLst>
      <pc:sldChg chg="modSp mod">
        <pc:chgData name="Елена Зайцева" userId="e4c7a7f2c879dab9" providerId="LiveId" clId="{09C393A1-93CC-487B-BBAB-16814C622206}" dt="2025-03-29T17:22:03.903" v="36" actId="20577"/>
        <pc:sldMkLst>
          <pc:docMk/>
          <pc:sldMk cId="2399436098" sldId="256"/>
        </pc:sldMkLst>
        <pc:spChg chg="mod">
          <ac:chgData name="Елена Зайцева" userId="e4c7a7f2c879dab9" providerId="LiveId" clId="{09C393A1-93CC-487B-BBAB-16814C622206}" dt="2025-03-29T17:22:03.903" v="36" actId="20577"/>
          <ac:spMkLst>
            <pc:docMk/>
            <pc:sldMk cId="2399436098" sldId="256"/>
            <ac:spMk id="2" creationId="{00000000-0000-0000-0000-000000000000}"/>
          </ac:spMkLst>
        </pc:spChg>
      </pc:sldChg>
      <pc:sldChg chg="del">
        <pc:chgData name="Елена Зайцева" userId="e4c7a7f2c879dab9" providerId="LiveId" clId="{09C393A1-93CC-487B-BBAB-16814C622206}" dt="2025-03-29T17:22:18.632" v="37" actId="2696"/>
        <pc:sldMkLst>
          <pc:docMk/>
          <pc:sldMk cId="0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974312"/>
            <a:ext cx="5392271" cy="2387600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Тридцять перше березня Класна робота</a:t>
            </a:r>
            <a:br>
              <a:rPr lang="uk-UA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Відокремлена прикладка.</a:t>
            </a:r>
            <a:br>
              <a:rPr lang="uk-UA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Розділові знаки при відокремленій прикладці.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481482"/>
            <a:ext cx="3509682" cy="37651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uk-UA" dirty="0">
                <a:solidFill>
                  <a:srgbClr val="BF3C48"/>
                </a:solidFill>
              </a:rPr>
              <a:t>.</a:t>
            </a:r>
            <a:endParaRPr lang="en-US" dirty="0">
              <a:solidFill>
                <a:srgbClr val="BF3C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t"/>
            <a:r>
              <a:rPr lang="uk-UA" dirty="0">
                <a:solidFill>
                  <a:srgbClr val="FF0000"/>
                </a:solidFill>
              </a:rPr>
              <a:t>А</a:t>
            </a:r>
            <a:r>
              <a:rPr lang="uk-UA" dirty="0"/>
              <a:t>.</a:t>
            </a:r>
            <a:r>
              <a:rPr lang="ru-RU" dirty="0"/>
              <a:t>  І </a:t>
            </a:r>
            <a:r>
              <a:rPr lang="ru-RU" dirty="0" err="1"/>
              <a:t>виє</a:t>
            </a:r>
            <a:r>
              <a:rPr lang="ru-RU" dirty="0"/>
              <a:t> </a:t>
            </a:r>
            <a:r>
              <a:rPr lang="ru-RU" dirty="0" err="1"/>
              <a:t>вовк</a:t>
            </a:r>
            <a:r>
              <a:rPr lang="ru-RU" dirty="0"/>
              <a:t> ночей </a:t>
            </a:r>
            <a:r>
              <a:rPr lang="ru-RU" dirty="0" err="1"/>
              <a:t>моїх</a:t>
            </a:r>
            <a:r>
              <a:rPr lang="ru-RU" dirty="0"/>
              <a:t> </a:t>
            </a:r>
            <a:r>
              <a:rPr lang="ru-RU" dirty="0" err="1"/>
              <a:t>соліст</a:t>
            </a:r>
            <a:r>
              <a:rPr lang="ru-RU" dirty="0"/>
              <a:t>.</a:t>
            </a:r>
          </a:p>
          <a:p>
            <a:pPr fontAlgn="t"/>
            <a:r>
              <a:rPr lang="ru-RU" dirty="0"/>
              <a:t> </a:t>
            </a:r>
          </a:p>
          <a:p>
            <a:pPr fontAlgn="t"/>
            <a:r>
              <a:rPr lang="ru-RU" dirty="0">
                <a:solidFill>
                  <a:srgbClr val="FF0000"/>
                </a:solidFill>
              </a:rPr>
              <a:t>Б</a:t>
            </a:r>
            <a:r>
              <a:rPr lang="ru-RU" dirty="0"/>
              <a:t>. Тонкий </a:t>
            </a:r>
            <a:r>
              <a:rPr lang="ru-RU" dirty="0" err="1"/>
              <a:t>знавець</a:t>
            </a:r>
            <a:r>
              <a:rPr lang="ru-RU" dirty="0"/>
              <a:t> фольклору Максим </a:t>
            </a:r>
            <a:r>
              <a:rPr lang="ru-RU" dirty="0" err="1"/>
              <a:t>Рильський</a:t>
            </a:r>
            <a:r>
              <a:rPr lang="ru-RU" dirty="0"/>
              <a:t> </a:t>
            </a:r>
            <a:r>
              <a:rPr lang="ru-RU" dirty="0" err="1"/>
              <a:t>записував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для </a:t>
            </a:r>
            <a:r>
              <a:rPr lang="ru-RU" dirty="0" err="1"/>
              <a:t>нащадків</a:t>
            </a:r>
            <a:r>
              <a:rPr lang="ru-RU" dirty="0"/>
              <a:t>.</a:t>
            </a:r>
          </a:p>
          <a:p>
            <a:pPr fontAlgn="t"/>
            <a:r>
              <a:rPr lang="ru-RU" dirty="0"/>
              <a:t> </a:t>
            </a:r>
          </a:p>
          <a:p>
            <a:pPr fontAlgn="t"/>
            <a:r>
              <a:rPr lang="ru-RU" dirty="0">
                <a:solidFill>
                  <a:srgbClr val="FF0000"/>
                </a:solidFill>
              </a:rPr>
              <a:t>В</a:t>
            </a:r>
            <a:r>
              <a:rPr lang="ru-RU" dirty="0"/>
              <a:t>. </a:t>
            </a:r>
            <a:r>
              <a:rPr lang="ru-RU" dirty="0" err="1"/>
              <a:t>Стоїть</a:t>
            </a:r>
            <a:r>
              <a:rPr lang="ru-RU" dirty="0"/>
              <a:t> на </a:t>
            </a:r>
            <a:r>
              <a:rPr lang="ru-RU" dirty="0" err="1"/>
              <a:t>подвір’ї</a:t>
            </a:r>
            <a:r>
              <a:rPr lang="ru-RU" dirty="0"/>
              <a:t> </a:t>
            </a:r>
            <a:r>
              <a:rPr lang="ru-RU" dirty="0" err="1"/>
              <a:t>індик</a:t>
            </a:r>
            <a:r>
              <a:rPr lang="ru-RU" dirty="0"/>
              <a:t> король у </a:t>
            </a:r>
            <a:r>
              <a:rPr lang="ru-RU" dirty="0" err="1"/>
              <a:t>червонім</a:t>
            </a:r>
            <a:r>
              <a:rPr lang="ru-RU" dirty="0"/>
              <a:t> жабо.</a:t>
            </a:r>
          </a:p>
          <a:p>
            <a:pPr fontAlgn="t"/>
            <a:r>
              <a:rPr lang="ru-RU" dirty="0"/>
              <a:t> </a:t>
            </a:r>
          </a:p>
          <a:p>
            <a:pPr fontAlgn="t"/>
            <a:r>
              <a:rPr lang="ru-RU" dirty="0"/>
              <a:t> </a:t>
            </a:r>
            <a:r>
              <a:rPr lang="ru-RU" dirty="0">
                <a:solidFill>
                  <a:srgbClr val="FF0000"/>
                </a:solidFill>
              </a:rPr>
              <a:t>Г.</a:t>
            </a:r>
            <a:r>
              <a:rPr lang="ru-RU" dirty="0"/>
              <a:t>І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місяць</a:t>
            </a:r>
            <a:r>
              <a:rPr lang="ru-RU" dirty="0"/>
              <a:t> сторож </a:t>
            </a:r>
            <a:r>
              <a:rPr lang="ru-RU" dirty="0" err="1"/>
              <a:t>ночі</a:t>
            </a:r>
            <a:r>
              <a:rPr lang="ru-RU" dirty="0"/>
              <a:t> запалить </a:t>
            </a:r>
            <a:r>
              <a:rPr lang="ru-RU" dirty="0" err="1"/>
              <a:t>свічі</a:t>
            </a:r>
            <a:r>
              <a:rPr lang="ru-RU" dirty="0"/>
              <a:t> в небесах.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0445" y="365760"/>
            <a:ext cx="843860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ru-RU" dirty="0"/>
            </a:br>
            <a:r>
              <a:rPr lang="ru-RU" sz="2800" dirty="0">
                <a:solidFill>
                  <a:srgbClr val="0070C0"/>
                </a:solidFill>
              </a:rPr>
              <a:t>   </a:t>
            </a:r>
            <a:r>
              <a:rPr lang="ru-RU" sz="2800" dirty="0">
                <a:solidFill>
                  <a:srgbClr val="002060"/>
                </a:solidFill>
              </a:rPr>
              <a:t> 2</a:t>
            </a:r>
            <a:r>
              <a:rPr lang="ru-RU" dirty="0">
                <a:solidFill>
                  <a:srgbClr val="002060"/>
                </a:solidFill>
              </a:rPr>
              <a:t>.</a:t>
            </a:r>
            <a:r>
              <a:rPr lang="ru-RU" sz="2800" dirty="0">
                <a:solidFill>
                  <a:srgbClr val="002060"/>
                </a:solidFill>
              </a:rPr>
              <a:t>Укажіть </a:t>
            </a:r>
            <a:r>
              <a:rPr lang="ru-RU" sz="2800" dirty="0" err="1">
                <a:solidFill>
                  <a:srgbClr val="002060"/>
                </a:solidFill>
              </a:rPr>
              <a:t>речення</a:t>
            </a:r>
            <a:r>
              <a:rPr lang="ru-RU" sz="2800" dirty="0">
                <a:solidFill>
                  <a:srgbClr val="002060"/>
                </a:solidFill>
              </a:rPr>
              <a:t>, у </a:t>
            </a:r>
            <a:r>
              <a:rPr lang="ru-RU" sz="2800" dirty="0" err="1">
                <a:solidFill>
                  <a:srgbClr val="002060"/>
                </a:solidFill>
              </a:rPr>
              <a:t>якому</a:t>
            </a:r>
            <a:r>
              <a:rPr lang="ru-RU" sz="2800" dirty="0">
                <a:solidFill>
                  <a:srgbClr val="002060"/>
                </a:solidFill>
              </a:rPr>
              <a:t> прикладка </a:t>
            </a:r>
            <a:r>
              <a:rPr lang="ru-RU" sz="2800" dirty="0" err="1">
                <a:solidFill>
                  <a:srgbClr val="002060"/>
                </a:solidFill>
              </a:rPr>
              <a:t>стоїть</a:t>
            </a:r>
            <a:r>
              <a:rPr lang="ru-RU" sz="2800" dirty="0">
                <a:solidFill>
                  <a:srgbClr val="002060"/>
                </a:solidFill>
              </a:rPr>
              <a:t> у   </a:t>
            </a:r>
            <a:r>
              <a:rPr lang="ru-RU" sz="2800" dirty="0" err="1">
                <a:solidFill>
                  <a:srgbClr val="002060"/>
                </a:solidFill>
              </a:rPr>
              <a:t>середині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речення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6F267F"/>
                </a:solidFill>
              </a:rPr>
              <a:t>  3.Прикладку треба </a:t>
            </a:r>
            <a:r>
              <a:rPr lang="ru-RU" sz="3600" b="1" dirty="0" err="1">
                <a:solidFill>
                  <a:srgbClr val="6F267F"/>
                </a:solidFill>
              </a:rPr>
              <a:t>відокремити</a:t>
            </a:r>
            <a:r>
              <a:rPr lang="ru-RU" sz="3600" b="1" dirty="0">
                <a:solidFill>
                  <a:srgbClr val="6F267F"/>
                </a:solidFill>
              </a:rPr>
              <a:t> комами в </a:t>
            </a:r>
            <a:r>
              <a:rPr lang="ru-RU" sz="3600" b="1" dirty="0" err="1">
                <a:solidFill>
                  <a:srgbClr val="FF0000"/>
                </a:solidFill>
              </a:rPr>
              <a:t>двох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реченнях</a:t>
            </a:r>
            <a:r>
              <a:rPr lang="ru-RU" sz="3600" b="1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ru-RU" dirty="0">
                <a:solidFill>
                  <a:srgbClr val="FF0000"/>
                </a:solidFill>
              </a:rPr>
              <a:t> А</a:t>
            </a:r>
            <a:r>
              <a:rPr lang="ru-RU" dirty="0"/>
              <a:t>. Секвойя </a:t>
            </a:r>
            <a:r>
              <a:rPr lang="ru-RU" dirty="0" err="1"/>
              <a:t>найвище</a:t>
            </a:r>
            <a:r>
              <a:rPr lang="ru-RU" dirty="0"/>
              <a:t> дерево у </a:t>
            </a:r>
            <a:r>
              <a:rPr lang="ru-RU" dirty="0" err="1"/>
              <a:t>світі</a:t>
            </a:r>
            <a:r>
              <a:rPr lang="ru-RU" dirty="0"/>
              <a:t> росте в </a:t>
            </a:r>
            <a:r>
              <a:rPr lang="ru-RU" dirty="0" err="1"/>
              <a:t>Північній</a:t>
            </a:r>
            <a:r>
              <a:rPr lang="ru-RU" dirty="0"/>
              <a:t> </a:t>
            </a:r>
            <a:r>
              <a:rPr lang="ru-RU" dirty="0" err="1"/>
              <a:t>Америці</a:t>
            </a:r>
            <a:r>
              <a:rPr lang="ru-RU" dirty="0"/>
              <a:t>. </a:t>
            </a:r>
          </a:p>
          <a:p>
            <a:pPr fontAlgn="t"/>
            <a:r>
              <a:rPr lang="ru-RU" dirty="0"/>
              <a:t> </a:t>
            </a:r>
          </a:p>
          <a:p>
            <a:pPr fontAlgn="t"/>
            <a:r>
              <a:rPr lang="ru-RU" dirty="0">
                <a:solidFill>
                  <a:srgbClr val="FF0000"/>
                </a:solidFill>
              </a:rPr>
              <a:t> Б</a:t>
            </a:r>
            <a:r>
              <a:rPr lang="ru-RU" dirty="0"/>
              <a:t>. </a:t>
            </a:r>
            <a:r>
              <a:rPr lang="ru-RU" dirty="0" err="1"/>
              <a:t>Ліс</a:t>
            </a:r>
            <a:r>
              <a:rPr lang="ru-RU" dirty="0"/>
              <a:t> </a:t>
            </a:r>
            <a:r>
              <a:rPr lang="ru-RU" dirty="0" err="1"/>
              <a:t>зустрів</a:t>
            </a:r>
            <a:r>
              <a:rPr lang="ru-RU" dirty="0"/>
              <a:t> мене як друга</a:t>
            </a:r>
          </a:p>
          <a:p>
            <a:pPr fontAlgn="t"/>
            <a:r>
              <a:rPr lang="ru-RU" dirty="0"/>
              <a:t> </a:t>
            </a:r>
          </a:p>
          <a:p>
            <a:pPr fontAlgn="t"/>
            <a:r>
              <a:rPr lang="ru-RU" dirty="0">
                <a:solidFill>
                  <a:srgbClr val="FF0000"/>
                </a:solidFill>
              </a:rPr>
              <a:t> В</a:t>
            </a:r>
            <a:r>
              <a:rPr lang="ru-RU" dirty="0"/>
              <a:t>. </a:t>
            </a:r>
            <a:r>
              <a:rPr lang="ru-RU" dirty="0" err="1"/>
              <a:t>Лаврін</a:t>
            </a:r>
            <a:r>
              <a:rPr lang="ru-RU" dirty="0"/>
              <a:t> як </a:t>
            </a:r>
            <a:r>
              <a:rPr lang="ru-RU" dirty="0" err="1"/>
              <a:t>менший</a:t>
            </a:r>
            <a:r>
              <a:rPr lang="ru-RU" dirty="0"/>
              <a:t> </a:t>
            </a:r>
            <a:r>
              <a:rPr lang="ru-RU" dirty="0" err="1"/>
              <a:t>син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право </a:t>
            </a:r>
            <a:r>
              <a:rPr lang="ru-RU" dirty="0" err="1"/>
              <a:t>зостатися</a:t>
            </a:r>
            <a:r>
              <a:rPr lang="ru-RU" dirty="0"/>
              <a:t> в </a:t>
            </a:r>
            <a:r>
              <a:rPr lang="ru-RU" dirty="0" err="1"/>
              <a:t>батьковій</a:t>
            </a:r>
            <a:r>
              <a:rPr lang="ru-RU" dirty="0"/>
              <a:t> </a:t>
            </a:r>
            <a:r>
              <a:rPr lang="ru-RU" dirty="0" err="1"/>
              <a:t>хаті</a:t>
            </a:r>
            <a:r>
              <a:rPr lang="ru-RU" dirty="0"/>
              <a:t>.</a:t>
            </a:r>
          </a:p>
          <a:p>
            <a:pPr fontAlgn="t"/>
            <a:r>
              <a:rPr lang="ru-RU" dirty="0"/>
              <a:t> </a:t>
            </a:r>
          </a:p>
          <a:p>
            <a:pPr fontAlgn="t"/>
            <a:r>
              <a:rPr lang="ru-RU" dirty="0">
                <a:solidFill>
                  <a:srgbClr val="FF0000"/>
                </a:solidFill>
              </a:rPr>
              <a:t> Г</a:t>
            </a:r>
            <a:r>
              <a:rPr lang="ru-RU" dirty="0"/>
              <a:t>. </a:t>
            </a:r>
            <a:r>
              <a:rPr lang="ru-RU" dirty="0" err="1"/>
              <a:t>Світлана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приємна</a:t>
            </a:r>
            <a:r>
              <a:rPr lang="ru-RU" dirty="0"/>
              <a:t> </a:t>
            </a:r>
            <a:r>
              <a:rPr lang="ru-RU" dirty="0" err="1"/>
              <a:t>мені</a:t>
            </a:r>
            <a:r>
              <a:rPr lang="ru-RU" dirty="0"/>
              <a:t> як </a:t>
            </a:r>
            <a:r>
              <a:rPr lang="ru-RU" dirty="0" err="1"/>
              <a:t>людина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       </a:t>
            </a:r>
            <a:r>
              <a:rPr lang="uk-UA" b="1" dirty="0">
                <a:solidFill>
                  <a:srgbClr val="7030A0"/>
                </a:solidFill>
              </a:rPr>
              <a:t>Що таке прикладка?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Прикладка — </a:t>
            </a:r>
            <a:r>
              <a:rPr lang="ru-RU" sz="40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це</a:t>
            </a:r>
            <a:r>
              <a:rPr lang="ru-RU" sz="40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різновид</a:t>
            </a:r>
            <a:r>
              <a:rPr lang="ru-RU" sz="40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означення</a:t>
            </a:r>
            <a:r>
              <a:rPr lang="ru-RU" sz="40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яке </a:t>
            </a:r>
            <a:r>
              <a:rPr lang="ru-RU" sz="40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дає</a:t>
            </a:r>
            <a:r>
              <a:rPr lang="ru-RU" sz="40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йому</a:t>
            </a:r>
            <a:r>
              <a:rPr lang="ru-RU" sz="40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другу </a:t>
            </a:r>
            <a:r>
              <a:rPr lang="ru-RU" sz="40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назву</a:t>
            </a:r>
            <a:r>
              <a:rPr lang="ru-RU" sz="40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ru-RU" sz="40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виражається</a:t>
            </a:r>
            <a:r>
              <a:rPr lang="ru-RU" sz="40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іменником</a:t>
            </a:r>
            <a:r>
              <a:rPr lang="ru-RU" sz="40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і</a:t>
            </a:r>
            <a:r>
              <a:rPr lang="ru-RU" sz="40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відповідає</a:t>
            </a:r>
            <a:r>
              <a:rPr lang="ru-RU" sz="40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на </a:t>
            </a:r>
            <a:r>
              <a:rPr lang="ru-RU" sz="40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питання</a:t>
            </a:r>
            <a:r>
              <a:rPr lang="ru-RU" sz="40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який</a:t>
            </a:r>
            <a:r>
              <a:rPr lang="ru-RU" sz="40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r>
              <a:rPr lang="uk-UA" sz="4000" b="1" dirty="0">
                <a:solidFill>
                  <a:srgbClr val="BF3C48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Наприклад</a:t>
            </a:r>
            <a:r>
              <a:rPr lang="uk-UA" sz="40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:Співак </a:t>
            </a:r>
            <a:r>
              <a:rPr lang="uk-UA" sz="4000" b="1" dirty="0" err="1">
                <a:solidFill>
                  <a:srgbClr val="BF3C48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Монатік</a:t>
            </a:r>
            <a:endParaRPr lang="uk-UA" sz="4000" b="1" dirty="0">
              <a:solidFill>
                <a:srgbClr val="BF3C48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r>
              <a:rPr lang="uk-UA" sz="4000" b="1" dirty="0">
                <a:solidFill>
                  <a:srgbClr val="BF3C48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(співак </a:t>
            </a:r>
            <a:r>
              <a:rPr lang="uk-UA" sz="4000" b="1" dirty="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який?</a:t>
            </a:r>
            <a:r>
              <a:rPr lang="uk-UA" sz="4000" b="1" dirty="0">
                <a:solidFill>
                  <a:srgbClr val="BF3C48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-UA" sz="4000" b="1" dirty="0" err="1">
                <a:solidFill>
                  <a:srgbClr val="BF3C48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Монатік</a:t>
            </a:r>
            <a:r>
              <a:rPr lang="uk-UA" sz="4000" b="1" dirty="0">
                <a:solidFill>
                  <a:srgbClr val="BF3C48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lang="ru-RU" sz="4000" b="1" dirty="0">
              <a:solidFill>
                <a:srgbClr val="BF3C48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108960" y="2357438"/>
            <a:ext cx="2899953" cy="1428750"/>
          </a:xfrm>
          <a:prstGeom prst="ellipse">
            <a:avLst/>
          </a:prstGeom>
          <a:ln w="28575">
            <a:solidFill>
              <a:srgbClr val="30DC7E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>
                <a:latin typeface="Arno Pro Caption" pitchFamily="18" charset="0"/>
              </a:rPr>
              <a:t>Відокремлена прикладка</a:t>
            </a:r>
            <a:endParaRPr lang="ru-RU" sz="2000" b="1" dirty="0">
              <a:latin typeface="Arno Pro Captio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50" y="4214813"/>
            <a:ext cx="7286625" cy="857250"/>
          </a:xfrm>
          <a:prstGeom prst="rect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latin typeface="Arno Pro Caption" pitchFamily="18" charset="0"/>
              </a:rPr>
              <a:t>Буває поширеною (вираженою словосполученням) і непоширеною (вираженою одним словом)</a:t>
            </a:r>
            <a:endParaRPr lang="ru-RU" dirty="0">
              <a:latin typeface="Arno Pro Captio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50" y="928688"/>
            <a:ext cx="7286625" cy="857250"/>
          </a:xfrm>
          <a:prstGeom prst="rect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latin typeface="Arno Pro Caption" pitchFamily="18" charset="0"/>
              </a:rPr>
              <a:t>Містить додаткове повідомлення, конкретизує висловлювану думку, служить засобом уточнення,образності</a:t>
            </a:r>
            <a:endParaRPr lang="ru-RU" dirty="0">
              <a:latin typeface="Arno Pro Captio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72188" y="2500313"/>
            <a:ext cx="2928937" cy="1143000"/>
          </a:xfrm>
          <a:prstGeom prst="rect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latin typeface="Arno Pro Caption" pitchFamily="18" charset="0"/>
              </a:rPr>
              <a:t>Пов’язується з присудком</a:t>
            </a:r>
            <a:endParaRPr lang="ru-RU" dirty="0">
              <a:latin typeface="Arno Pro Captio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75" y="2500313"/>
            <a:ext cx="2928938" cy="1143000"/>
          </a:xfrm>
          <a:prstGeom prst="rect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latin typeface="Arno Pro Caption" pitchFamily="18" charset="0"/>
              </a:rPr>
              <a:t>Виражається іменником або іменником із залежними словами</a:t>
            </a:r>
            <a:endParaRPr lang="ru-RU" dirty="0">
              <a:latin typeface="Arno Pro Caption" pitchFamily="18" charset="0"/>
            </a:endParaRPr>
          </a:p>
        </p:txBody>
      </p:sp>
      <p:cxnSp>
        <p:nvCxnSpPr>
          <p:cNvPr id="11" name="Прямая соединительная линия 10"/>
          <p:cNvCxnSpPr>
            <a:stCxn id="7" idx="2"/>
            <a:endCxn id="5" idx="0"/>
          </p:cNvCxnSpPr>
          <p:nvPr/>
        </p:nvCxnSpPr>
        <p:spPr>
          <a:xfrm>
            <a:off x="4500563" y="1785938"/>
            <a:ext cx="58374" cy="5715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5" idx="4"/>
            <a:endCxn id="6" idx="0"/>
          </p:cNvCxnSpPr>
          <p:nvPr/>
        </p:nvCxnSpPr>
        <p:spPr>
          <a:xfrm flipH="1">
            <a:off x="4500563" y="3786188"/>
            <a:ext cx="58374" cy="42862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9" idx="3"/>
            <a:endCxn id="5" idx="2"/>
          </p:cNvCxnSpPr>
          <p:nvPr/>
        </p:nvCxnSpPr>
        <p:spPr>
          <a:xfrm>
            <a:off x="3071813" y="3071813"/>
            <a:ext cx="37147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5" idx="6"/>
            <a:endCxn id="8" idx="1"/>
          </p:cNvCxnSpPr>
          <p:nvPr/>
        </p:nvCxnSpPr>
        <p:spPr>
          <a:xfrm>
            <a:off x="6008913" y="3071813"/>
            <a:ext cx="63275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902" y="365126"/>
            <a:ext cx="7886700" cy="1325563"/>
          </a:xfrm>
        </p:spPr>
        <p:txBody>
          <a:bodyPr/>
          <a:lstStyle/>
          <a:p>
            <a:r>
              <a:rPr lang="uk-UA" b="1" dirty="0"/>
              <a:t>   </a:t>
            </a:r>
            <a:r>
              <a:rPr lang="uk-UA" b="1" dirty="0">
                <a:solidFill>
                  <a:srgbClr val="7030A0"/>
                </a:solidFill>
              </a:rPr>
              <a:t>Відокремлення прикладок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rgbClr val="FF0000"/>
                </a:solidFill>
              </a:rPr>
              <a:t>1</a:t>
            </a:r>
            <a:r>
              <a:rPr lang="uk-UA" b="1" dirty="0"/>
              <a:t>. Якщо прикладка стоїть після особового займенника, виділяється комами.</a:t>
            </a:r>
          </a:p>
          <a:p>
            <a:r>
              <a:rPr lang="uk-UA" dirty="0">
                <a:solidFill>
                  <a:srgbClr val="FF0000"/>
                </a:solidFill>
              </a:rPr>
              <a:t>Тобі</a:t>
            </a:r>
            <a:r>
              <a:rPr lang="uk-UA" dirty="0"/>
              <a:t>, </a:t>
            </a:r>
            <a:r>
              <a:rPr lang="uk-UA" dirty="0">
                <a:solidFill>
                  <a:srgbClr val="6F267F"/>
                </a:solidFill>
              </a:rPr>
              <a:t>досвідченому водієві</a:t>
            </a:r>
            <a:r>
              <a:rPr lang="uk-UA" dirty="0"/>
              <a:t>, це виконати не складно.</a:t>
            </a:r>
          </a:p>
          <a:p>
            <a:pPr>
              <a:buNone/>
            </a:pPr>
            <a:r>
              <a:rPr lang="uk-UA" dirty="0"/>
              <a:t>  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2</a:t>
            </a:r>
            <a:r>
              <a:rPr lang="uk-UA" b="1" dirty="0"/>
              <a:t>. Якщо прикладка стоїть після означуваного слова, вираженого іменником, виділяється комою.</a:t>
            </a:r>
          </a:p>
          <a:p>
            <a:r>
              <a:rPr lang="uk-UA" dirty="0"/>
              <a:t>Це моя </a:t>
            </a:r>
            <a:r>
              <a:rPr lang="uk-UA" dirty="0">
                <a:solidFill>
                  <a:srgbClr val="FF0000"/>
                </a:solidFill>
              </a:rPr>
              <a:t>мама</a:t>
            </a:r>
            <a:r>
              <a:rPr lang="uk-UA" dirty="0">
                <a:solidFill>
                  <a:srgbClr val="7030A0"/>
                </a:solidFill>
              </a:rPr>
              <a:t>,видатний хімік.</a:t>
            </a:r>
          </a:p>
          <a:p>
            <a:endParaRPr lang="uk-UA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470263"/>
            <a:ext cx="7886700" cy="5706700"/>
          </a:xfrm>
        </p:spPr>
        <p:txBody>
          <a:bodyPr>
            <a:normAutofit lnSpcReduction="1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3</a:t>
            </a:r>
            <a:r>
              <a:rPr lang="uk-UA" b="1" dirty="0"/>
              <a:t>. Якщо прикладка стоїть після власної назви, виділяється комами. </a:t>
            </a:r>
          </a:p>
          <a:p>
            <a:r>
              <a:rPr lang="uk-UA" b="1" dirty="0">
                <a:solidFill>
                  <a:srgbClr val="FF0000"/>
                </a:solidFill>
              </a:rPr>
              <a:t>Тарас Павлович</a:t>
            </a:r>
            <a:r>
              <a:rPr lang="uk-UA" b="1" dirty="0"/>
              <a:t>, </a:t>
            </a:r>
            <a:r>
              <a:rPr lang="uk-UA" b="1" dirty="0">
                <a:solidFill>
                  <a:srgbClr val="6F267F"/>
                </a:solidFill>
              </a:rPr>
              <a:t>наш директор</a:t>
            </a:r>
            <a:r>
              <a:rPr lang="uk-UA" b="1" dirty="0"/>
              <a:t>, подякував усім за співпрацю.</a:t>
            </a:r>
          </a:p>
          <a:p>
            <a:r>
              <a:rPr lang="uk-UA" b="1" dirty="0">
                <a:solidFill>
                  <a:srgbClr val="FF0000"/>
                </a:solidFill>
              </a:rPr>
              <a:t>4</a:t>
            </a:r>
            <a:r>
              <a:rPr lang="uk-UA" b="1" dirty="0"/>
              <a:t>. Якщо прикладка вживається як уточнення, виділяється комами.</a:t>
            </a:r>
          </a:p>
          <a:p>
            <a:r>
              <a:rPr lang="uk-UA" b="1" dirty="0"/>
              <a:t>Для мене вона, </a:t>
            </a:r>
            <a:r>
              <a:rPr lang="uk-UA" b="1" dirty="0">
                <a:solidFill>
                  <a:srgbClr val="6F267F"/>
                </a:solidFill>
              </a:rPr>
              <a:t>Таміла</a:t>
            </a:r>
            <a:r>
              <a:rPr lang="uk-UA" b="1" dirty="0"/>
              <a:t>, завжди була прикладом.</a:t>
            </a:r>
          </a:p>
          <a:p>
            <a:r>
              <a:rPr lang="uk-UA" b="1" dirty="0">
                <a:solidFill>
                  <a:srgbClr val="FF0000"/>
                </a:solidFill>
              </a:rPr>
              <a:t>5</a:t>
            </a:r>
            <a:r>
              <a:rPr lang="uk-UA" b="1" dirty="0"/>
              <a:t>. Прикладки, приєднані за допомогою слів або, наприклад, чи, зокрема, навіть, виділяються комами.</a:t>
            </a:r>
          </a:p>
          <a:p>
            <a:r>
              <a:rPr lang="uk-UA" b="1" dirty="0"/>
              <a:t>Нумізматика, </a:t>
            </a:r>
            <a:r>
              <a:rPr lang="uk-UA" b="1" dirty="0">
                <a:solidFill>
                  <a:srgbClr val="FF0000"/>
                </a:solidFill>
              </a:rPr>
              <a:t>або</a:t>
            </a:r>
            <a:r>
              <a:rPr lang="uk-UA" b="1" dirty="0">
                <a:solidFill>
                  <a:srgbClr val="6F267F"/>
                </a:solidFill>
              </a:rPr>
              <a:t> наука про монети</a:t>
            </a:r>
            <a:r>
              <a:rPr lang="uk-UA" b="1" dirty="0"/>
              <a:t>, була його захопленням.</a:t>
            </a:r>
          </a:p>
          <a:p>
            <a:endParaRPr lang="uk-UA" b="1" dirty="0"/>
          </a:p>
          <a:p>
            <a:endParaRPr lang="uk-UA" b="1" dirty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653143"/>
            <a:ext cx="7886700" cy="5523820"/>
          </a:xfrm>
        </p:spPr>
        <p:txBody>
          <a:bodyPr/>
          <a:lstStyle/>
          <a:p>
            <a:r>
              <a:rPr lang="uk-UA" dirty="0">
                <a:solidFill>
                  <a:srgbClr val="FF0000"/>
                </a:solidFill>
              </a:rPr>
              <a:t>6</a:t>
            </a:r>
            <a:r>
              <a:rPr lang="uk-UA" dirty="0"/>
              <a:t>. </a:t>
            </a:r>
            <a:r>
              <a:rPr lang="uk-UA" sz="3200" b="1" dirty="0"/>
              <a:t>Прикладки зі сполучником </a:t>
            </a:r>
            <a:r>
              <a:rPr lang="uk-UA" sz="3200" b="1" dirty="0" err="1"/>
              <a:t>“як”</a:t>
            </a:r>
            <a:r>
              <a:rPr lang="uk-UA" sz="3200" b="1" dirty="0"/>
              <a:t>, що вказують на причину,виділяються комами.</a:t>
            </a:r>
          </a:p>
          <a:p>
            <a:r>
              <a:rPr lang="uk-UA" sz="3200" b="1" dirty="0"/>
              <a:t>Тобі, </a:t>
            </a:r>
            <a:r>
              <a:rPr lang="uk-UA" sz="3200" b="1" dirty="0">
                <a:solidFill>
                  <a:srgbClr val="FF0000"/>
                </a:solidFill>
              </a:rPr>
              <a:t>як</a:t>
            </a:r>
            <a:r>
              <a:rPr lang="uk-UA" sz="3200" b="1" dirty="0"/>
              <a:t> </a:t>
            </a:r>
            <a:r>
              <a:rPr lang="uk-UA" sz="3200" b="1" dirty="0">
                <a:solidFill>
                  <a:srgbClr val="6F267F"/>
                </a:solidFill>
              </a:rPr>
              <a:t>голові зборів</a:t>
            </a:r>
            <a:r>
              <a:rPr lang="uk-UA" sz="3200" b="1" dirty="0"/>
              <a:t>, потрібно їх розпочати.</a:t>
            </a:r>
          </a:p>
          <a:p>
            <a:r>
              <a:rPr lang="uk-UA" sz="3200" b="1" dirty="0">
                <a:solidFill>
                  <a:srgbClr val="FF0000"/>
                </a:solidFill>
              </a:rPr>
              <a:t>7</a:t>
            </a:r>
            <a:r>
              <a:rPr lang="uk-UA" sz="3200" b="1" dirty="0"/>
              <a:t>. Прикладки в кінці речення виділяються </a:t>
            </a:r>
            <a:r>
              <a:rPr lang="uk-UA" sz="3200" b="1" dirty="0">
                <a:solidFill>
                  <a:srgbClr val="002060"/>
                </a:solidFill>
              </a:rPr>
              <a:t>тире,</a:t>
            </a:r>
            <a:r>
              <a:rPr lang="uk-UA" sz="3200" b="1" dirty="0"/>
              <a:t> щоб підкреслити їхню самостійність.</a:t>
            </a:r>
          </a:p>
          <a:p>
            <a:r>
              <a:rPr lang="uk-UA" sz="3200" b="1" dirty="0"/>
              <a:t>На фото зображена моя подруга – </a:t>
            </a:r>
            <a:r>
              <a:rPr lang="uk-UA" sz="3200" b="1" dirty="0">
                <a:solidFill>
                  <a:srgbClr val="6F267F"/>
                </a:solidFill>
              </a:rPr>
              <a:t>красуня.</a:t>
            </a:r>
          </a:p>
          <a:p>
            <a:endParaRPr lang="uk-UA" b="1" dirty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931CCC-35D4-3D46-93D3-CA0DCC815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284443"/>
            <a:ext cx="6828609" cy="1325563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BF3C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solidFill>
                  <a:srgbClr val="6F26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кожному реченні підкресліть    відокремлену прикладку. </a:t>
            </a:r>
            <a:endParaRPr lang="ru-RU" sz="3200" b="1" dirty="0">
              <a:solidFill>
                <a:srgbClr val="6F26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BDE67C-B1AF-2548-A175-4464407BC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298" y="1825624"/>
            <a:ext cx="7886701" cy="5032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Нема без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кореня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рослини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нас, людей, без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батьківщини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У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клопотах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турботах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непомітно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спливло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літо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вінець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хліборобського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року.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Наше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багате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сенсації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неймовірні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малоймовірні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бідного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титаря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Павло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Грабовський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дитинстві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пізнав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злидні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щоденні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важкі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турботи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хліб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насущний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й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поетичні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обряди,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сумовиту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красу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народної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пісні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Ремез — пташка невеличка,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в'є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гніздечко-рукавичку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лозині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річки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Змовкнув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дятел —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працьовита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птиця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8317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b="1" dirty="0" err="1">
                <a:solidFill>
                  <a:srgbClr val="6F267F"/>
                </a:solidFill>
              </a:rPr>
              <a:t>Поширте</a:t>
            </a:r>
            <a:r>
              <a:rPr lang="ru-RU" b="1" dirty="0">
                <a:solidFill>
                  <a:srgbClr val="6F267F"/>
                </a:solidFill>
              </a:rPr>
              <a:t> </a:t>
            </a:r>
            <a:r>
              <a:rPr lang="ru-RU" b="1" dirty="0" err="1">
                <a:solidFill>
                  <a:srgbClr val="6F267F"/>
                </a:solidFill>
              </a:rPr>
              <a:t>речення</a:t>
            </a:r>
            <a:r>
              <a:rPr lang="ru-RU" b="1" dirty="0">
                <a:solidFill>
                  <a:srgbClr val="6F267F"/>
                </a:solidFill>
              </a:rPr>
              <a:t> </a:t>
            </a:r>
            <a:r>
              <a:rPr lang="ru-RU" b="1" dirty="0" err="1">
                <a:solidFill>
                  <a:srgbClr val="6F267F"/>
                </a:solidFill>
              </a:rPr>
              <a:t>відокремленими</a:t>
            </a:r>
            <a:r>
              <a:rPr lang="ru-RU" b="1" dirty="0">
                <a:solidFill>
                  <a:srgbClr val="6F267F"/>
                </a:solidFill>
              </a:rPr>
              <a:t> прикладками </a:t>
            </a:r>
            <a:r>
              <a:rPr lang="ru-RU" b="1" dirty="0" err="1">
                <a:solidFill>
                  <a:srgbClr val="6F267F"/>
                </a:solidFill>
              </a:rPr>
              <a:t>з</a:t>
            </a:r>
            <a:r>
              <a:rPr lang="ru-RU" b="1" dirty="0">
                <a:solidFill>
                  <a:srgbClr val="6F267F"/>
                </a:solidFill>
              </a:rPr>
              <a:t> </a:t>
            </a:r>
            <a:r>
              <a:rPr lang="ru-RU" b="1" dirty="0" err="1">
                <a:solidFill>
                  <a:srgbClr val="6F267F"/>
                </a:solidFill>
              </a:rPr>
              <a:t>довідки</a:t>
            </a:r>
            <a:endParaRPr lang="ru-RU" b="1" dirty="0">
              <a:solidFill>
                <a:srgbClr val="6F267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err="1">
                <a:solidFill>
                  <a:srgbClr val="002060"/>
                </a:solidFill>
              </a:rPr>
              <a:t>Україна</a:t>
            </a:r>
            <a:r>
              <a:rPr lang="ru-RU" sz="3600" dirty="0">
                <a:solidFill>
                  <a:srgbClr val="002060"/>
                </a:solidFill>
              </a:rPr>
              <a:t> ... </a:t>
            </a:r>
            <a:r>
              <a:rPr lang="ru-RU" sz="3600" dirty="0" err="1">
                <a:solidFill>
                  <a:srgbClr val="002060"/>
                </a:solidFill>
              </a:rPr>
              <a:t>є</a:t>
            </a:r>
            <a:r>
              <a:rPr lang="ru-RU" sz="3600" dirty="0">
                <a:solidFill>
                  <a:srgbClr val="002060"/>
                </a:solidFill>
              </a:rPr>
              <a:t> для нас </a:t>
            </a:r>
            <a:r>
              <a:rPr lang="ru-RU" sz="3600" dirty="0" err="1">
                <a:solidFill>
                  <a:srgbClr val="002060"/>
                </a:solidFill>
              </a:rPr>
              <a:t>рідною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ласкавою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матір’ю</a:t>
            </a:r>
            <a:r>
              <a:rPr lang="ru-RU" sz="3600" dirty="0">
                <a:solidFill>
                  <a:srgbClr val="002060"/>
                </a:solidFill>
              </a:rPr>
              <a:t>. </a:t>
            </a:r>
            <a:r>
              <a:rPr lang="ru-RU" sz="3600" dirty="0" err="1">
                <a:solidFill>
                  <a:srgbClr val="002060"/>
                </a:solidFill>
              </a:rPr>
              <a:t>Ім’я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Ліни</a:t>
            </a:r>
            <a:r>
              <a:rPr lang="ru-RU" sz="3600" dirty="0">
                <a:solidFill>
                  <a:srgbClr val="002060"/>
                </a:solidFill>
              </a:rPr>
              <a:t> Костенко ... </a:t>
            </a:r>
            <a:r>
              <a:rPr lang="ru-RU" sz="3600" dirty="0" err="1">
                <a:solidFill>
                  <a:srgbClr val="002060"/>
                </a:solidFill>
              </a:rPr>
              <a:t>відоме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серед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шанувальників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поетичного</a:t>
            </a:r>
            <a:r>
              <a:rPr lang="ru-RU" sz="3600" dirty="0">
                <a:solidFill>
                  <a:srgbClr val="002060"/>
                </a:solidFill>
              </a:rPr>
              <a:t> слова. </a:t>
            </a:r>
            <a:r>
              <a:rPr lang="ru-RU" sz="3600" dirty="0" err="1">
                <a:solidFill>
                  <a:srgbClr val="002060"/>
                </a:solidFill>
              </a:rPr>
              <a:t>Мого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товариша</a:t>
            </a:r>
            <a:r>
              <a:rPr lang="ru-RU" sz="3600" dirty="0">
                <a:solidFill>
                  <a:srgbClr val="002060"/>
                </a:solidFill>
              </a:rPr>
              <a:t> ... </a:t>
            </a:r>
            <a:r>
              <a:rPr lang="ru-RU" sz="3600" dirty="0" err="1">
                <a:solidFill>
                  <a:srgbClr val="002060"/>
                </a:solidFill>
              </a:rPr>
              <a:t>поважали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вчителі</a:t>
            </a:r>
            <a:r>
              <a:rPr lang="ru-RU" sz="3600" dirty="0">
                <a:solidFill>
                  <a:srgbClr val="002060"/>
                </a:solidFill>
              </a:rPr>
              <a:t> та </a:t>
            </a:r>
            <a:r>
              <a:rPr lang="ru-RU" sz="3600" dirty="0" err="1">
                <a:solidFill>
                  <a:srgbClr val="002060"/>
                </a:solidFill>
              </a:rPr>
              <a:t>учні</a:t>
            </a:r>
            <a:r>
              <a:rPr lang="ru-RU" sz="3600" dirty="0">
                <a:solidFill>
                  <a:srgbClr val="002060"/>
                </a:solidFill>
              </a:rPr>
              <a:t>.</a:t>
            </a:r>
          </a:p>
          <a:p>
            <a:r>
              <a:rPr lang="ru-RU" sz="3600" dirty="0" err="1">
                <a:solidFill>
                  <a:srgbClr val="6F267F"/>
                </a:solidFill>
              </a:rPr>
              <a:t>Довідка</a:t>
            </a:r>
            <a:r>
              <a:rPr lang="ru-RU" sz="3600" dirty="0">
                <a:solidFill>
                  <a:srgbClr val="6F267F"/>
                </a:solidFill>
              </a:rPr>
              <a:t>: </a:t>
            </a:r>
            <a:r>
              <a:rPr lang="ru-RU" sz="3600" dirty="0">
                <a:solidFill>
                  <a:srgbClr val="002060"/>
                </a:solidFill>
              </a:rPr>
              <a:t>наша </a:t>
            </a:r>
            <a:r>
              <a:rPr lang="ru-RU" sz="3600" dirty="0" err="1">
                <a:solidFill>
                  <a:srgbClr val="002060"/>
                </a:solidFill>
              </a:rPr>
              <a:t>Батьківщина</a:t>
            </a:r>
            <a:r>
              <a:rPr lang="ru-RU" sz="3600" dirty="0">
                <a:solidFill>
                  <a:srgbClr val="002060"/>
                </a:solidFill>
              </a:rPr>
              <a:t>, </a:t>
            </a:r>
            <a:r>
              <a:rPr lang="ru-RU" sz="3600" dirty="0" err="1">
                <a:solidFill>
                  <a:srgbClr val="002060"/>
                </a:solidFill>
              </a:rPr>
              <a:t>української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поетеси</a:t>
            </a:r>
            <a:r>
              <a:rPr lang="ru-RU" sz="3600" dirty="0">
                <a:solidFill>
                  <a:srgbClr val="002060"/>
                </a:solidFill>
              </a:rPr>
              <a:t>, як </a:t>
            </a:r>
            <a:r>
              <a:rPr lang="ru-RU" sz="3600" dirty="0" err="1">
                <a:solidFill>
                  <a:srgbClr val="002060"/>
                </a:solidFill>
              </a:rPr>
              <a:t>відмінника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навчання</a:t>
            </a:r>
            <a:r>
              <a:rPr lang="ru-RU" sz="3600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1788"/>
          </a:xfrm>
        </p:spPr>
        <p:txBody>
          <a:bodyPr/>
          <a:lstStyle/>
          <a:p>
            <a:r>
              <a:rPr lang="uk-UA" dirty="0"/>
              <a:t>            </a:t>
            </a:r>
            <a:r>
              <a:rPr lang="uk-UA" b="1" dirty="0">
                <a:solidFill>
                  <a:srgbClr val="6F267F"/>
                </a:solidFill>
              </a:rPr>
              <a:t>Тестові завдання</a:t>
            </a:r>
            <a:endParaRPr lang="ru-RU" b="1" dirty="0">
              <a:solidFill>
                <a:srgbClr val="6F267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306286"/>
            <a:ext cx="7886700" cy="487067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1.Знайдіть </a:t>
            </a:r>
            <a:r>
              <a:rPr lang="ru-RU" b="1" dirty="0" err="1">
                <a:solidFill>
                  <a:srgbClr val="002060"/>
                </a:solidFill>
              </a:rPr>
              <a:t>речення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з</a:t>
            </a:r>
            <a:r>
              <a:rPr lang="ru-RU" b="1" dirty="0">
                <a:solidFill>
                  <a:srgbClr val="002060"/>
                </a:solidFill>
              </a:rPr>
              <a:t> прикладками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. І моя </a:t>
            </a:r>
            <a:r>
              <a:rPr lang="ru-RU" dirty="0" err="1"/>
              <a:t>праця</a:t>
            </a:r>
            <a:r>
              <a:rPr lang="ru-RU" dirty="0"/>
              <a:t> — то моя </a:t>
            </a:r>
            <a:r>
              <a:rPr lang="ru-RU" dirty="0" err="1"/>
              <a:t>совість</a:t>
            </a:r>
            <a:r>
              <a:rPr lang="ru-RU" dirty="0"/>
              <a:t>, </a:t>
            </a:r>
            <a:r>
              <a:rPr lang="ru-RU" dirty="0" err="1"/>
              <a:t>моя</a:t>
            </a:r>
            <a:r>
              <a:rPr lang="ru-RU" dirty="0"/>
              <a:t> </a:t>
            </a:r>
            <a:r>
              <a:rPr lang="ru-RU" dirty="0" err="1"/>
              <a:t>сповідь</a:t>
            </a:r>
            <a:r>
              <a:rPr lang="ru-RU" dirty="0"/>
              <a:t> перед </a:t>
            </a:r>
            <a:r>
              <a:rPr lang="ru-RU" dirty="0" err="1"/>
              <a:t>дітьми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онуками</a:t>
            </a:r>
            <a:r>
              <a:rPr lang="ru-RU" dirty="0"/>
              <a:t>.</a:t>
            </a:r>
          </a:p>
          <a:p>
            <a:pPr fontAlgn="t"/>
            <a:r>
              <a:rPr lang="ru-RU" dirty="0"/>
              <a:t> </a:t>
            </a:r>
          </a:p>
          <a:p>
            <a:pPr fontAlgn="t"/>
            <a:r>
              <a:rPr lang="ru-RU" dirty="0">
                <a:solidFill>
                  <a:srgbClr val="FF0000"/>
                </a:solidFill>
              </a:rPr>
              <a:t>Б</a:t>
            </a:r>
            <a:r>
              <a:rPr lang="ru-RU" dirty="0"/>
              <a:t>. </a:t>
            </a:r>
            <a:r>
              <a:rPr lang="ru-RU" dirty="0" err="1"/>
              <a:t>Мій</a:t>
            </a:r>
            <a:r>
              <a:rPr lang="ru-RU" dirty="0"/>
              <a:t> народе, я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твій</a:t>
            </a:r>
            <a:r>
              <a:rPr lang="ru-RU" dirty="0"/>
              <a:t> </a:t>
            </a:r>
            <a:r>
              <a:rPr lang="ru-RU" dirty="0" err="1"/>
              <a:t>співець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слуга,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гладіато</a:t>
            </a:r>
            <a:endParaRPr lang="ru-RU" dirty="0"/>
          </a:p>
          <a:p>
            <a:pPr fontAlgn="t"/>
            <a:r>
              <a:rPr lang="ru-RU" dirty="0"/>
              <a:t> </a:t>
            </a:r>
          </a:p>
          <a:p>
            <a:pPr fontAlgn="t"/>
            <a:r>
              <a:rPr lang="ru-RU" dirty="0">
                <a:solidFill>
                  <a:srgbClr val="FF0000"/>
                </a:solidFill>
              </a:rPr>
              <a:t>В</a:t>
            </a:r>
            <a:r>
              <a:rPr lang="ru-RU" dirty="0"/>
              <a:t>. 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, </a:t>
            </a:r>
            <a:r>
              <a:rPr lang="ru-RU" dirty="0" err="1"/>
              <a:t>Ягідко</a:t>
            </a:r>
            <a:r>
              <a:rPr lang="ru-RU" dirty="0"/>
              <a:t>, просто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рядовий</a:t>
            </a:r>
            <a:r>
              <a:rPr lang="ru-RU" dirty="0"/>
              <a:t>, завтра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хороший </a:t>
            </a:r>
            <a:r>
              <a:rPr lang="ru-RU" dirty="0" err="1"/>
              <a:t>боєць</a:t>
            </a:r>
            <a:r>
              <a:rPr lang="ru-RU" dirty="0"/>
              <a:t>, </a:t>
            </a:r>
            <a:r>
              <a:rPr lang="ru-RU" dirty="0" err="1"/>
              <a:t>позавтра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— герой, </a:t>
            </a:r>
            <a:r>
              <a:rPr lang="ru-RU" dirty="0" err="1"/>
              <a:t>улюбленець</a:t>
            </a:r>
            <a:r>
              <a:rPr lang="ru-RU" dirty="0"/>
              <a:t> народу.</a:t>
            </a:r>
          </a:p>
          <a:p>
            <a:pPr fontAlgn="t"/>
            <a:r>
              <a:rPr lang="ru-RU" dirty="0"/>
              <a:t> </a:t>
            </a:r>
          </a:p>
          <a:p>
            <a:pPr fontAlgn="t"/>
            <a:r>
              <a:rPr lang="ru-RU" dirty="0">
                <a:solidFill>
                  <a:srgbClr val="FF0000"/>
                </a:solidFill>
              </a:rPr>
              <a:t>Г</a:t>
            </a:r>
            <a:r>
              <a:rPr lang="ru-RU" dirty="0"/>
              <a:t>. Я люблю </a:t>
            </a:r>
            <a:r>
              <a:rPr lang="ru-RU" dirty="0" err="1"/>
              <a:t>Дніпро</a:t>
            </a:r>
            <a:r>
              <a:rPr lang="ru-RU" dirty="0"/>
              <a:t> —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ріку</a:t>
            </a:r>
            <a:r>
              <a:rPr lang="ru-RU" dirty="0"/>
              <a:t> </a:t>
            </a:r>
            <a:r>
              <a:rPr lang="ru-RU" dirty="0" err="1"/>
              <a:t>мого</a:t>
            </a:r>
            <a:r>
              <a:rPr lang="ru-RU" dirty="0"/>
              <a:t> народу.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616</Words>
  <Application>Microsoft Office PowerPoint</Application>
  <PresentationFormat>Екран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7" baseType="lpstr">
      <vt:lpstr>Arial</vt:lpstr>
      <vt:lpstr>Arno Pro Caption</vt:lpstr>
      <vt:lpstr>Calibri</vt:lpstr>
      <vt:lpstr>Calibri Light</vt:lpstr>
      <vt:lpstr>Times New Roman</vt:lpstr>
      <vt:lpstr>Office Theme</vt:lpstr>
      <vt:lpstr>Тридцять перше березня Класна робота Відокремлена прикладка. Розділові знаки при відокремленій прикладці.</vt:lpstr>
      <vt:lpstr>        Що таке прикладка?</vt:lpstr>
      <vt:lpstr>Презентація PowerPoint</vt:lpstr>
      <vt:lpstr>   Відокремлення прикладок</vt:lpstr>
      <vt:lpstr>Презентація PowerPoint</vt:lpstr>
      <vt:lpstr>Презентація PowerPoint</vt:lpstr>
      <vt:lpstr> В кожному реченні підкресліть    відокремлену прикладку. </vt:lpstr>
      <vt:lpstr> Поширте речення відокремленими прикладками з довідки</vt:lpstr>
      <vt:lpstr>            Тестові завдання</vt:lpstr>
      <vt:lpstr>Презентація PowerPoint</vt:lpstr>
      <vt:lpstr>  3.Прикладку треба відокремити комами в двох реченнях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Елена Зайцева</cp:lastModifiedBy>
  <cp:revision>27</cp:revision>
  <dcterms:created xsi:type="dcterms:W3CDTF">2018-09-04T12:10:47Z</dcterms:created>
  <dcterms:modified xsi:type="dcterms:W3CDTF">2025-03-29T17:22:18Z</dcterms:modified>
</cp:coreProperties>
</file>