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8" r:id="rId6"/>
    <p:sldId id="265" r:id="rId7"/>
    <p:sldId id="260" r:id="rId8"/>
    <p:sldId id="261" r:id="rId9"/>
    <p:sldId id="262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3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F63DB8F-BFD8-4AEF-AADB-BB3828B8B673}" type="datetimeFigureOut">
              <a:rPr lang="uk-UA" smtClean="0"/>
              <a:t>25.09.2025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3283BE-E3C1-4C51-B848-0575EC9476B8}" type="slidenum">
              <a:rPr lang="uk-UA" smtClean="0"/>
              <a:t>‹№›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DB8F-BFD8-4AEF-AADB-BB3828B8B673}" type="datetimeFigureOut">
              <a:rPr lang="uk-UA" smtClean="0"/>
              <a:t>25.09.2025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83BE-E3C1-4C51-B848-0575EC9476B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DB8F-BFD8-4AEF-AADB-BB3828B8B673}" type="datetimeFigureOut">
              <a:rPr lang="uk-UA" smtClean="0"/>
              <a:t>25.09.2025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83BE-E3C1-4C51-B848-0575EC9476B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DB8F-BFD8-4AEF-AADB-BB3828B8B673}" type="datetimeFigureOut">
              <a:rPr lang="uk-UA" smtClean="0"/>
              <a:t>25.09.2025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83BE-E3C1-4C51-B848-0575EC9476B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DB8F-BFD8-4AEF-AADB-BB3828B8B673}" type="datetimeFigureOut">
              <a:rPr lang="uk-UA" smtClean="0"/>
              <a:t>25.09.2025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83BE-E3C1-4C51-B848-0575EC9476B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DB8F-BFD8-4AEF-AADB-BB3828B8B673}" type="datetimeFigureOut">
              <a:rPr lang="uk-UA" smtClean="0"/>
              <a:t>25.09.2025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83BE-E3C1-4C51-B848-0575EC9476B8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DB8F-BFD8-4AEF-AADB-BB3828B8B673}" type="datetimeFigureOut">
              <a:rPr lang="uk-UA" smtClean="0"/>
              <a:t>25.09.2025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83BE-E3C1-4C51-B848-0575EC9476B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DB8F-BFD8-4AEF-AADB-BB3828B8B673}" type="datetimeFigureOut">
              <a:rPr lang="uk-UA" smtClean="0"/>
              <a:t>25.09.2025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83BE-E3C1-4C51-B848-0575EC9476B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DB8F-BFD8-4AEF-AADB-BB3828B8B673}" type="datetimeFigureOut">
              <a:rPr lang="uk-UA" smtClean="0"/>
              <a:t>25.09.2025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83BE-E3C1-4C51-B848-0575EC9476B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DB8F-BFD8-4AEF-AADB-BB3828B8B673}" type="datetimeFigureOut">
              <a:rPr lang="uk-UA" smtClean="0"/>
              <a:t>25.09.2025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83BE-E3C1-4C51-B848-0575EC9476B8}" type="slidenum">
              <a:rPr lang="uk-UA" smtClean="0"/>
              <a:t>‹№›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DB8F-BFD8-4AEF-AADB-BB3828B8B673}" type="datetimeFigureOut">
              <a:rPr lang="uk-UA" smtClean="0"/>
              <a:t>25.09.2025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83BE-E3C1-4C51-B848-0575EC9476B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F63DB8F-BFD8-4AEF-AADB-BB3828B8B673}" type="datetimeFigureOut">
              <a:rPr lang="uk-UA" smtClean="0"/>
              <a:t>25.09.2025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73283BE-E3C1-4C51-B848-0575EC9476B8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2708476"/>
            <a:ext cx="3744415" cy="115257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B3E39"/>
                </a:solidFill>
                <a:latin typeface="Times New Roman" pitchFamily="18" charset="0"/>
                <a:cs typeface="Times New Roman" pitchFamily="18" charset="0"/>
              </a:rPr>
              <a:t>Види есе. </a:t>
            </a:r>
            <a:br>
              <a:rPr lang="uk-UA" b="1" dirty="0">
                <a:solidFill>
                  <a:srgbClr val="FB3E3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FB3E39"/>
                </a:solidFill>
                <a:latin typeface="Times New Roman" pitchFamily="18" charset="0"/>
                <a:cs typeface="Times New Roman" pitchFamily="18" charset="0"/>
              </a:rPr>
              <a:t>Вимоги до його написання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797152"/>
            <a:ext cx="3672407" cy="884557"/>
          </a:xfrm>
        </p:spPr>
        <p:txBody>
          <a:bodyPr>
            <a:normAutofit fontScale="85000" lnSpcReduction="10000"/>
          </a:bodyPr>
          <a:lstStyle/>
          <a:p>
            <a:r>
              <a:rPr lang="uk-UA" sz="1700" b="1" i="1" dirty="0">
                <a:latin typeface="Times New Roman" pitchFamily="18" charset="0"/>
                <a:cs typeface="Times New Roman" pitchFamily="18" charset="0"/>
              </a:rPr>
              <a:t>Кондратюк Людмила Олександрівна </a:t>
            </a:r>
          </a:p>
          <a:p>
            <a:r>
              <a:rPr lang="uk-UA" sz="1700" b="1" i="1" dirty="0">
                <a:latin typeface="Times New Roman" pitchFamily="18" charset="0"/>
                <a:cs typeface="Times New Roman" pitchFamily="18" charset="0"/>
              </a:rPr>
              <a:t>Вчитель української мови та літератури</a:t>
            </a:r>
          </a:p>
          <a:p>
            <a:r>
              <a:rPr lang="uk-UA" sz="1700" b="1" i="1" dirty="0">
                <a:latin typeface="Times New Roman" pitchFamily="18" charset="0"/>
                <a:cs typeface="Times New Roman" pitchFamily="18" charset="0"/>
              </a:rPr>
              <a:t>Вечірньої (змінної) школи № 20 м. Києва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42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908719"/>
            <a:ext cx="734481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до формального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Обсяг – 1 – 2 сторінки тексту (120-200 слів).</a:t>
            </a:r>
          </a:p>
          <a:p>
            <a:pPr algn="ctr">
              <a:buFont typeface="+mj-lt"/>
              <a:buAutoNum type="arabicPeriod"/>
            </a:pPr>
            <a:r>
              <a:rPr lang="uk-UA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Есе повинно сприйматися як цілісний твір, ідея якого зрозуміла й чітка.</a:t>
            </a:r>
          </a:p>
          <a:p>
            <a:pPr algn="ctr">
              <a:buFont typeface="+mj-lt"/>
              <a:buAutoNum type="arabicPeriod"/>
            </a:pPr>
            <a:r>
              <a:rPr lang="uk-UA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Кожен абзац есе розкриває одну думку.</a:t>
            </a:r>
          </a:p>
          <a:p>
            <a:pPr algn="ctr">
              <a:buFont typeface="+mj-lt"/>
              <a:buAutoNum type="arabicPeriod"/>
            </a:pPr>
            <a:r>
              <a:rPr lang="uk-UA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Необхідно писати стисло і ясно. Есе не повинно містити нічого зайвого, має нести лише інформацію, необхідну для розкриття ідеї есе, власної позиції автора.</a:t>
            </a:r>
          </a:p>
          <a:p>
            <a:pPr algn="ctr">
              <a:buFont typeface="+mj-lt"/>
              <a:buAutoNum type="arabicPeriod"/>
            </a:pPr>
            <a:r>
              <a:rPr lang="uk-UA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Есе має відрізнятися чіткою композиційною побудовою, бути логічним за структурою. В есе, як і в будь-якому творі, повинна простежуватися внутрішня логіка, що визначається, з одного боку, авторським підходом до обговорюваного питання, а з іншого – самим питанням. Необхідно уникати різких стрибків від однієї ідеї до іншої, думка має розкриватися послідовно.</a:t>
            </a:r>
          </a:p>
          <a:p>
            <a:pPr algn="ctr">
              <a:buFont typeface="+mj-lt"/>
              <a:buAutoNum type="arabicPeriod"/>
            </a:pPr>
            <a:r>
              <a:rPr lang="uk-UA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Есе повинно засвідчити, що його автор знає й осмислено застосовує теоретичні поняття, терміни, узагальнення, ідеї.</a:t>
            </a:r>
          </a:p>
          <a:p>
            <a:pPr algn="ctr">
              <a:buFont typeface="+mj-lt"/>
              <a:buAutoNum type="arabicPeriod"/>
            </a:pPr>
            <a:r>
              <a:rPr lang="uk-UA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Есе має містити переконливе аргументування порушеної проблеми</a:t>
            </a:r>
            <a:r>
              <a:rPr lang="uk-UA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07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05342"/>
            <a:ext cx="741682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1" i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Вступ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–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обґрунтування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вибору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теми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есе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1" i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–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теоретичні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обраної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виклад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основного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припускає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аргументації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обґрунтування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наявних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аргументів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позицій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b="1" i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–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узагальнення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аргументовані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до теми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Підсумовує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раз вносить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пояснення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підкріплює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викладеного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основній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6753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53144"/>
            <a:ext cx="7776864" cy="51793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2153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980728"/>
            <a:ext cx="3532448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1412777"/>
            <a:ext cx="3600400" cy="1224136"/>
          </a:xfrm>
        </p:spPr>
        <p:txBody>
          <a:bodyPr>
            <a:normAutofit/>
          </a:bodyPr>
          <a:lstStyle/>
          <a:p>
            <a:pPr algn="just"/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Поява жанру есе </a:t>
            </a:r>
            <a:r>
              <a:rPr lang="uk-UA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язують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ям 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французького філософа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письменника М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ішеля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Монтеня.</a:t>
            </a:r>
            <a:endParaRPr 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2996952"/>
            <a:ext cx="3298784" cy="2657946"/>
          </a:xfrm>
        </p:spPr>
        <p:txBody>
          <a:bodyPr>
            <a:normAutofit/>
          </a:bodyPr>
          <a:lstStyle/>
          <a:p>
            <a:pPr algn="ctr"/>
            <a:r>
              <a:rPr lang="uk-UA" b="1" i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ЕСЕЙ (ЕСЕ) </a:t>
            </a:r>
            <a:r>
              <a:rPr lang="uk-UA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(від французького </a:t>
            </a:r>
            <a:r>
              <a:rPr lang="uk-UA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Еззаі</a:t>
            </a:r>
            <a:r>
              <a:rPr lang="uk-UA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що в перекладі означає "спроба", "начерк") - жанр художньо-публіцистичної чи науково-популярної творчості, де вільно, не обов'язково вичерпно, але виразно індивідуально трактується певна подія, явище, проблема чи тема. 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6111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340768"/>
            <a:ext cx="7024744" cy="2232248"/>
          </a:xfrm>
        </p:spPr>
        <p:txBody>
          <a:bodyPr>
            <a:normAutofit fontScale="90000"/>
          </a:bodyPr>
          <a:lstStyle/>
          <a:p>
            <a:pPr algn="just"/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фр.</a:t>
            </a:r>
            <a:r>
              <a:rPr lang="en-US" sz="3200" i="1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essai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спроба</a:t>
            </a:r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проба, </a:t>
            </a:r>
            <a:r>
              <a:rPr lang="ru-RU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нарис</a:t>
            </a:r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 - </a:t>
            </a:r>
            <a:r>
              <a:rPr lang="uk-UA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прозовий твір, у якому автор висловлює свої міркування з приводу суперечливого, неоднозначного питання щодо проблеми.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1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71800" y="1700808"/>
            <a:ext cx="338437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Есе</a:t>
            </a:r>
            <a:endParaRPr lang="uk-U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192287" y="3068960"/>
            <a:ext cx="484632" cy="1029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низ 5"/>
          <p:cNvSpPr/>
          <p:nvPr/>
        </p:nvSpPr>
        <p:spPr>
          <a:xfrm>
            <a:off x="6496792" y="3043532"/>
            <a:ext cx="4846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716123" y="4682848"/>
            <a:ext cx="2952328" cy="804672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Вчить самостійно мислити</a:t>
            </a: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5652120" y="4437112"/>
            <a:ext cx="2880320" cy="804672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 право на власну думку</a:t>
            </a:r>
          </a:p>
        </p:txBody>
      </p:sp>
    </p:spTree>
    <p:extLst>
      <p:ext uri="{BB962C8B-B14F-4D97-AF65-F5344CB8AC3E}">
        <p14:creationId xmlns:p14="http://schemas.microsoft.com/office/powerpoint/2010/main" val="356413473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265432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невеликий </a:t>
            </a:r>
            <a:r>
              <a:rPr lang="ru-RU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довільна</a:t>
            </a: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композиція</a:t>
            </a: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незвичайна</a:t>
            </a: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манера </a:t>
            </a:r>
            <a:r>
              <a:rPr lang="ru-RU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1094" y="1997839"/>
            <a:ext cx="73513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222222"/>
                </a:solidFill>
                <a:effectLst/>
                <a:latin typeface="Georgia"/>
              </a:rPr>
              <a:t>Есе може бути про що завгодно, тут головне — висловити своє «Я», думки, емоції, ставлення до подій та людей.</a:t>
            </a:r>
          </a:p>
          <a:p>
            <a:pPr algn="just"/>
            <a:endParaRPr lang="uk-UA" b="0" i="0" dirty="0">
              <a:solidFill>
                <a:srgbClr val="222222"/>
              </a:solidFill>
              <a:effectLst/>
              <a:latin typeface="Georgia"/>
            </a:endParaRPr>
          </a:p>
          <a:p>
            <a:pPr algn="just"/>
            <a:r>
              <a:rPr lang="uk-UA" b="0" i="0" dirty="0"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І головне — не бійтеся бути суб’єктивними, адже скільки людей, стільки й думок, як писав В. Симоненко: </a:t>
            </a:r>
            <a:r>
              <a:rPr lang="uk-UA" b="1" i="1" dirty="0"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«Ми — не безліч стандартних “Я”, а безліч всесвітів різних».</a:t>
            </a:r>
          </a:p>
          <a:p>
            <a:br>
              <a:rPr lang="uk-UA" b="1" i="0" dirty="0">
                <a:solidFill>
                  <a:srgbClr val="222222"/>
                </a:solidFill>
                <a:effectLst/>
                <a:latin typeface="Georgia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55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543024"/>
              </p:ext>
            </p:extLst>
          </p:nvPr>
        </p:nvGraphicFramePr>
        <p:xfrm>
          <a:off x="755576" y="2132856"/>
          <a:ext cx="7704856" cy="3560572"/>
        </p:xfrm>
        <a:graphic>
          <a:graphicData uri="http://schemas.openxmlformats.org/drawingml/2006/table">
            <a:tbl>
              <a:tblPr/>
              <a:tblGrid>
                <a:gridCol w="385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871"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Вільне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34" marR="56134" marT="56134" marB="56134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Формальне</a:t>
                      </a:r>
                      <a:endParaRPr lang="ru-RU" sz="2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134" marR="56134" marT="56134" marB="56134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504">
                <a:tc>
                  <a:txBody>
                    <a:bodyPr/>
                    <a:lstStyle/>
                    <a:p>
                      <a:pPr fontAlgn="t"/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Ознаки:невеликий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обсяг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(7-10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речень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</a:p>
                    <a:p>
                      <a:pPr fontAlgn="t"/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вільна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форма і стиль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викладу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fontAlgn="t"/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довільна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структура;</a:t>
                      </a:r>
                    </a:p>
                    <a:p>
                      <a:pPr fontAlgn="t"/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обов’язкова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вимога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наявність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позиції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автора.</a:t>
                      </a:r>
                    </a:p>
                  </a:txBody>
                  <a:tcPr marL="56134" marR="56134" marT="56134" marB="56134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Ознаки:дотримання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структури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тексту,</a:t>
                      </a:r>
                    </a:p>
                    <a:p>
                      <a:pPr fontAlgn="t"/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наявність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відповідних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компонентів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тези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аргументи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приклади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оцінювальні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судження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висновки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</a:p>
                    <a:p>
                      <a:pPr fontAlgn="t"/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обґрунтування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аргументування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тези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6134" marR="56134" marT="56134" marB="56134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80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274838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Вільне есе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обмежене в часі (5 – 10 і 10 – 15 хв.). </a:t>
            </a:r>
          </a:p>
          <a:p>
            <a:r>
              <a:rPr lang="uk-UA" sz="24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 нього доцільно вдаватися на кожному уроці й на різних етапах його: </a:t>
            </a:r>
            <a:r>
              <a:rPr lang="uk-UA" sz="24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цілевизначення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закріплення, рефлексії тощо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28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написання формального есе виділяють більше часу: від 20 до  45 хвилин.</a:t>
            </a:r>
          </a:p>
        </p:txBody>
      </p:sp>
    </p:spTree>
    <p:extLst>
      <p:ext uri="{BB962C8B-B14F-4D97-AF65-F5344CB8AC3E}">
        <p14:creationId xmlns:p14="http://schemas.microsoft.com/office/powerpoint/2010/main" val="59088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553464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формального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есе-визначення</a:t>
            </a:r>
            <a: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порівняльне</a:t>
            </a:r>
            <a: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есе-протиставлення</a:t>
            </a:r>
            <a: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аргументальне</a:t>
            </a:r>
            <a: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есе-переконання</a:t>
            </a:r>
            <a: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есе-дослідження</a:t>
            </a:r>
            <a: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7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6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153</TotalTime>
  <Words>590</Words>
  <Application>Microsoft Office PowerPoint</Application>
  <PresentationFormat>Екран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9" baseType="lpstr">
      <vt:lpstr>arial</vt:lpstr>
      <vt:lpstr>Century Gothic</vt:lpstr>
      <vt:lpstr>Georgia</vt:lpstr>
      <vt:lpstr>Open Sans</vt:lpstr>
      <vt:lpstr>Times New Roman</vt:lpstr>
      <vt:lpstr>Wingdings 2</vt:lpstr>
      <vt:lpstr>Остин</vt:lpstr>
      <vt:lpstr>Види есе.  Вимоги до його написання.</vt:lpstr>
      <vt:lpstr>Поява жанру есе пов’язують із ім’ям  французького філософа та письменника Мішеля Монтеня.</vt:lpstr>
      <vt:lpstr>    Есе (фр. essai «спроба, проба, нарис») - прозовий твір, у якому автор висловлює свої міркування з приводу суперечливого, неоднозначного питання щодо проблеми.</vt:lpstr>
      <vt:lpstr>Презентація PowerPoint</vt:lpstr>
      <vt:lpstr>   Особливості есе: - невеликий обсяг; - довільна композиція; - незвичайна манера мислення.  </vt:lpstr>
      <vt:lpstr>Презентація PowerPoint</vt:lpstr>
      <vt:lpstr>Види есе:</vt:lpstr>
      <vt:lpstr>Презентація PowerPoint</vt:lpstr>
      <vt:lpstr>  Види формального есе: - есе-визначення; - порівняльне есе; - есе-протиставлення; -   аргументальне есе; - есе-переконання; - есе-дослідження.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есе.  Вимоги до його написання.</dc:title>
  <dc:creator>Людмила Кондратюк</dc:creator>
  <cp:lastModifiedBy>Елена Зайцева</cp:lastModifiedBy>
  <cp:revision>13</cp:revision>
  <dcterms:created xsi:type="dcterms:W3CDTF">2023-10-17T16:34:29Z</dcterms:created>
  <dcterms:modified xsi:type="dcterms:W3CDTF">2025-09-25T16:42:48Z</dcterms:modified>
</cp:coreProperties>
</file>