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0" r:id="rId2"/>
  </p:sldMasterIdLst>
  <p:notesMasterIdLst>
    <p:notesMasterId r:id="rId21"/>
  </p:notesMasterIdLst>
  <p:sldIdLst>
    <p:sldId id="256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embeddedFontLst>
    <p:embeddedFont>
      <p:font typeface="Constantia" panose="02030602050306030303" pitchFamily="18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g9Nms/uxbeyntQdOy1P3kDJKNk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558B00-26BE-4F45-8FF7-B8D59D1FA729}">
  <a:tblStyle styleId="{B7558B00-26BE-4F45-8FF7-B8D59D1FA729}" styleName="Table_0">
    <a:wholeTbl>
      <a:tcTxStyle b="off" i="off">
        <a:font>
          <a:latin typeface="Constantia"/>
          <a:ea typeface="Constantia"/>
          <a:cs typeface="Constantia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BF5"/>
          </a:solidFill>
        </a:fill>
      </a:tcStyle>
    </a:wholeTbl>
    <a:band1H>
      <a:tcTxStyle b="off" i="off"/>
      <a:tcStyle>
        <a:tcBdr/>
        <a:fill>
          <a:solidFill>
            <a:srgbClr val="CA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A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onstantia"/>
          <a:ea typeface="Constantia"/>
          <a:cs typeface="Constantia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904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4.fntdata"/><Relationship Id="rId33" Type="http://customschemas.google.com/relationships/presentationmetadata" Target="metadata"/><Relationship Id="rId38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3.fntdata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2.fntdata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1.fntdata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лена Зайцева" userId="e4c7a7f2c879dab9" providerId="LiveId" clId="{8B351A65-B0B6-411D-BAAF-50210E1A43D3}"/>
    <pc:docChg chg="custSel delSld modSld">
      <pc:chgData name="Елена Зайцева" userId="e4c7a7f2c879dab9" providerId="LiveId" clId="{8B351A65-B0B6-411D-BAAF-50210E1A43D3}" dt="2025-09-05T05:43:16.663" v="39" actId="2696"/>
      <pc:docMkLst>
        <pc:docMk/>
      </pc:docMkLst>
      <pc:sldChg chg="modSp mod">
        <pc:chgData name="Елена Зайцева" userId="e4c7a7f2c879dab9" providerId="LiveId" clId="{8B351A65-B0B6-411D-BAAF-50210E1A43D3}" dt="2025-09-05T05:42:42.819" v="36" actId="20577"/>
        <pc:sldMkLst>
          <pc:docMk/>
          <pc:sldMk cId="0" sldId="256"/>
        </pc:sldMkLst>
        <pc:spChg chg="mod">
          <ac:chgData name="Елена Зайцева" userId="e4c7a7f2c879dab9" providerId="LiveId" clId="{8B351A65-B0B6-411D-BAAF-50210E1A43D3}" dt="2025-09-05T05:42:42.819" v="36" actId="20577"/>
          <ac:spMkLst>
            <pc:docMk/>
            <pc:sldMk cId="0" sldId="256"/>
            <ac:spMk id="114" creationId="{00000000-0000-0000-0000-000000000000}"/>
          </ac:spMkLst>
        </pc:spChg>
      </pc:sldChg>
      <pc:sldChg chg="del">
        <pc:chgData name="Елена Зайцева" userId="e4c7a7f2c879dab9" providerId="LiveId" clId="{8B351A65-B0B6-411D-BAAF-50210E1A43D3}" dt="2025-09-05T05:42:50.243" v="37" actId="2696"/>
        <pc:sldMkLst>
          <pc:docMk/>
          <pc:sldMk cId="0" sldId="259"/>
        </pc:sldMkLst>
      </pc:sldChg>
      <pc:sldChg chg="del">
        <pc:chgData name="Елена Зайцева" userId="e4c7a7f2c879dab9" providerId="LiveId" clId="{8B351A65-B0B6-411D-BAAF-50210E1A43D3}" dt="2025-09-05T05:42:53.342" v="38" actId="2696"/>
        <pc:sldMkLst>
          <pc:docMk/>
          <pc:sldMk cId="0" sldId="260"/>
        </pc:sldMkLst>
      </pc:sldChg>
      <pc:sldChg chg="del">
        <pc:chgData name="Елена Зайцева" userId="e4c7a7f2c879dab9" providerId="LiveId" clId="{8B351A65-B0B6-411D-BAAF-50210E1A43D3}" dt="2025-09-05T05:43:16.663" v="39" actId="2696"/>
        <pc:sldMkLst>
          <pc:docMk/>
          <pc:sldMk cId="0" sldId="2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‹№›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2" name="Google Shape;11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4" name="Google Shape;21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1" name="Google Shape;22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8" name="Google Shape;22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5" name="Google Shape;23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2" name="Google Shape;24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9" name="Google Shape;24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6" name="Google Shape;25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3" name="Google Shape;26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2bd623c8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2bd623c8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b2bd623c88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6" name="Google Shape;12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3" name="Google Shape;14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9" name="Google Shape;14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6" name="Google Shape;15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3" name="Google Shape;16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ru-RU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2" name="Google Shape;19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4"/>
          <p:cNvSpPr txBox="1"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sz="5600" b="1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4"/>
          <p:cNvSpPr txBox="1"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45720" lvl="0" algn="r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2"/>
          <p:cNvSpPr/>
          <p:nvPr/>
        </p:nvSpPr>
        <p:spPr>
          <a:xfrm rot="-10380000" flipH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9525" cap="rnd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38500" dir="7500000" sx="98500" sy="100080" kx="100000" algn="tl" rotWithShape="0">
              <a:srgbClr val="000000">
                <a:alpha val="2431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9" name="Google Shape;89;p32"/>
          <p:cNvSpPr/>
          <p:nvPr/>
        </p:nvSpPr>
        <p:spPr>
          <a:xfrm rot="-10380000" flipH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>
            <a:solidFill>
              <a:srgbClr val="FFFFFF"/>
            </a:solidFill>
            <a:prstDash val="solid"/>
            <a:bevel/>
            <a:headEnd type="none" w="sm" len="sm"/>
            <a:tailEnd type="none" w="sm" len="sm"/>
          </a:ln>
          <a:effectLst>
            <a:outerShdw blurRad="19685" dist="6350" dir="12900000" algn="tl" rotWithShape="0">
              <a:srgbClr val="000000">
                <a:alpha val="4627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0" name="Google Shape;90;p32"/>
          <p:cNvSpPr txBox="1"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sz="2000" b="1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32"/>
          <p:cNvSpPr txBox="1">
            <a:spLocks noGrp="1"/>
          </p:cNvSpPr>
          <p:nvPr>
            <p:ph type="body" idx="1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0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marL="914400" lvl="1" indent="-29336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marL="1371600" lvl="2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marL="1828800" lvl="3" indent="-265747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marL="2286000" lvl="4" indent="-265747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2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32"/>
          <p:cNvSpPr txBox="1">
            <a:spLocks noGrp="1"/>
          </p:cNvSpPr>
          <p:nvPr>
            <p:ph type="sldNum" idx="12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  <p:sp>
        <p:nvSpPr>
          <p:cNvPr id="95" name="Google Shape;95;p32"/>
          <p:cNvSpPr>
            <a:spLocks noGrp="1"/>
          </p:cNvSpPr>
          <p:nvPr>
            <p:ph type="pic" idx="2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w="9525" cap="rnd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3"/>
              </a:buClr>
              <a:buSzPts val="304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sz="21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96" name="Google Shape;96;p32"/>
          <p:cNvSpPr/>
          <p:nvPr/>
        </p:nvSpPr>
        <p:spPr>
          <a:xfrm rot="10800000" flipH="1">
            <a:off x="-9525" y="5816600"/>
            <a:ext cx="9163050" cy="1041400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313"/>
                </a:srgbClr>
              </a:gs>
              <a:gs pos="100000">
                <a:srgbClr val="00E9F7">
                  <a:alpha val="54509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7" name="Google Shape;97;p32"/>
          <p:cNvSpPr/>
          <p:nvPr/>
        </p:nvSpPr>
        <p:spPr>
          <a:xfrm rot="10800000" flipH="1">
            <a:off x="4381500" y="6219825"/>
            <a:ext cx="4762500" cy="638175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411"/>
                </a:srgbClr>
              </a:gs>
              <a:gs pos="80000">
                <a:srgbClr val="0099E4">
                  <a:alpha val="44313"/>
                </a:srgbClr>
              </a:gs>
              <a:gs pos="100000">
                <a:srgbClr val="0099E4">
                  <a:alpha val="44313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3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33"/>
          <p:cNvSpPr txBox="1">
            <a:spLocks noGrp="1"/>
          </p:cNvSpPr>
          <p:nvPr>
            <p:ph type="body" idx="1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33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33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4"/>
          <p:cNvSpPr txBox="1">
            <a:spLocks noGrp="1"/>
          </p:cNvSpPr>
          <p:nvPr>
            <p:ph type="title"/>
          </p:nvPr>
        </p:nvSpPr>
        <p:spPr>
          <a:xfrm rot="5400000">
            <a:off x="5052218" y="2491583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34"/>
          <p:cNvSpPr txBox="1">
            <a:spLocks noGrp="1"/>
          </p:cNvSpPr>
          <p:nvPr>
            <p:ph type="body" idx="1"/>
          </p:nvPr>
        </p:nvSpPr>
        <p:spPr>
          <a:xfrm rot="5400000">
            <a:off x="861219" y="510383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4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34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5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5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6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6"/>
          <p:cNvSpPr txBox="1">
            <a:spLocks noGrp="1"/>
          </p:cNvSpPr>
          <p:nvPr>
            <p:ph type="body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5445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marL="914400" lvl="1" indent="-3581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marL="1371600" lvl="2" indent="-3175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marL="1828800" lvl="3" indent="-3028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marL="2286000" lvl="4" indent="-30289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6"/>
          <p:cNvSpPr txBox="1">
            <a:spLocks noGrp="1"/>
          </p:cNvSpPr>
          <p:nvPr>
            <p:ph type="body" idx="2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5445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marL="914400" lvl="1" indent="-3581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marL="1371600" lvl="2" indent="-3175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marL="1828800" lvl="3" indent="-3028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marL="2286000" lvl="4" indent="-30289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6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3"/>
          <p:cNvSpPr txBox="1"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sz="5600" b="1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45720" lvl="0" algn="r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3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3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7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sz="5600" b="1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7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8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28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body" idx="2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28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body" idx="3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61315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marL="914400" lvl="1" indent="-3365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4639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marL="2286000" lvl="4" indent="-294639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body" idx="4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61315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marL="914400" lvl="1" indent="-3365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4639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marL="2286000" lvl="4" indent="-294639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8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8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9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sz="5000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9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9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1"/>
          <p:cNvSpPr txBox="1"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sz="2600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1"/>
          <p:cNvSpPr txBox="1">
            <a:spLocks noGrp="1"/>
          </p:cNvSpPr>
          <p:nvPr>
            <p:ph type="body" idx="1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75" tIns="45700" rIns="1827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31"/>
          <p:cNvSpPr txBox="1">
            <a:spLocks noGrp="1"/>
          </p:cNvSpPr>
          <p:nvPr>
            <p:ph type="body" idx="2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9751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marL="914400" lvl="1" indent="-368935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marL="1371600" lvl="2" indent="-33528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marL="1828800" lvl="3" indent="-3111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marL="2286000" lvl="4" indent="-30289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1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1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tile tx="0" ty="0" sx="65000" sy="65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/>
          <p:nvPr/>
        </p:nvSpPr>
        <p:spPr>
          <a:xfrm>
            <a:off x="-9525" y="-7144"/>
            <a:ext cx="9163050" cy="1041400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313"/>
                </a:srgbClr>
              </a:gs>
              <a:gs pos="100000">
                <a:srgbClr val="00E9F7">
                  <a:alpha val="54509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" name="Google Shape;11;p22"/>
          <p:cNvSpPr/>
          <p:nvPr/>
        </p:nvSpPr>
        <p:spPr>
          <a:xfrm>
            <a:off x="4381500" y="-7144"/>
            <a:ext cx="4762500" cy="638175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411"/>
                </a:srgbClr>
              </a:gs>
              <a:gs pos="80000">
                <a:srgbClr val="0099E4">
                  <a:alpha val="44313"/>
                </a:srgbClr>
              </a:gs>
              <a:gs pos="100000">
                <a:srgbClr val="0099E4">
                  <a:alpha val="44313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" name="Google Shape;12;p22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544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sz="2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914400" marR="0" lvl="1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sz="2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1371600" marR="0" lvl="2" indent="-321944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sz="21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1828800" marR="0" lvl="3" indent="-3111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2286000" marR="0" lvl="4" indent="-3111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30987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sz="1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5" name="Google Shape;15;p22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6" name="Google Shape;16;p22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  <p:grpSp>
        <p:nvGrpSpPr>
          <p:cNvPr id="17" name="Google Shape;17;p22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8" name="Google Shape;18;p22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avLst/>
              <a:gdLst/>
              <a:ahLst/>
              <a:cxnLst/>
              <a:rect l="l" t="t" r="r" b="b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 cmpd="sng">
              <a:solidFill>
                <a:srgbClr val="09B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9" name="Google Shape;19;p22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avLst/>
              <a:gdLst/>
              <a:ahLst/>
              <a:cxnLst/>
              <a:rect l="l" t="t" r="r" b="b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tile tx="0" ty="0" sx="65000" sy="65000" flip="none" algn="tl"/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1"/>
          <p:cNvSpPr/>
          <p:nvPr/>
        </p:nvSpPr>
        <p:spPr>
          <a:xfrm>
            <a:off x="-9525" y="-7144"/>
            <a:ext cx="9163050" cy="1041400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313"/>
                </a:srgbClr>
              </a:gs>
              <a:gs pos="100000">
                <a:srgbClr val="00E9F7">
                  <a:alpha val="54509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8" name="Google Shape;28;p21"/>
          <p:cNvSpPr/>
          <p:nvPr/>
        </p:nvSpPr>
        <p:spPr>
          <a:xfrm>
            <a:off x="4381500" y="-7144"/>
            <a:ext cx="4762500" cy="638175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411"/>
                </a:srgbClr>
              </a:gs>
              <a:gs pos="80000">
                <a:srgbClr val="0099E4">
                  <a:alpha val="44313"/>
                </a:srgbClr>
              </a:gs>
              <a:gs pos="100000">
                <a:srgbClr val="0099E4">
                  <a:alpha val="44313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9" name="Google Shape;29;p21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21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544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sz="2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914400" marR="0" lvl="1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1371600" marR="0" lvl="2" indent="-321944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sz="21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1828800" marR="0" lvl="3" indent="-3111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2286000" marR="0" lvl="4" indent="-3111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30987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‹№›</a:t>
            </a:fld>
            <a:endParaRPr/>
          </a:p>
        </p:txBody>
      </p:sp>
      <p:grpSp>
        <p:nvGrpSpPr>
          <p:cNvPr id="34" name="Google Shape;34;p2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5" name="Google Shape;35;p2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avLst/>
              <a:gdLst/>
              <a:ahLst/>
              <a:cxnLst/>
              <a:rect l="l" t="t" r="r" b="b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 cmpd="sng">
              <a:solidFill>
                <a:srgbClr val="09B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" name="Google Shape;36;p2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avLst/>
              <a:gdLst/>
              <a:ahLst/>
              <a:cxnLst/>
              <a:rect l="l" t="t" r="r" b="b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"/>
          <p:cNvSpPr txBox="1"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4800"/>
              <a:buFont typeface="Calibri"/>
              <a:buNone/>
            </a:pPr>
            <a:r>
              <a:rPr lang="ru-RU" sz="4800" dirty="0"/>
              <a:t> </a:t>
            </a:r>
            <a:r>
              <a:rPr lang="ru-RU" sz="4800" dirty="0" err="1"/>
              <a:t>Восьме</a:t>
            </a:r>
            <a:r>
              <a:rPr lang="ru-RU" sz="4800" dirty="0"/>
              <a:t> вересня</a:t>
            </a:r>
            <a:br>
              <a:rPr lang="ru-RU" sz="4800" dirty="0"/>
            </a:br>
            <a:r>
              <a:rPr lang="ru-RU" sz="4800" dirty="0" err="1"/>
              <a:t>Класна</a:t>
            </a:r>
            <a:r>
              <a:rPr lang="ru-RU" sz="4800" dirty="0"/>
              <a:t> робота</a:t>
            </a:r>
            <a:br>
              <a:rPr lang="ru-RU" sz="4800" dirty="0"/>
            </a:br>
            <a:r>
              <a:rPr lang="ru-RU" sz="4800" dirty="0" err="1"/>
              <a:t>Дієслово</a:t>
            </a:r>
            <a:r>
              <a:rPr lang="ru-RU" sz="4800" dirty="0"/>
              <a:t> та </a:t>
            </a:r>
            <a:r>
              <a:rPr lang="ru-RU" sz="4800" dirty="0" err="1"/>
              <a:t>його</a:t>
            </a:r>
            <a:r>
              <a:rPr lang="ru-RU" sz="4800" dirty="0"/>
              <a:t> </a:t>
            </a:r>
            <a:r>
              <a:rPr lang="ru-RU" sz="4800" dirty="0" err="1"/>
              <a:t>форми</a:t>
            </a:r>
            <a:endParaRPr sz="4800" dirty="0"/>
          </a:p>
        </p:txBody>
      </p:sp>
      <p:sp>
        <p:nvSpPr>
          <p:cNvPr id="115" name="Google Shape;115;p1"/>
          <p:cNvSpPr txBox="1">
            <a:spLocks noGrp="1"/>
          </p:cNvSpPr>
          <p:nvPr>
            <p:ph type="subTitle" idx="1"/>
          </p:nvPr>
        </p:nvSpPr>
        <p:spPr>
          <a:xfrm>
            <a:off x="479675" y="3200411"/>
            <a:ext cx="78546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45720" lvl="0" indent="0" algn="r" rtl="0">
              <a:lnSpc>
                <a:spcPct val="80000"/>
              </a:lnSpc>
              <a:spcBef>
                <a:spcPts val="247"/>
              </a:spcBef>
              <a:spcAft>
                <a:spcPts val="0"/>
              </a:spcAft>
              <a:buSzPts val="1173"/>
              <a:buNone/>
            </a:pPr>
            <a:r>
              <a:rPr lang="ru-RU" sz="1235"/>
              <a:t> </a:t>
            </a:r>
            <a:endParaRPr sz="1235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1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Font typeface="Calibri"/>
              <a:buNone/>
            </a:pPr>
            <a:r>
              <a:rPr lang="ru-RU" b="1">
                <a:solidFill>
                  <a:srgbClr val="FF0000"/>
                </a:solidFill>
              </a:rPr>
              <a:t>Особова форма дієслова </a:t>
            </a:r>
            <a:r>
              <a:rPr lang="ru-RU" sz="5400" b="1">
                <a:solidFill>
                  <a:srgbClr val="FF0000"/>
                </a:solidFill>
              </a:rPr>
              <a:t>—</a:t>
            </a:r>
            <a:r>
              <a:rPr lang="ru-RU" b="1"/>
              <a:t> </a:t>
            </a:r>
            <a:endParaRPr/>
          </a:p>
        </p:txBody>
      </p:sp>
      <p:sp>
        <p:nvSpPr>
          <p:cNvPr id="209" name="Google Shape;209;p11"/>
          <p:cNvSpPr txBox="1">
            <a:spLocks noGrp="1"/>
          </p:cNvSpPr>
          <p:nvPr>
            <p:ph type="body" idx="1"/>
          </p:nvPr>
        </p:nvSpPr>
        <p:spPr>
          <a:xfrm>
            <a:off x="457200" y="1988839"/>
            <a:ext cx="4038600" cy="4366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0"/>
              <a:buChar char="⚫"/>
            </a:pPr>
            <a:r>
              <a:rPr lang="ru-RU" sz="2800"/>
              <a:t>це  форма дієслова, до якої відносяться, ті дієслова у яких можна визначити особу за закінченням. </a:t>
            </a:r>
            <a:endParaRPr/>
          </a:p>
          <a:p>
            <a:pPr marL="274320" lvl="0" indent="-11747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</a:pPr>
            <a:endParaRPr/>
          </a:p>
          <a:p>
            <a:pPr marL="274320" lvl="0" indent="-11747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</a:pPr>
            <a:endParaRPr/>
          </a:p>
        </p:txBody>
      </p:sp>
      <p:sp>
        <p:nvSpPr>
          <p:cNvPr id="210" name="Google Shape;210;p11"/>
          <p:cNvSpPr txBox="1">
            <a:spLocks noGrp="1"/>
          </p:cNvSpPr>
          <p:nvPr>
            <p:ph type="body" idx="2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40"/>
              <a:buNone/>
            </a:pPr>
            <a:r>
              <a:rPr lang="ru-RU" sz="3200" i="1">
                <a:solidFill>
                  <a:srgbClr val="FF0000"/>
                </a:solidFill>
              </a:rPr>
              <a:t>Наприклад:</a:t>
            </a:r>
            <a:endParaRPr/>
          </a:p>
          <a:p>
            <a:pPr marL="274320" lvl="0" indent="-27432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040"/>
              <a:buNone/>
            </a:pPr>
            <a:r>
              <a:rPr lang="ru-RU" sz="3200" i="1"/>
              <a:t>1) Він слуха</a:t>
            </a:r>
            <a:r>
              <a:rPr lang="ru-RU" sz="3200" i="1" u="sng"/>
              <a:t>є</a:t>
            </a:r>
            <a:r>
              <a:rPr lang="ru-RU" sz="3200" i="1"/>
              <a:t> спів птахів.</a:t>
            </a:r>
            <a:endParaRPr sz="3200" i="1"/>
          </a:p>
        </p:txBody>
      </p:sp>
      <p:graphicFrame>
        <p:nvGraphicFramePr>
          <p:cNvPr id="211" name="Google Shape;211;p11"/>
          <p:cNvGraphicFramePr/>
          <p:nvPr/>
        </p:nvGraphicFramePr>
        <p:xfrm>
          <a:off x="2123728" y="4365104"/>
          <a:ext cx="4788000" cy="2038020"/>
        </p:xfrm>
        <a:graphic>
          <a:graphicData uri="http://schemas.openxmlformats.org/drawingml/2006/table">
            <a:tbl>
              <a:tblPr firstRow="1" bandRow="1">
                <a:noFill/>
                <a:tableStyleId>{B7558B00-26BE-4F45-8FF7-B8D59D1FA729}</a:tableStyleId>
              </a:tblPr>
              <a:tblGrid>
                <a:gridCol w="15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7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/>
                        <a:t>Особа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/>
                        <a:t>Однина 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/>
                        <a:t>Множина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/>
                        <a:t>1 особа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/>
                        <a:t>слуха</a:t>
                      </a:r>
                      <a:r>
                        <a:rPr lang="ru-RU" sz="1800" u="sng" strike="noStrike" cap="none"/>
                        <a:t>ю</a:t>
                      </a:r>
                      <a:endParaRPr sz="1800" u="sng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/>
                        <a:t>слуха</a:t>
                      </a:r>
                      <a:r>
                        <a:rPr lang="ru-RU" sz="1800" u="sng" strike="noStrike" cap="none"/>
                        <a:t>ємо</a:t>
                      </a:r>
                      <a:endParaRPr sz="1800" u="sng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/>
                        <a:t>2 особа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/>
                        <a:t>слуха</a:t>
                      </a:r>
                      <a:r>
                        <a:rPr lang="ru-RU" sz="1800" u="sng" strike="noStrike" cap="none"/>
                        <a:t>єш</a:t>
                      </a:r>
                      <a:endParaRPr sz="1800" u="sng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/>
                        <a:t>слуха</a:t>
                      </a:r>
                      <a:r>
                        <a:rPr lang="ru-RU" sz="1800" u="sng" strike="noStrike" cap="none"/>
                        <a:t>єте</a:t>
                      </a:r>
                      <a:endParaRPr sz="1800" u="sng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/>
                        <a:t>3 особа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/>
                        <a:t>слуха</a:t>
                      </a:r>
                      <a:r>
                        <a:rPr lang="ru-RU" sz="1800" u="sng" strike="noStrike" cap="none"/>
                        <a:t>є</a:t>
                      </a:r>
                      <a:endParaRPr sz="1800" u="sng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/>
                        <a:t>слуха</a:t>
                      </a:r>
                      <a:r>
                        <a:rPr lang="ru-RU" sz="1800" u="sng" strike="noStrike" cap="none"/>
                        <a:t>ють</a:t>
                      </a:r>
                      <a:endParaRPr sz="1800" u="sng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2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Font typeface="Calibri"/>
              <a:buNone/>
            </a:pPr>
            <a:r>
              <a:rPr lang="ru-RU" b="1">
                <a:solidFill>
                  <a:srgbClr val="FF0000"/>
                </a:solidFill>
              </a:rPr>
              <a:t>Особова форма дієслова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217" name="Google Shape;217;p12"/>
          <p:cNvSpPr txBox="1">
            <a:spLocks noGrp="1"/>
          </p:cNvSpPr>
          <p:nvPr>
            <p:ph type="body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60"/>
              <a:buChar char="⚫"/>
            </a:pPr>
            <a:r>
              <a:rPr lang="ru-RU" sz="2800" b="1" i="1"/>
              <a:t>Синтаксична роль.</a:t>
            </a:r>
            <a:r>
              <a:rPr lang="ru-RU" sz="2800"/>
              <a:t> </a:t>
            </a:r>
            <a:endParaRPr/>
          </a:p>
          <a:p>
            <a:pPr marL="274320" lvl="0" indent="-27432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660"/>
              <a:buChar char="⚫"/>
            </a:pPr>
            <a:r>
              <a:rPr lang="ru-RU" sz="2800"/>
              <a:t>У реченні особові дієслова є </a:t>
            </a:r>
            <a:r>
              <a:rPr lang="ru-RU" sz="2800" i="1">
                <a:solidFill>
                  <a:srgbClr val="FF0000"/>
                </a:solidFill>
              </a:rPr>
              <a:t>присудками</a:t>
            </a:r>
            <a:r>
              <a:rPr lang="ru-RU" sz="2800"/>
              <a:t>.</a:t>
            </a:r>
            <a:r>
              <a:rPr lang="ru-RU"/>
              <a:t> </a:t>
            </a:r>
            <a:endParaRPr/>
          </a:p>
          <a:p>
            <a:pPr marL="274320" lvl="0" indent="-117475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</a:pPr>
            <a:endParaRPr/>
          </a:p>
        </p:txBody>
      </p:sp>
      <p:sp>
        <p:nvSpPr>
          <p:cNvPr id="218" name="Google Shape;218;p12"/>
          <p:cNvSpPr txBox="1">
            <a:spLocks noGrp="1"/>
          </p:cNvSpPr>
          <p:nvPr>
            <p:ph type="body" idx="2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ru-RU" b="1" i="1"/>
              <a:t>Стилістичні особливості.</a:t>
            </a:r>
            <a:r>
              <a:rPr lang="ru-RU" i="1"/>
              <a:t> </a:t>
            </a:r>
            <a:endParaRPr/>
          </a:p>
          <a:p>
            <a:pPr marL="274320" lvl="0" indent="-27432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ru-RU"/>
              <a:t>У розмовному та художньому стилях мовлення можуть вживатися дієслівні форми третьої особи однини </a:t>
            </a:r>
            <a:r>
              <a:rPr lang="ru-RU" i="1">
                <a:solidFill>
                  <a:srgbClr val="FF0000"/>
                </a:solidFill>
              </a:rPr>
              <a:t>без особових закінчень і суфіксів</a:t>
            </a:r>
            <a:r>
              <a:rPr lang="ru-RU"/>
              <a:t>: </a:t>
            </a:r>
            <a:r>
              <a:rPr lang="ru-RU" i="1"/>
              <a:t>біга, зна, доганя.</a:t>
            </a:r>
            <a:r>
              <a:rPr lang="ru-RU"/>
              <a:t> 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3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Font typeface="Calibri"/>
              <a:buNone/>
            </a:pPr>
            <a:r>
              <a:rPr lang="ru-RU" b="1">
                <a:solidFill>
                  <a:srgbClr val="FF0000"/>
                </a:solidFill>
              </a:rPr>
              <a:t>Дієприкметник </a:t>
            </a:r>
            <a:r>
              <a:rPr lang="ru-RU" sz="4800" b="1">
                <a:solidFill>
                  <a:srgbClr val="FF0000"/>
                </a:solidFill>
              </a:rPr>
              <a:t>—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224" name="Google Shape;224;p13"/>
          <p:cNvSpPr txBox="1">
            <a:spLocks noGrp="1"/>
          </p:cNvSpPr>
          <p:nvPr>
            <p:ph type="body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0"/>
              <a:buChar char="⚫"/>
            </a:pPr>
            <a:r>
              <a:rPr lang="ru-RU" sz="2800"/>
              <a:t>це форма дієслова, що виражає ознаку предмета за дією або станом і відповідає на питання «який?» «яка?» «яке?» «які?». </a:t>
            </a:r>
            <a:endParaRPr sz="2800"/>
          </a:p>
        </p:txBody>
      </p:sp>
      <p:sp>
        <p:nvSpPr>
          <p:cNvPr id="225" name="Google Shape;225;p13"/>
          <p:cNvSpPr txBox="1">
            <a:spLocks noGrp="1"/>
          </p:cNvSpPr>
          <p:nvPr>
            <p:ph type="body" idx="2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40"/>
              <a:buChar char="⚫"/>
            </a:pPr>
            <a:r>
              <a:rPr lang="ru-RU" sz="3200" i="1">
                <a:solidFill>
                  <a:srgbClr val="FF0000"/>
                </a:solidFill>
              </a:rPr>
              <a:t>Наприклад:</a:t>
            </a:r>
            <a:endParaRPr/>
          </a:p>
          <a:p>
            <a:pPr marL="274320" lvl="0" indent="-2743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50"/>
              <a:buChar char="⚫"/>
            </a:pPr>
            <a:r>
              <a:rPr lang="ru-RU" sz="3000"/>
              <a:t>1) Наче </a:t>
            </a:r>
            <a:r>
              <a:rPr lang="ru-RU" sz="3000" u="sng"/>
              <a:t>зачарований </a:t>
            </a:r>
            <a:r>
              <a:rPr lang="ru-RU" sz="3000"/>
              <a:t>велетень, стояв ліс.</a:t>
            </a:r>
            <a:endParaRPr sz="3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4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Font typeface="Calibri"/>
              <a:buNone/>
            </a:pPr>
            <a:r>
              <a:rPr lang="ru-RU" b="1">
                <a:solidFill>
                  <a:srgbClr val="FF0000"/>
                </a:solidFill>
              </a:rPr>
              <a:t>Дієприкметник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231" name="Google Shape;231;p14"/>
          <p:cNvSpPr txBox="1">
            <a:spLocks noGrp="1"/>
          </p:cNvSpPr>
          <p:nvPr>
            <p:ph type="body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636"/>
              <a:buChar char="⚫"/>
            </a:pPr>
            <a:r>
              <a:rPr lang="ru-RU" sz="2775" b="1" i="1"/>
              <a:t>Синтаксична роль.</a:t>
            </a:r>
            <a:endParaRPr/>
          </a:p>
          <a:p>
            <a:pPr marL="274320" lvl="0" indent="-274320" algn="l" rtl="0">
              <a:lnSpc>
                <a:spcPct val="80000"/>
              </a:lnSpc>
              <a:spcBef>
                <a:spcPts val="555"/>
              </a:spcBef>
              <a:spcAft>
                <a:spcPts val="0"/>
              </a:spcAft>
              <a:buSzPts val="2636"/>
              <a:buChar char="⚫"/>
            </a:pPr>
            <a:r>
              <a:rPr lang="ru-RU" sz="2775"/>
              <a:t>У реченні дієприкметник найчастіше виконує функції </a:t>
            </a:r>
            <a:r>
              <a:rPr lang="ru-RU" sz="2775" i="1">
                <a:solidFill>
                  <a:srgbClr val="FF0000"/>
                </a:solidFill>
              </a:rPr>
              <a:t>означення</a:t>
            </a:r>
            <a:r>
              <a:rPr lang="ru-RU" sz="2775"/>
              <a:t>.</a:t>
            </a:r>
            <a:endParaRPr/>
          </a:p>
          <a:p>
            <a:pPr marL="274320" lvl="0" indent="-129238" algn="l" rtl="0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endParaRPr sz="2405"/>
          </a:p>
        </p:txBody>
      </p:sp>
      <p:sp>
        <p:nvSpPr>
          <p:cNvPr id="232" name="Google Shape;232;p14"/>
          <p:cNvSpPr txBox="1">
            <a:spLocks noGrp="1"/>
          </p:cNvSpPr>
          <p:nvPr>
            <p:ph type="body" idx="2"/>
          </p:nvPr>
        </p:nvSpPr>
        <p:spPr>
          <a:xfrm>
            <a:off x="4648200" y="1920085"/>
            <a:ext cx="424428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61"/>
              <a:buChar char="⚫"/>
            </a:pPr>
            <a:r>
              <a:rPr lang="ru-RU" sz="2590"/>
              <a:t>Дієприкметник здатний приєднувати до себе залежні слова і утворювати </a:t>
            </a:r>
            <a:r>
              <a:rPr lang="ru-RU" sz="2590" b="1" i="1"/>
              <a:t>дієприкметниковий зворот</a:t>
            </a:r>
            <a:r>
              <a:rPr lang="ru-RU" sz="2590" b="1"/>
              <a:t>. </a:t>
            </a:r>
            <a:r>
              <a:rPr lang="ru-RU" sz="2590"/>
              <a:t>В реченні </a:t>
            </a:r>
            <a:r>
              <a:rPr lang="ru-RU" sz="2590" i="1">
                <a:solidFill>
                  <a:srgbClr val="FF0000"/>
                </a:solidFill>
              </a:rPr>
              <a:t>виділяється комами </a:t>
            </a:r>
            <a:r>
              <a:rPr lang="ru-RU" sz="2590"/>
              <a:t>і виконує функції </a:t>
            </a:r>
            <a:r>
              <a:rPr lang="ru-RU" sz="2590" i="1">
                <a:solidFill>
                  <a:srgbClr val="FF0000"/>
                </a:solidFill>
              </a:rPr>
              <a:t>означення</a:t>
            </a:r>
            <a:r>
              <a:rPr lang="ru-RU" sz="2590"/>
              <a:t>.</a:t>
            </a:r>
            <a:endParaRPr sz="2590" b="1"/>
          </a:p>
          <a:p>
            <a:pPr marL="274320" lvl="0" indent="-129238" algn="l" rtl="0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endParaRPr sz="2405" b="1"/>
          </a:p>
          <a:p>
            <a:pPr marL="274320" lvl="0" indent="-27432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SzPts val="2461"/>
              <a:buChar char="⚫"/>
            </a:pPr>
            <a:r>
              <a:rPr lang="ru-RU" sz="2590" i="1">
                <a:solidFill>
                  <a:srgbClr val="FF0000"/>
                </a:solidFill>
              </a:rPr>
              <a:t>Наприклад:</a:t>
            </a:r>
            <a:endParaRPr/>
          </a:p>
          <a:p>
            <a:pPr marL="274320" lvl="0" indent="-274320" algn="l" rtl="0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Char char="⚫"/>
            </a:pPr>
            <a:r>
              <a:rPr lang="ru-RU" sz="2405"/>
              <a:t>1) Ще спить земля, </a:t>
            </a:r>
            <a:r>
              <a:rPr lang="ru-RU" sz="2405" u="sng"/>
              <a:t>засипана снігами</a:t>
            </a:r>
            <a:r>
              <a:rPr lang="ru-RU" sz="2405"/>
              <a:t>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5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Font typeface="Calibri"/>
              <a:buNone/>
            </a:pPr>
            <a:r>
              <a:rPr lang="ru-RU" b="1">
                <a:solidFill>
                  <a:srgbClr val="FF0000"/>
                </a:solidFill>
              </a:rPr>
              <a:t>Дієприслівник</a:t>
            </a:r>
            <a:r>
              <a:rPr lang="ru-RU"/>
              <a:t> </a:t>
            </a:r>
            <a:r>
              <a:rPr lang="ru-RU" sz="5400" b="1">
                <a:solidFill>
                  <a:srgbClr val="FF0000"/>
                </a:solidFill>
              </a:rPr>
              <a:t>—</a:t>
            </a:r>
            <a:r>
              <a:rPr lang="ru-RU"/>
              <a:t> </a:t>
            </a:r>
            <a:endParaRPr/>
          </a:p>
        </p:txBody>
      </p:sp>
      <p:sp>
        <p:nvSpPr>
          <p:cNvPr id="238" name="Google Shape;238;p15"/>
          <p:cNvSpPr txBox="1">
            <a:spLocks noGrp="1"/>
          </p:cNvSpPr>
          <p:nvPr>
            <p:ph type="body" idx="1"/>
          </p:nvPr>
        </p:nvSpPr>
        <p:spPr>
          <a:xfrm>
            <a:off x="457200" y="1920085"/>
            <a:ext cx="4186808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0"/>
              <a:buChar char="⚫"/>
            </a:pPr>
            <a:r>
              <a:rPr lang="ru-RU" sz="2800"/>
              <a:t>це форма дієслова, яка означає додаткову дію, що супроводить головну, виражену дієсловом, і відповідає на питання</a:t>
            </a:r>
            <a:r>
              <a:rPr lang="ru-RU" sz="2800" i="1"/>
              <a:t> </a:t>
            </a:r>
            <a:r>
              <a:rPr lang="ru-RU" sz="2800">
                <a:solidFill>
                  <a:srgbClr val="FF0000"/>
                </a:solidFill>
              </a:rPr>
              <a:t>»що роблячи?» »що зробивши?»</a:t>
            </a:r>
            <a:endParaRPr sz="2800">
              <a:solidFill>
                <a:srgbClr val="FF0000"/>
              </a:solidFill>
            </a:endParaRPr>
          </a:p>
        </p:txBody>
      </p:sp>
      <p:sp>
        <p:nvSpPr>
          <p:cNvPr id="239" name="Google Shape;239;p15"/>
          <p:cNvSpPr txBox="1">
            <a:spLocks noGrp="1"/>
          </p:cNvSpPr>
          <p:nvPr>
            <p:ph type="body" idx="2"/>
          </p:nvPr>
        </p:nvSpPr>
        <p:spPr>
          <a:xfrm>
            <a:off x="4716016" y="1920085"/>
            <a:ext cx="4104456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40"/>
              <a:buChar char="⚫"/>
            </a:pPr>
            <a:r>
              <a:rPr lang="ru-RU" sz="3200" i="1">
                <a:solidFill>
                  <a:srgbClr val="FF0000"/>
                </a:solidFill>
              </a:rPr>
              <a:t>Наприклад:</a:t>
            </a:r>
            <a:endParaRPr/>
          </a:p>
          <a:p>
            <a:pPr marL="274320" lvl="0" indent="-2743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50"/>
              <a:buChar char="⚫"/>
            </a:pPr>
            <a:r>
              <a:rPr lang="ru-RU" sz="3000"/>
              <a:t>1) </a:t>
            </a:r>
            <a:r>
              <a:rPr lang="ru-RU" sz="3000" u="sng"/>
              <a:t>Закінчивши</a:t>
            </a:r>
            <a:r>
              <a:rPr lang="ru-RU" sz="3000"/>
              <a:t> урок, вчитель пішов до бібліотеки.</a:t>
            </a:r>
            <a:endParaRPr sz="3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6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Font typeface="Calibri"/>
              <a:buNone/>
            </a:pPr>
            <a:r>
              <a:rPr lang="ru-RU" b="1">
                <a:solidFill>
                  <a:srgbClr val="FF0000"/>
                </a:solidFill>
              </a:rPr>
              <a:t>Дієприслівник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245" name="Google Shape;245;p16"/>
          <p:cNvSpPr txBox="1">
            <a:spLocks noGrp="1"/>
          </p:cNvSpPr>
          <p:nvPr>
            <p:ph type="body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61"/>
              <a:buChar char="⚫"/>
            </a:pPr>
            <a:r>
              <a:rPr lang="ru-RU" sz="2590" b="1" i="1"/>
              <a:t>Синтаксична роль.</a:t>
            </a:r>
            <a:endParaRPr/>
          </a:p>
          <a:p>
            <a:pPr marL="274320" lvl="0" indent="-27432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SzPts val="2461"/>
              <a:buChar char="⚫"/>
            </a:pPr>
            <a:r>
              <a:rPr lang="ru-RU" sz="2590"/>
              <a:t>У реченні дієприслівник найчастіше виконує функції </a:t>
            </a:r>
            <a:r>
              <a:rPr lang="ru-RU" sz="2590" i="1">
                <a:solidFill>
                  <a:srgbClr val="FF0000"/>
                </a:solidFill>
              </a:rPr>
              <a:t>обставини.</a:t>
            </a:r>
            <a:endParaRPr sz="2590"/>
          </a:p>
        </p:txBody>
      </p:sp>
      <p:sp>
        <p:nvSpPr>
          <p:cNvPr id="246" name="Google Shape;246;p16"/>
          <p:cNvSpPr txBox="1">
            <a:spLocks noGrp="1"/>
          </p:cNvSpPr>
          <p:nvPr>
            <p:ph type="body" idx="2"/>
          </p:nvPr>
        </p:nvSpPr>
        <p:spPr>
          <a:xfrm>
            <a:off x="4211960" y="1920084"/>
            <a:ext cx="4752528" cy="45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61"/>
              <a:buChar char="⚫"/>
            </a:pPr>
            <a:r>
              <a:rPr lang="ru-RU" sz="2590"/>
              <a:t>Дієприслівник разом з його залежними словами утворює </a:t>
            </a:r>
            <a:r>
              <a:rPr lang="ru-RU" sz="2590" b="1"/>
              <a:t>дієприслівниковий зворот</a:t>
            </a:r>
            <a:r>
              <a:rPr lang="ru-RU" sz="2590"/>
              <a:t>, який у реченні виділяється комами і виконує функції поширеної обставини</a:t>
            </a:r>
            <a:endParaRPr/>
          </a:p>
          <a:p>
            <a:pPr marL="274320" lvl="0" indent="-129238" algn="l" rtl="0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endParaRPr sz="2405"/>
          </a:p>
          <a:p>
            <a:pPr marL="274320" lvl="0" indent="-27432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SzPts val="2812"/>
              <a:buChar char="⚫"/>
            </a:pPr>
            <a:r>
              <a:rPr lang="ru-RU" sz="2960" i="1">
                <a:solidFill>
                  <a:srgbClr val="FF0000"/>
                </a:solidFill>
              </a:rPr>
              <a:t>Наприклад:</a:t>
            </a:r>
            <a:endParaRPr/>
          </a:p>
          <a:p>
            <a:pPr marL="274320" lvl="0" indent="-27432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SzPts val="2461"/>
              <a:buChar char="⚫"/>
            </a:pPr>
            <a:r>
              <a:rPr lang="ru-RU" sz="2590"/>
              <a:t>1) Сонце заходило, </a:t>
            </a:r>
            <a:r>
              <a:rPr lang="ru-RU" sz="2590" u="sng"/>
              <a:t>заливаючи усе навколо червоним проміням. </a:t>
            </a:r>
            <a:endParaRPr sz="2590" u="sng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7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Calibri"/>
              <a:buNone/>
            </a:pPr>
            <a:r>
              <a:rPr lang="ru-RU" sz="4500" b="1">
                <a:solidFill>
                  <a:srgbClr val="FF0000"/>
                </a:solidFill>
              </a:rPr>
              <a:t>Безособова форма на -но, -то </a:t>
            </a:r>
            <a:r>
              <a:rPr lang="ru-RU" sz="4320" b="1">
                <a:solidFill>
                  <a:srgbClr val="FF0000"/>
                </a:solidFill>
              </a:rPr>
              <a:t>—</a:t>
            </a:r>
            <a:endParaRPr sz="4500" b="1">
              <a:solidFill>
                <a:srgbClr val="FF0000"/>
              </a:solidFill>
            </a:endParaRPr>
          </a:p>
        </p:txBody>
      </p:sp>
      <p:sp>
        <p:nvSpPr>
          <p:cNvPr id="252" name="Google Shape;252;p17"/>
          <p:cNvSpPr txBox="1">
            <a:spLocks noGrp="1"/>
          </p:cNvSpPr>
          <p:nvPr>
            <p:ph type="body" idx="1"/>
          </p:nvPr>
        </p:nvSpPr>
        <p:spPr>
          <a:xfrm>
            <a:off x="457200" y="1920085"/>
            <a:ext cx="4114800" cy="4317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0"/>
              <a:buChar char="⚫"/>
            </a:pPr>
            <a:r>
              <a:rPr lang="ru-RU" sz="2800"/>
              <a:t>це незмінна форма дієслова, що твориться від пасивних дієприкметників шляхом заміни закінчення на суфікс </a:t>
            </a:r>
            <a:endParaRPr/>
          </a:p>
          <a:p>
            <a:pPr marL="274320" lvl="0" indent="-27432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660"/>
              <a:buChar char="⚫"/>
            </a:pPr>
            <a:r>
              <a:rPr lang="ru-RU" sz="2800" i="1">
                <a:solidFill>
                  <a:srgbClr val="FF0000"/>
                </a:solidFill>
              </a:rPr>
              <a:t>–о.</a:t>
            </a:r>
            <a:endParaRPr sz="2800" i="1">
              <a:solidFill>
                <a:srgbClr val="FF0000"/>
              </a:solidFill>
            </a:endParaRPr>
          </a:p>
        </p:txBody>
      </p:sp>
      <p:sp>
        <p:nvSpPr>
          <p:cNvPr id="253" name="Google Shape;253;p17"/>
          <p:cNvSpPr txBox="1">
            <a:spLocks noGrp="1"/>
          </p:cNvSpPr>
          <p:nvPr>
            <p:ph type="body" idx="2"/>
          </p:nvPr>
        </p:nvSpPr>
        <p:spPr>
          <a:xfrm>
            <a:off x="4644008" y="1920085"/>
            <a:ext cx="4042792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40"/>
              <a:buChar char="⚫"/>
            </a:pPr>
            <a:r>
              <a:rPr lang="ru-RU" sz="3200" i="1">
                <a:solidFill>
                  <a:srgbClr val="FF0000"/>
                </a:solidFill>
              </a:rPr>
              <a:t>Наприклад:</a:t>
            </a:r>
            <a:endParaRPr/>
          </a:p>
          <a:p>
            <a:pPr marL="274320" lvl="0" indent="-2743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50"/>
              <a:buChar char="⚫"/>
            </a:pPr>
            <a:r>
              <a:rPr lang="ru-RU" sz="3000"/>
              <a:t>1) Йому </a:t>
            </a:r>
            <a:r>
              <a:rPr lang="ru-RU" sz="3000" u="sng"/>
              <a:t>таланило</a:t>
            </a:r>
            <a:r>
              <a:rPr lang="ru-RU" sz="3000"/>
              <a:t> в усьому.</a:t>
            </a:r>
            <a:endParaRPr sz="3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8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Font typeface="Calibri"/>
              <a:buNone/>
            </a:pPr>
            <a:r>
              <a:rPr lang="ru-RU" b="1">
                <a:solidFill>
                  <a:srgbClr val="FF0000"/>
                </a:solidFill>
              </a:rPr>
              <a:t>Безособова форма на -но, -то</a:t>
            </a:r>
            <a:endParaRPr/>
          </a:p>
        </p:txBody>
      </p:sp>
      <p:sp>
        <p:nvSpPr>
          <p:cNvPr id="259" name="Google Shape;259;p18"/>
          <p:cNvSpPr txBox="1">
            <a:spLocks noGrp="1"/>
          </p:cNvSpPr>
          <p:nvPr>
            <p:ph type="body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60"/>
              <a:buChar char="⚫"/>
            </a:pPr>
            <a:r>
              <a:rPr lang="ru-RU" sz="2800" b="1" i="1"/>
              <a:t>Синтаксична роль.</a:t>
            </a:r>
            <a:endParaRPr/>
          </a:p>
          <a:p>
            <a:pPr marL="274320" lvl="0" indent="-27432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660"/>
              <a:buChar char="⚫"/>
            </a:pPr>
            <a:r>
              <a:rPr lang="ru-RU" sz="2800"/>
              <a:t>У реченні безособові слова на –но, - то найчастіше виконують функції </a:t>
            </a:r>
            <a:r>
              <a:rPr lang="ru-RU" sz="2800" i="1">
                <a:solidFill>
                  <a:srgbClr val="FF0000"/>
                </a:solidFill>
              </a:rPr>
              <a:t>присудка.</a:t>
            </a:r>
            <a:endParaRPr sz="2800"/>
          </a:p>
          <a:p>
            <a:pPr marL="274320" lvl="0" indent="-117475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</a:pPr>
            <a:endParaRPr/>
          </a:p>
        </p:txBody>
      </p:sp>
      <p:sp>
        <p:nvSpPr>
          <p:cNvPr id="260" name="Google Shape;260;p18"/>
          <p:cNvSpPr txBox="1">
            <a:spLocks noGrp="1"/>
          </p:cNvSpPr>
          <p:nvPr>
            <p:ph type="body" idx="2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ru-RU"/>
              <a:t>У діловому мовленні вживаються незмінні дієслівні форми на </a:t>
            </a:r>
            <a:r>
              <a:rPr lang="ru-RU" b="1"/>
              <a:t>-но,</a:t>
            </a:r>
            <a:r>
              <a:rPr lang="ru-RU"/>
              <a:t> </a:t>
            </a:r>
            <a:r>
              <a:rPr lang="ru-RU" b="1"/>
              <a:t>-то</a:t>
            </a:r>
            <a:r>
              <a:rPr lang="ru-RU"/>
              <a:t> замість пасивних дієприкметників, коли є потреба наголосити на дії, а не на ознаці: </a:t>
            </a:r>
            <a:r>
              <a:rPr lang="ru-RU" i="1"/>
              <a:t>виконано, запропоновано, реорганізовано, досягнуто, набуто.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9"/>
          <p:cNvSpPr txBox="1">
            <a:spLocks noGrp="1"/>
          </p:cNvSpPr>
          <p:nvPr>
            <p:ph type="title"/>
          </p:nvPr>
        </p:nvSpPr>
        <p:spPr>
          <a:xfrm>
            <a:off x="328200" y="77706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ru-RU"/>
              <a:t>Підсумок уроку</a:t>
            </a:r>
            <a:endParaRPr/>
          </a:p>
        </p:txBody>
      </p:sp>
      <p:sp>
        <p:nvSpPr>
          <p:cNvPr id="266" name="Google Shape;266;p19"/>
          <p:cNvSpPr txBox="1">
            <a:spLocks noGrp="1"/>
          </p:cNvSpPr>
          <p:nvPr>
            <p:ph type="body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ru-RU"/>
              <a:t>Мова – це могутнє знаряддя не тільки шкільного навчання, але  і науки, багатьох інших сфер людини. Мова- велике багатство, яке треба берегти і примножувати</a:t>
            </a:r>
            <a:endParaRPr/>
          </a:p>
        </p:txBody>
      </p:sp>
      <p:sp>
        <p:nvSpPr>
          <p:cNvPr id="267" name="Google Shape;267;p19"/>
          <p:cNvSpPr txBox="1">
            <a:spLocks noGrp="1"/>
          </p:cNvSpPr>
          <p:nvPr>
            <p:ph type="body" idx="2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ru-RU" b="1" i="1"/>
              <a:t>Дієслівні форми увиразнюють наше мовлення,показують глибину і красу думки</a:t>
            </a:r>
            <a:r>
              <a:rPr lang="ru-RU"/>
              <a:t>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ru-RU" b="1"/>
              <a:t>Мріяти</a:t>
            </a:r>
            <a:r>
              <a:rPr lang="ru-RU"/>
              <a:t> треба,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ru-RU" b="1"/>
              <a:t>замріяний</a:t>
            </a:r>
            <a:r>
              <a:rPr lang="ru-RU"/>
              <a:t> вечір,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ru-RU" b="1"/>
              <a:t> мріючи </a:t>
            </a:r>
            <a:r>
              <a:rPr lang="ru-RU"/>
              <a:t>засина,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ru-RU"/>
              <a:t> </a:t>
            </a:r>
            <a:r>
              <a:rPr lang="ru-RU" b="1"/>
              <a:t>намріяно</a:t>
            </a:r>
            <a:r>
              <a:rPr lang="ru-RU"/>
              <a:t> снів безліч…</a:t>
            </a:r>
            <a:endParaRPr/>
          </a:p>
          <a:p>
            <a:pPr marL="274320" lvl="0" indent="-274320" algn="ctr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ru-RU" b="1"/>
              <a:t>Вивчаймо і плекаймо рідне слово</a:t>
            </a:r>
            <a:r>
              <a:rPr lang="ru-RU"/>
              <a:t>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2bd623c88_0_6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Мета уроку:</a:t>
            </a:r>
            <a:endParaRPr/>
          </a:p>
        </p:txBody>
      </p:sp>
      <p:sp>
        <p:nvSpPr>
          <p:cNvPr id="122" name="Google Shape;122;gb2bd623c88_0_6"/>
          <p:cNvSpPr txBox="1">
            <a:spLocks noGrp="1"/>
          </p:cNvSpPr>
          <p:nvPr>
            <p:ph type="body" idx="1"/>
          </p:nvPr>
        </p:nvSpPr>
        <p:spPr>
          <a:xfrm>
            <a:off x="457200" y="1920085"/>
            <a:ext cx="4038600" cy="4434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ru-RU"/>
              <a:t>Ознайомити учнів з пятьма формами дієслова: неозначеною формою, особовими дієсловами, дієприкметниками, дієприслівниками, безособовими формами на -но, -то;</a:t>
            </a:r>
            <a:endParaRPr/>
          </a:p>
        </p:txBody>
      </p:sp>
      <p:sp>
        <p:nvSpPr>
          <p:cNvPr id="123" name="Google Shape;123;gb2bd623c88_0_6"/>
          <p:cNvSpPr txBox="1">
            <a:spLocks noGrp="1"/>
          </p:cNvSpPr>
          <p:nvPr>
            <p:ph type="body" idx="2"/>
          </p:nvPr>
        </p:nvSpPr>
        <p:spPr>
          <a:xfrm>
            <a:off x="4648200" y="1920085"/>
            <a:ext cx="4038600" cy="4434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ru-RU"/>
              <a:t>Розвивати навички визначати форми дієслова.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ru-RU"/>
              <a:t>Виховувати любов до рідного слова, мови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ru-RU"/>
              <a:t>Мова – генетичний код нації</a:t>
            </a:r>
            <a:endParaRPr/>
          </a:p>
        </p:txBody>
      </p:sp>
      <p:sp>
        <p:nvSpPr>
          <p:cNvPr id="129" name="Google Shape;129;p2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ru-RU"/>
              <a:t>Мова існує не сама по собі, а в людському суспiльствi, похідним вiд якого вона є. </a:t>
            </a:r>
            <a:endParaRPr/>
          </a:p>
          <a:p>
            <a:pPr marL="274320" lvl="0" indent="-27432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ru-RU"/>
              <a:t>«Мова — жива схованка людського духу, його багата скарбниця, в яку народ складає і своє давнє життя, і свої сподіванки, розум, досвід, почування».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ru-RU" i="1"/>
              <a:t>Панас МИРНИЙ,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ru-RU" i="1"/>
              <a:t>український письменник</a:t>
            </a:r>
            <a:r>
              <a:rPr lang="ru-RU"/>
              <a:t>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ru-RU"/>
              <a:t>Частини мови </a:t>
            </a:r>
            <a:endParaRPr/>
          </a:p>
        </p:txBody>
      </p:sp>
      <p:sp>
        <p:nvSpPr>
          <p:cNvPr id="146" name="Google Shape;146;p5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ru-RU"/>
              <a:t>Частини мови — великі за обсягом класи слів, об'єднаних спільністю загального граматичного значення і його формальних показників.</a:t>
            </a:r>
            <a:endParaRPr/>
          </a:p>
          <a:p>
            <a:pPr marL="274320" lvl="0" indent="-27432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ru-RU" b="1"/>
              <a:t>Самостійні</a:t>
            </a:r>
            <a:r>
              <a:rPr lang="ru-RU"/>
              <a:t>-іменник, прикметник, числівник, займенник, дієслово, дієприкметник, дієприслівник, прислівник.</a:t>
            </a:r>
            <a:endParaRPr/>
          </a:p>
          <a:p>
            <a:pPr marL="274320" lvl="0" indent="-27432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ru-RU" b="1"/>
              <a:t>Службові </a:t>
            </a:r>
            <a:r>
              <a:rPr lang="ru-RU"/>
              <a:t>– сполучник, прийменник, частка.</a:t>
            </a:r>
            <a:endParaRPr/>
          </a:p>
          <a:p>
            <a:pPr marL="274320" lvl="0" indent="-27432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ru-RU"/>
              <a:t>Окрема частина мови -</a:t>
            </a:r>
            <a:r>
              <a:rPr lang="ru-RU" b="1"/>
              <a:t>вигук </a:t>
            </a:r>
            <a:endParaRPr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Font typeface="Calibri"/>
              <a:buNone/>
            </a:pPr>
            <a:r>
              <a:rPr lang="ru-RU" b="1">
                <a:solidFill>
                  <a:srgbClr val="FF0000"/>
                </a:solidFill>
              </a:rPr>
              <a:t>Дієслово </a:t>
            </a:r>
            <a:r>
              <a:rPr lang="ru-RU" sz="5400">
                <a:solidFill>
                  <a:srgbClr val="FF0000"/>
                </a:solidFill>
              </a:rPr>
              <a:t>—</a:t>
            </a:r>
            <a:r>
              <a:rPr lang="ru-RU" sz="5400"/>
              <a:t> 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152" name="Google Shape;152;p6"/>
          <p:cNvSpPr txBox="1">
            <a:spLocks noGrp="1"/>
          </p:cNvSpPr>
          <p:nvPr>
            <p:ph type="body" idx="1"/>
          </p:nvPr>
        </p:nvSpPr>
        <p:spPr>
          <a:xfrm>
            <a:off x="179512" y="1920085"/>
            <a:ext cx="4316288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74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40"/>
              <a:buNone/>
            </a:pPr>
            <a:r>
              <a:rPr lang="ru-RU" sz="3200"/>
              <a:t>   самостійна частина  мови, що вказує на дію або стан предмета і відповідає на питання </a:t>
            </a:r>
            <a:r>
              <a:rPr lang="ru-RU" sz="3200">
                <a:solidFill>
                  <a:srgbClr val="FF0000"/>
                </a:solidFill>
              </a:rPr>
              <a:t>“що робити?”</a:t>
            </a:r>
            <a:r>
              <a:rPr lang="ru-RU" sz="3200"/>
              <a:t>,</a:t>
            </a:r>
            <a:r>
              <a:rPr lang="ru-RU" sz="3200">
                <a:solidFill>
                  <a:srgbClr val="FF0000"/>
                </a:solidFill>
              </a:rPr>
              <a:t> “що зробити?”</a:t>
            </a:r>
            <a:r>
              <a:rPr lang="ru-RU" sz="3200"/>
              <a:t>.</a:t>
            </a:r>
            <a:r>
              <a:rPr lang="ru-RU" sz="3200">
                <a:solidFill>
                  <a:srgbClr val="FF0000"/>
                </a:solidFill>
              </a:rPr>
              <a:t> </a:t>
            </a:r>
            <a:endParaRPr sz="3200"/>
          </a:p>
        </p:txBody>
      </p:sp>
      <p:pic>
        <p:nvPicPr>
          <p:cNvPr id="153" name="Google Shape;153;p6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159523" y="1772816"/>
            <a:ext cx="4984477" cy="37334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Font typeface="Calibri"/>
              <a:buNone/>
            </a:pPr>
            <a:r>
              <a:rPr lang="ru-RU" b="1">
                <a:solidFill>
                  <a:srgbClr val="FF0000"/>
                </a:solidFill>
              </a:rPr>
              <a:t>Синтаксична роль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159" name="Google Shape;159;p7"/>
          <p:cNvSpPr txBox="1">
            <a:spLocks noGrp="1"/>
          </p:cNvSpPr>
          <p:nvPr>
            <p:ph type="body" idx="1"/>
          </p:nvPr>
        </p:nvSpPr>
        <p:spPr>
          <a:xfrm>
            <a:off x="457200" y="1920085"/>
            <a:ext cx="4258816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50"/>
              <a:buChar char="⚫"/>
            </a:pPr>
            <a:r>
              <a:rPr lang="ru-RU" sz="3000" b="1"/>
              <a:t>1)</a:t>
            </a:r>
            <a:r>
              <a:rPr lang="ru-RU"/>
              <a:t> </a:t>
            </a:r>
            <a:r>
              <a:rPr lang="ru-RU" sz="2800"/>
              <a:t>У реченні дієслово найчастіше виконує функції </a:t>
            </a:r>
            <a:r>
              <a:rPr lang="ru-RU" sz="2800" i="1">
                <a:solidFill>
                  <a:srgbClr val="FF0000"/>
                </a:solidFill>
              </a:rPr>
              <a:t>присудка</a:t>
            </a:r>
            <a:r>
              <a:rPr lang="ru-RU" sz="2800"/>
              <a:t> або </a:t>
            </a:r>
            <a:r>
              <a:rPr lang="ru-RU" sz="2800" i="1">
                <a:solidFill>
                  <a:srgbClr val="FF0000"/>
                </a:solidFill>
              </a:rPr>
              <a:t>частини складеного присудка</a:t>
            </a:r>
            <a:r>
              <a:rPr lang="ru-RU" sz="2800"/>
              <a:t>.</a:t>
            </a:r>
            <a:endParaRPr/>
          </a:p>
          <a:p>
            <a:pPr marL="274320" lvl="0" indent="-27432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660"/>
              <a:buNone/>
            </a:pPr>
            <a:endParaRPr sz="2800"/>
          </a:p>
          <a:p>
            <a:pPr marL="274320" lvl="0" indent="-11747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</a:pPr>
            <a:endParaRPr/>
          </a:p>
        </p:txBody>
      </p:sp>
      <p:sp>
        <p:nvSpPr>
          <p:cNvPr id="160" name="Google Shape;160;p7"/>
          <p:cNvSpPr txBox="1">
            <a:spLocks noGrp="1"/>
          </p:cNvSpPr>
          <p:nvPr>
            <p:ph type="body" idx="2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40"/>
              <a:buChar char="⚫"/>
            </a:pPr>
            <a:r>
              <a:rPr lang="ru-RU" sz="3200" i="1">
                <a:solidFill>
                  <a:srgbClr val="FF0000"/>
                </a:solidFill>
              </a:rPr>
              <a:t>Наприклад:</a:t>
            </a:r>
            <a:r>
              <a:rPr lang="ru-RU" sz="3200" u="sng"/>
              <a:t> </a:t>
            </a:r>
            <a:endParaRPr/>
          </a:p>
          <a:p>
            <a:pPr marL="274320" lvl="0" indent="-2743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50"/>
              <a:buChar char="⚫"/>
            </a:pPr>
            <a:r>
              <a:rPr lang="ru-RU" sz="3000"/>
              <a:t>1) Він </a:t>
            </a:r>
            <a:r>
              <a:rPr lang="ru-RU" sz="3000" u="sng"/>
              <a:t>розповів</a:t>
            </a:r>
            <a:r>
              <a:rPr lang="ru-RU" sz="3000"/>
              <a:t> все, що знав. (присудок)</a:t>
            </a:r>
            <a:endParaRPr/>
          </a:p>
          <a:p>
            <a:pPr marL="274320" lvl="0" indent="-2743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50"/>
              <a:buChar char="⚫"/>
            </a:pPr>
            <a:r>
              <a:rPr lang="ru-RU" sz="3000"/>
              <a:t>2) Ніч </a:t>
            </a:r>
            <a:r>
              <a:rPr lang="ru-RU" sz="3000" u="sng"/>
              <a:t>здавалася днем</a:t>
            </a:r>
            <a:r>
              <a:rPr lang="ru-RU" sz="3000"/>
              <a:t>. (частина складеного присудка)</a:t>
            </a:r>
            <a:endParaRPr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Font typeface="Calibri"/>
              <a:buNone/>
            </a:pPr>
            <a:r>
              <a:rPr lang="ru-RU" b="1">
                <a:solidFill>
                  <a:srgbClr val="FF0000"/>
                </a:solidFill>
              </a:rPr>
              <a:t>5 форм дієслова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167" name="Google Shape;167;p8"/>
          <p:cNvSpPr txBox="1">
            <a:spLocks noGrp="1"/>
          </p:cNvSpPr>
          <p:nvPr>
            <p:ph type="body" idx="1"/>
          </p:nvPr>
        </p:nvSpPr>
        <p:spPr>
          <a:xfrm>
            <a:off x="457200" y="2204863"/>
            <a:ext cx="4038600" cy="4150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"/>
              <a:buChar char="⚫"/>
            </a:pPr>
            <a:r>
              <a:rPr lang="ru-RU" sz="3600"/>
              <a:t>Дієслово являє собою сукупність граматичних форм, до яких належать:</a:t>
            </a:r>
            <a:endParaRPr sz="3600"/>
          </a:p>
        </p:txBody>
      </p:sp>
      <p:grpSp>
        <p:nvGrpSpPr>
          <p:cNvPr id="168" name="Google Shape;168;p8"/>
          <p:cNvGrpSpPr/>
          <p:nvPr/>
        </p:nvGrpSpPr>
        <p:grpSpPr>
          <a:xfrm>
            <a:off x="4356548" y="1709247"/>
            <a:ext cx="4607366" cy="4447616"/>
            <a:chOff x="572" y="224463"/>
            <a:chExt cx="4607366" cy="4447616"/>
          </a:xfrm>
        </p:grpSpPr>
        <p:sp>
          <p:nvSpPr>
            <p:cNvPr id="169" name="Google Shape;169;p8"/>
            <p:cNvSpPr/>
            <p:nvPr/>
          </p:nvSpPr>
          <p:spPr>
            <a:xfrm>
              <a:off x="1632556" y="224463"/>
              <a:ext cx="1343399" cy="1343399"/>
            </a:xfrm>
            <a:prstGeom prst="ellipse">
              <a:avLst/>
            </a:prstGeom>
            <a:gradFill>
              <a:gsLst>
                <a:gs pos="0">
                  <a:srgbClr val="87C2F1"/>
                </a:gs>
                <a:gs pos="43000">
                  <a:srgbClr val="B6DAFC"/>
                </a:gs>
                <a:gs pos="93000">
                  <a:srgbClr val="E8F2FE"/>
                </a:gs>
                <a:gs pos="100000">
                  <a:srgbClr val="F6FB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" dist="38100" dir="5400000" algn="ctr" rotWithShape="0">
                <a:srgbClr val="003449">
                  <a:alpha val="4745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8"/>
            <p:cNvSpPr txBox="1"/>
            <p:nvPr/>
          </p:nvSpPr>
          <p:spPr>
            <a:xfrm>
              <a:off x="1829292" y="421199"/>
              <a:ext cx="949927" cy="9499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ru-RU" sz="1600" b="0" i="0" u="none" strike="noStrike" cap="none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Інфінітив</a:t>
              </a:r>
              <a:endPara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71" name="Google Shape;171;p8"/>
            <p:cNvSpPr/>
            <p:nvPr/>
          </p:nvSpPr>
          <p:spPr>
            <a:xfrm rot="2160000">
              <a:off x="2933502" y="1256376"/>
              <a:ext cx="357137" cy="453397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87C2F1"/>
                </a:gs>
                <a:gs pos="43000">
                  <a:srgbClr val="B6DAFC"/>
                </a:gs>
                <a:gs pos="93000">
                  <a:srgbClr val="E8F2FE"/>
                </a:gs>
                <a:gs pos="100000">
                  <a:srgbClr val="F6FB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" dist="38100" dir="5400000" algn="ctr" rotWithShape="0">
                <a:srgbClr val="003449">
                  <a:alpha val="4745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8"/>
            <p:cNvSpPr txBox="1"/>
            <p:nvPr/>
          </p:nvSpPr>
          <p:spPr>
            <a:xfrm rot="2160000">
              <a:off x="2943733" y="1315567"/>
              <a:ext cx="249996" cy="272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9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73" name="Google Shape;173;p8"/>
            <p:cNvSpPr/>
            <p:nvPr/>
          </p:nvSpPr>
          <p:spPr>
            <a:xfrm>
              <a:off x="3264539" y="1410169"/>
              <a:ext cx="1343399" cy="1343399"/>
            </a:xfrm>
            <a:prstGeom prst="ellipse">
              <a:avLst/>
            </a:prstGeom>
            <a:gradFill>
              <a:gsLst>
                <a:gs pos="0">
                  <a:srgbClr val="87E9F1"/>
                </a:gs>
                <a:gs pos="43000">
                  <a:srgbClr val="B6F8FC"/>
                </a:gs>
                <a:gs pos="93000">
                  <a:srgbClr val="E8FCFE"/>
                </a:gs>
                <a:gs pos="100000">
                  <a:srgbClr val="F6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" dist="38100" dir="5400000" algn="ctr" rotWithShape="0">
                <a:srgbClr val="004649">
                  <a:alpha val="4745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8"/>
            <p:cNvSpPr txBox="1"/>
            <p:nvPr/>
          </p:nvSpPr>
          <p:spPr>
            <a:xfrm>
              <a:off x="3461275" y="1606905"/>
              <a:ext cx="949927" cy="9499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ru-RU" sz="1600" b="0" i="0" u="none" strike="noStrike" cap="none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Особова форма</a:t>
              </a:r>
              <a:endPara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75" name="Google Shape;175;p8"/>
            <p:cNvSpPr/>
            <p:nvPr/>
          </p:nvSpPr>
          <p:spPr>
            <a:xfrm rot="6480000">
              <a:off x="3449113" y="2804813"/>
              <a:ext cx="357137" cy="453397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87E9F1"/>
                </a:gs>
                <a:gs pos="43000">
                  <a:srgbClr val="B6F8FC"/>
                </a:gs>
                <a:gs pos="93000">
                  <a:srgbClr val="E8FCFE"/>
                </a:gs>
                <a:gs pos="100000">
                  <a:srgbClr val="F6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" dist="38100" dir="5400000" algn="ctr" rotWithShape="0">
                <a:srgbClr val="004649">
                  <a:alpha val="4745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8"/>
            <p:cNvSpPr txBox="1"/>
            <p:nvPr/>
          </p:nvSpPr>
          <p:spPr>
            <a:xfrm rot="-4320000">
              <a:off x="3519238" y="2844543"/>
              <a:ext cx="249996" cy="272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9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77" name="Google Shape;177;p8"/>
            <p:cNvSpPr/>
            <p:nvPr/>
          </p:nvSpPr>
          <p:spPr>
            <a:xfrm>
              <a:off x="2641177" y="3328680"/>
              <a:ext cx="1343399" cy="1343399"/>
            </a:xfrm>
            <a:prstGeom prst="ellipse">
              <a:avLst/>
            </a:prstGeom>
            <a:gradFill>
              <a:gsLst>
                <a:gs pos="0">
                  <a:srgbClr val="88EAC0"/>
                </a:gs>
                <a:gs pos="43000">
                  <a:srgbClr val="B7F7D9"/>
                </a:gs>
                <a:gs pos="93000">
                  <a:srgbClr val="E9FCF3"/>
                </a:gs>
                <a:gs pos="100000">
                  <a:srgbClr val="F6FFFB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" dist="38100" dir="5400000" algn="ctr" rotWithShape="0">
                <a:srgbClr val="024633">
                  <a:alpha val="4745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8"/>
            <p:cNvSpPr txBox="1"/>
            <p:nvPr/>
          </p:nvSpPr>
          <p:spPr>
            <a:xfrm>
              <a:off x="2837913" y="3525416"/>
              <a:ext cx="949927" cy="9499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ru-RU" sz="1600" b="0" i="0" u="none" strike="noStrike" cap="none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Дієприкметник</a:t>
              </a:r>
              <a:endPara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79" name="Google Shape;179;p8"/>
            <p:cNvSpPr/>
            <p:nvPr/>
          </p:nvSpPr>
          <p:spPr>
            <a:xfrm rot="10800000">
              <a:off x="2135795" y="3773682"/>
              <a:ext cx="357137" cy="453397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88EAC0"/>
                </a:gs>
                <a:gs pos="43000">
                  <a:srgbClr val="B7F7D9"/>
                </a:gs>
                <a:gs pos="93000">
                  <a:srgbClr val="E9FCF3"/>
                </a:gs>
                <a:gs pos="100000">
                  <a:srgbClr val="F6FFFB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" dist="38100" dir="5400000" algn="ctr" rotWithShape="0">
                <a:srgbClr val="024633">
                  <a:alpha val="4745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8"/>
            <p:cNvSpPr txBox="1"/>
            <p:nvPr/>
          </p:nvSpPr>
          <p:spPr>
            <a:xfrm>
              <a:off x="2242936" y="3864361"/>
              <a:ext cx="249996" cy="272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9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81" name="Google Shape;181;p8"/>
            <p:cNvSpPr/>
            <p:nvPr/>
          </p:nvSpPr>
          <p:spPr>
            <a:xfrm>
              <a:off x="623935" y="3328680"/>
              <a:ext cx="1343399" cy="1343399"/>
            </a:xfrm>
            <a:prstGeom prst="ellipse">
              <a:avLst/>
            </a:prstGeom>
            <a:gradFill>
              <a:gsLst>
                <a:gs pos="0">
                  <a:srgbClr val="ABE49C"/>
                </a:gs>
                <a:gs pos="43000">
                  <a:srgbClr val="CCF2C2"/>
                </a:gs>
                <a:gs pos="93000">
                  <a:srgbClr val="EFFAEC"/>
                </a:gs>
                <a:gs pos="100000">
                  <a:srgbClr val="F7FFF7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" dist="38100" dir="5400000" algn="ctr" rotWithShape="0">
                <a:srgbClr val="28431F">
                  <a:alpha val="4745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8"/>
            <p:cNvSpPr txBox="1"/>
            <p:nvPr/>
          </p:nvSpPr>
          <p:spPr>
            <a:xfrm>
              <a:off x="820671" y="3525416"/>
              <a:ext cx="949927" cy="9499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ru-RU" sz="1600" b="0" i="0" u="none" strike="noStrike" cap="none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Дієприслівник</a:t>
              </a:r>
              <a:endPara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83" name="Google Shape;183;p8"/>
            <p:cNvSpPr/>
            <p:nvPr/>
          </p:nvSpPr>
          <p:spPr>
            <a:xfrm rot="-6480000">
              <a:off x="808508" y="2824039"/>
              <a:ext cx="357137" cy="453397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ABE49C"/>
                </a:gs>
                <a:gs pos="43000">
                  <a:srgbClr val="CCF2C2"/>
                </a:gs>
                <a:gs pos="93000">
                  <a:srgbClr val="EFFAEC"/>
                </a:gs>
                <a:gs pos="100000">
                  <a:srgbClr val="F7FFF7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" dist="38100" dir="5400000" algn="ctr" rotWithShape="0">
                <a:srgbClr val="28431F">
                  <a:alpha val="4745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8"/>
            <p:cNvSpPr txBox="1"/>
            <p:nvPr/>
          </p:nvSpPr>
          <p:spPr>
            <a:xfrm rot="4320000">
              <a:off x="878633" y="2965667"/>
              <a:ext cx="249996" cy="272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9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85" name="Google Shape;185;p8"/>
            <p:cNvSpPr/>
            <p:nvPr/>
          </p:nvSpPr>
          <p:spPr>
            <a:xfrm>
              <a:off x="572" y="1410169"/>
              <a:ext cx="1343399" cy="1343399"/>
            </a:xfrm>
            <a:prstGeom prst="ellipse">
              <a:avLst/>
            </a:prstGeom>
            <a:gradFill>
              <a:gsLst>
                <a:gs pos="0">
                  <a:srgbClr val="C7DE94"/>
                </a:gs>
                <a:gs pos="43000">
                  <a:srgbClr val="DFEFBE"/>
                </a:gs>
                <a:gs pos="93000">
                  <a:srgbClr val="F4F9EB"/>
                </a:gs>
                <a:gs pos="100000">
                  <a:srgbClr val="FBFEF6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" dist="38100" dir="5400000" algn="ctr" rotWithShape="0">
                <a:srgbClr val="364115">
                  <a:alpha val="4745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8"/>
            <p:cNvSpPr txBox="1"/>
            <p:nvPr/>
          </p:nvSpPr>
          <p:spPr>
            <a:xfrm>
              <a:off x="197308" y="1606905"/>
              <a:ext cx="949927" cy="9499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ru-RU" sz="1600" b="0" i="0" u="none" strike="noStrike" cap="none">
                  <a:solidFill>
                    <a:schemeClr val="dk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Безособова форма на -но,      -то</a:t>
              </a:r>
              <a:endPara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87" name="Google Shape;187;p8"/>
            <p:cNvSpPr/>
            <p:nvPr/>
          </p:nvSpPr>
          <p:spPr>
            <a:xfrm rot="-2160000">
              <a:off x="1301518" y="1268258"/>
              <a:ext cx="357137" cy="453397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C7DE94"/>
                </a:gs>
                <a:gs pos="43000">
                  <a:srgbClr val="DFEFBE"/>
                </a:gs>
                <a:gs pos="93000">
                  <a:srgbClr val="F4F9EB"/>
                </a:gs>
                <a:gs pos="100000">
                  <a:srgbClr val="FBFEF6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" dist="38100" dir="5400000" algn="ctr" rotWithShape="0">
                <a:srgbClr val="364115">
                  <a:alpha val="4745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8"/>
            <p:cNvSpPr txBox="1"/>
            <p:nvPr/>
          </p:nvSpPr>
          <p:spPr>
            <a:xfrm rot="-2160000">
              <a:off x="1311749" y="1390425"/>
              <a:ext cx="249996" cy="272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9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  <p:pic>
        <p:nvPicPr>
          <p:cNvPr id="189" name="Google Shape;189;p8" descr="завантаження (1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6136" y="3429000"/>
            <a:ext cx="1785798" cy="1152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9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Font typeface="Calibri"/>
              <a:buNone/>
            </a:pPr>
            <a:r>
              <a:rPr lang="ru-RU" b="1">
                <a:solidFill>
                  <a:srgbClr val="FF0000"/>
                </a:solidFill>
              </a:rPr>
              <a:t>Інфінітив </a:t>
            </a:r>
            <a:r>
              <a:rPr lang="ru-RU" sz="4800">
                <a:solidFill>
                  <a:srgbClr val="FF0000"/>
                </a:solidFill>
              </a:rPr>
              <a:t>—</a:t>
            </a:r>
            <a:r>
              <a:rPr lang="ru-RU" b="1">
                <a:solidFill>
                  <a:srgbClr val="FF0000"/>
                </a:solidFill>
              </a:rPr>
              <a:t> 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195" name="Google Shape;195;p9"/>
          <p:cNvSpPr txBox="1">
            <a:spLocks noGrp="1"/>
          </p:cNvSpPr>
          <p:nvPr>
            <p:ph type="body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ru-RU"/>
              <a:t>    </a:t>
            </a:r>
            <a:r>
              <a:rPr lang="ru-RU" sz="3200"/>
              <a:t>це неозначена форма дієслова називає дію узагальнено, безвідносно до особи, способу, числа і роду. </a:t>
            </a:r>
            <a:endParaRPr sz="3200"/>
          </a:p>
        </p:txBody>
      </p:sp>
      <p:sp>
        <p:nvSpPr>
          <p:cNvPr id="196" name="Google Shape;196;p9"/>
          <p:cNvSpPr txBox="1">
            <a:spLocks noGrp="1"/>
          </p:cNvSpPr>
          <p:nvPr>
            <p:ph type="body" idx="2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40"/>
              <a:buChar char="⚫"/>
            </a:pPr>
            <a:r>
              <a:rPr lang="ru-RU" sz="3200" i="1">
                <a:solidFill>
                  <a:srgbClr val="FF0000"/>
                </a:solidFill>
              </a:rPr>
              <a:t>Наприклад:</a:t>
            </a:r>
            <a:endParaRPr/>
          </a:p>
          <a:p>
            <a:pPr marL="274320" lvl="0" indent="-2743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50"/>
              <a:buChar char="⚫"/>
            </a:pPr>
            <a:r>
              <a:rPr lang="ru-RU" sz="3000"/>
              <a:t>1) </a:t>
            </a:r>
            <a:r>
              <a:rPr lang="ru-RU" sz="3000" u="sng"/>
              <a:t>Спрямувати</a:t>
            </a:r>
            <a:r>
              <a:rPr lang="ru-RU" sz="3000"/>
              <a:t> всю свідомість на хороше в людях (О. Довженко). </a:t>
            </a:r>
            <a:endParaRPr/>
          </a:p>
          <a:p>
            <a:pPr marL="274320" lvl="0" indent="-2743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50"/>
              <a:buChar char="⚫"/>
            </a:pPr>
            <a:r>
              <a:rPr lang="ru-RU" sz="3000"/>
              <a:t>2) </a:t>
            </a:r>
            <a:r>
              <a:rPr lang="ru-RU" sz="3000" u="sng"/>
              <a:t>Жити</a:t>
            </a:r>
            <a:r>
              <a:rPr lang="ru-RU" sz="3000"/>
              <a:t> - Вітчизні </a:t>
            </a:r>
            <a:r>
              <a:rPr lang="ru-RU" sz="3000" u="sng"/>
              <a:t>служити</a:t>
            </a:r>
            <a:r>
              <a:rPr lang="ru-RU" sz="3000"/>
              <a:t> (Нар. творч.).</a:t>
            </a:r>
            <a:endParaRPr sz="3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0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Font typeface="Calibri"/>
              <a:buNone/>
            </a:pPr>
            <a:r>
              <a:rPr lang="ru-RU" b="1">
                <a:solidFill>
                  <a:srgbClr val="FF0000"/>
                </a:solidFill>
              </a:rPr>
              <a:t>Інфінітив 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202" name="Google Shape;202;p10"/>
          <p:cNvSpPr txBox="1">
            <a:spLocks noGrp="1"/>
          </p:cNvSpPr>
          <p:nvPr>
            <p:ph type="body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60"/>
              <a:buChar char="⚫"/>
            </a:pPr>
            <a:r>
              <a:rPr lang="ru-RU" sz="2800"/>
              <a:t>Інфінітив складається з основи і суфікса </a:t>
            </a:r>
            <a:r>
              <a:rPr lang="ru-RU" sz="2800" i="1">
                <a:solidFill>
                  <a:srgbClr val="FF0000"/>
                </a:solidFill>
              </a:rPr>
              <a:t>-ти</a:t>
            </a:r>
            <a:r>
              <a:rPr lang="ru-RU" sz="2800"/>
              <a:t>, рідше </a:t>
            </a:r>
            <a:r>
              <a:rPr lang="ru-RU" sz="2800" i="1">
                <a:solidFill>
                  <a:srgbClr val="FF0000"/>
                </a:solidFill>
              </a:rPr>
              <a:t>-ть</a:t>
            </a:r>
            <a:r>
              <a:rPr lang="ru-RU" sz="2800"/>
              <a:t>, після яких може виступати постфікс </a:t>
            </a:r>
            <a:r>
              <a:rPr lang="ru-RU" sz="2800" i="1"/>
              <a:t>-ся (-сь</a:t>
            </a:r>
            <a:r>
              <a:rPr lang="ru-RU" sz="2800"/>
              <a:t>): </a:t>
            </a:r>
            <a:r>
              <a:rPr lang="ru-RU" sz="2800" i="1" u="sng"/>
              <a:t>читати, хвилюватися</a:t>
            </a:r>
            <a:r>
              <a:rPr lang="ru-RU" sz="2800"/>
              <a:t>. </a:t>
            </a:r>
            <a:endParaRPr/>
          </a:p>
          <a:p>
            <a:pPr marL="274320" lvl="0" indent="-27432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660"/>
              <a:buChar char="⚫"/>
            </a:pPr>
            <a:r>
              <a:rPr lang="ru-RU" sz="2800"/>
              <a:t>У реченні може виконувати функції </a:t>
            </a:r>
            <a:r>
              <a:rPr lang="ru-RU" sz="2800" i="1">
                <a:solidFill>
                  <a:srgbClr val="FF0000"/>
                </a:solidFill>
              </a:rPr>
              <a:t>будь-якого</a:t>
            </a:r>
            <a:r>
              <a:rPr lang="ru-RU" sz="2800"/>
              <a:t> члена речення.</a:t>
            </a:r>
            <a:endParaRPr sz="2800"/>
          </a:p>
        </p:txBody>
      </p:sp>
      <p:sp>
        <p:nvSpPr>
          <p:cNvPr id="203" name="Google Shape;203;p10"/>
          <p:cNvSpPr txBox="1">
            <a:spLocks noGrp="1"/>
          </p:cNvSpPr>
          <p:nvPr>
            <p:ph type="body" idx="2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60"/>
              <a:buChar char="⚫"/>
            </a:pPr>
            <a:r>
              <a:rPr lang="ru-RU" sz="2800"/>
              <a:t>Від основи інфінітива </a:t>
            </a:r>
            <a:r>
              <a:rPr lang="ru-RU" sz="2800" i="1">
                <a:solidFill>
                  <a:srgbClr val="FF0000"/>
                </a:solidFill>
              </a:rPr>
              <a:t>творяться</a:t>
            </a:r>
            <a:r>
              <a:rPr lang="ru-RU" sz="2800"/>
              <a:t> форми минулого часу, умовного способу, пасивні дієприкметники минулого часу та дієприслівники доконаного виду.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788</Words>
  <Application>Microsoft Office PowerPoint</Application>
  <PresentationFormat>Екран (4:3)</PresentationFormat>
  <Paragraphs>101</Paragraphs>
  <Slides>18</Slides>
  <Notes>18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18</vt:i4>
      </vt:variant>
    </vt:vector>
  </HeadingPairs>
  <TitlesOfParts>
    <vt:vector size="24" baseType="lpstr">
      <vt:lpstr>Calibri</vt:lpstr>
      <vt:lpstr>Arial</vt:lpstr>
      <vt:lpstr>Noto Sans Symbols</vt:lpstr>
      <vt:lpstr>Constantia</vt:lpstr>
      <vt:lpstr>Поток</vt:lpstr>
      <vt:lpstr>Поток</vt:lpstr>
      <vt:lpstr> Восьме вересня Класна робота Дієслово та його форми</vt:lpstr>
      <vt:lpstr>Мета уроку:</vt:lpstr>
      <vt:lpstr>Мова – генетичний код нації</vt:lpstr>
      <vt:lpstr>Частини мови </vt:lpstr>
      <vt:lpstr>Дієслово — </vt:lpstr>
      <vt:lpstr>Синтаксична роль</vt:lpstr>
      <vt:lpstr>5 форм дієслова</vt:lpstr>
      <vt:lpstr>Інфінітив — </vt:lpstr>
      <vt:lpstr>Інфінітив </vt:lpstr>
      <vt:lpstr>Особова форма дієслова — </vt:lpstr>
      <vt:lpstr>Особова форма дієслова</vt:lpstr>
      <vt:lpstr>Дієприкметник —</vt:lpstr>
      <vt:lpstr>Дієприкметник</vt:lpstr>
      <vt:lpstr>Дієприслівник — </vt:lpstr>
      <vt:lpstr>Дієприслівник</vt:lpstr>
      <vt:lpstr>Безособова форма на -но, -то —</vt:lpstr>
      <vt:lpstr>Безособова форма на -но, -то</vt:lpstr>
      <vt:lpstr>Підсумок уроку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Dell</dc:creator>
  <cp:lastModifiedBy>Елена Зайцева</cp:lastModifiedBy>
  <cp:revision>1</cp:revision>
  <dcterms:created xsi:type="dcterms:W3CDTF">2019-05-11T10:33:35Z</dcterms:created>
  <dcterms:modified xsi:type="dcterms:W3CDTF">2025-09-05T05:43:20Z</dcterms:modified>
</cp:coreProperties>
</file>