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8288000" cy="10287000"/>
  <p:notesSz cx="6858000" cy="9144000"/>
  <p:embeddedFontLst>
    <p:embeddedFont>
      <p:font typeface="Montserrat Classic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28A2"/>
    <a:srgbClr val="C65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5" d="100"/>
          <a:sy n="35" d="100"/>
        </p:scale>
        <p:origin x="1168" y="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8B351A65-B0B6-411D-BAAF-50210E1A43D3}"/>
    <pc:docChg chg="undo custSel delSld modSld">
      <pc:chgData name="Елена Зайцева" userId="e4c7a7f2c879dab9" providerId="LiveId" clId="{8B351A65-B0B6-411D-BAAF-50210E1A43D3}" dt="2025-09-19T08:36:56.047" v="60" actId="2696"/>
      <pc:docMkLst>
        <pc:docMk/>
      </pc:docMkLst>
      <pc:sldChg chg="addSp delSp modSp mod">
        <pc:chgData name="Елена Зайцева" userId="e4c7a7f2c879dab9" providerId="LiveId" clId="{8B351A65-B0B6-411D-BAAF-50210E1A43D3}" dt="2025-09-19T08:36:42.466" v="57" actId="1076"/>
        <pc:sldMkLst>
          <pc:docMk/>
          <pc:sldMk cId="0" sldId="256"/>
        </pc:sldMkLst>
        <pc:spChg chg="mod topLvl">
          <ac:chgData name="Елена Зайцева" userId="e4c7a7f2c879dab9" providerId="LiveId" clId="{8B351A65-B0B6-411D-BAAF-50210E1A43D3}" dt="2025-09-19T08:36:37.980" v="56" actId="122"/>
          <ac:spMkLst>
            <pc:docMk/>
            <pc:sldMk cId="0" sldId="256"/>
            <ac:spMk id="4" creationId="{00000000-0000-0000-0000-000000000000}"/>
          </ac:spMkLst>
        </pc:spChg>
        <pc:spChg chg="del mod topLvl">
          <ac:chgData name="Елена Зайцева" userId="e4c7a7f2c879dab9" providerId="LiveId" clId="{8B351A65-B0B6-411D-BAAF-50210E1A43D3}" dt="2025-09-19T08:36:02.627" v="13" actId="478"/>
          <ac:spMkLst>
            <pc:docMk/>
            <pc:sldMk cId="0" sldId="256"/>
            <ac:spMk id="5" creationId="{00000000-0000-0000-0000-000000000000}"/>
          </ac:spMkLst>
        </pc:spChg>
        <pc:grpChg chg="add del">
          <ac:chgData name="Елена Зайцева" userId="e4c7a7f2c879dab9" providerId="LiveId" clId="{8B351A65-B0B6-411D-BAAF-50210E1A43D3}" dt="2025-09-19T08:36:02.627" v="13" actId="478"/>
          <ac:grpSpMkLst>
            <pc:docMk/>
            <pc:sldMk cId="0" sldId="256"/>
            <ac:grpSpMk id="3" creationId="{00000000-0000-0000-0000-000000000000}"/>
          </ac:grpSpMkLst>
        </pc:grpChg>
        <pc:picChg chg="mod">
          <ac:chgData name="Елена Зайцева" userId="e4c7a7f2c879dab9" providerId="LiveId" clId="{8B351A65-B0B6-411D-BAAF-50210E1A43D3}" dt="2025-09-19T08:36:42.466" v="57" actId="1076"/>
          <ac:picMkLst>
            <pc:docMk/>
            <pc:sldMk cId="0" sldId="256"/>
            <ac:picMk id="6" creationId="{00000000-0000-0000-0000-000000000000}"/>
          </ac:picMkLst>
        </pc:picChg>
      </pc:sldChg>
      <pc:sldChg chg="del">
        <pc:chgData name="Елена Зайцева" userId="e4c7a7f2c879dab9" providerId="LiveId" clId="{8B351A65-B0B6-411D-BAAF-50210E1A43D3}" dt="2025-09-19T08:36:48.905" v="58" actId="2696"/>
        <pc:sldMkLst>
          <pc:docMk/>
          <pc:sldMk cId="0" sldId="257"/>
        </pc:sldMkLst>
      </pc:sldChg>
      <pc:sldChg chg="del">
        <pc:chgData name="Елена Зайцева" userId="e4c7a7f2c879dab9" providerId="LiveId" clId="{8B351A65-B0B6-411D-BAAF-50210E1A43D3}" dt="2025-09-19T08:36:52.090" v="59" actId="2696"/>
        <pc:sldMkLst>
          <pc:docMk/>
          <pc:sldMk cId="0" sldId="258"/>
        </pc:sldMkLst>
      </pc:sldChg>
      <pc:sldChg chg="del">
        <pc:chgData name="Елена Зайцева" userId="e4c7a7f2c879dab9" providerId="LiveId" clId="{8B351A65-B0B6-411D-BAAF-50210E1A43D3}" dt="2025-09-19T08:36:56.047" v="60" actId="2696"/>
        <pc:sldMkLst>
          <pc:docMk/>
          <pc:sldMk cId="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microsoft.com/office/2007/relationships/hdphoto" Target="../media/hdphoto3.wdp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0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3478080">
            <a:off x="-1456264" y="-4195056"/>
            <a:ext cx="5658054" cy="9736261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934712" y="482803"/>
            <a:ext cx="13067348" cy="31547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8"/>
              </a:lnSpc>
            </a:pPr>
            <a:r>
              <a:rPr lang="uk-UA" sz="8166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Двадцять друге вересня</a:t>
            </a:r>
          </a:p>
          <a:p>
            <a:pPr algn="ctr">
              <a:lnSpc>
                <a:spcPts val="8248"/>
              </a:lnSpc>
            </a:pPr>
            <a:r>
              <a:rPr lang="uk-UA" sz="8166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Класна робота</a:t>
            </a:r>
          </a:p>
          <a:p>
            <a:pPr algn="ctr">
              <a:lnSpc>
                <a:spcPts val="8248"/>
              </a:lnSpc>
            </a:pPr>
            <a:r>
              <a:rPr lang="uk-UA" sz="8166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 прийменників у/в</a:t>
            </a:r>
            <a:endParaRPr lang="en-US" sz="8166" dirty="0">
              <a:solidFill>
                <a:srgbClr val="2641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811000" y="2781300"/>
            <a:ext cx="5257329" cy="6692004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-4361902">
            <a:off x="10128577" y="7058592"/>
            <a:ext cx="5658054" cy="9736261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>
            <a:alphaModFix amt="54000"/>
          </a:blip>
          <a:srcRect/>
          <a:stretch>
            <a:fillRect/>
          </a:stretch>
        </p:blipFill>
        <p:spPr>
          <a:xfrm rot="-1912883">
            <a:off x="15800737" y="-5026579"/>
            <a:ext cx="5658054" cy="97362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69"/>
    </mc:Choice>
    <mc:Fallback xmlns="">
      <p:transition spd="slow" advTm="856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554199" y="6275289"/>
            <a:ext cx="4042105" cy="4015301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5400000">
            <a:off x="14169409" y="-7501908"/>
            <a:ext cx="6966929" cy="1198854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5755396">
            <a:off x="9358965" y="7500142"/>
            <a:ext cx="3842603" cy="6612272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779452" y="91030"/>
            <a:ext cx="10721074" cy="971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400"/>
              </a:lnSpc>
            </a:pPr>
            <a:r>
              <a:rPr lang="uk-UA" sz="5600" b="1" i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ПРИЙМЕННИКИ      У-В</a:t>
            </a:r>
            <a:endParaRPr lang="en-US" sz="5600" b="1" i="1" dirty="0">
              <a:solidFill>
                <a:srgbClr val="2641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6000"/>
                    </a14:imgEffect>
                    <a14:imgEffect>
                      <a14:brightnessContrast contrast="4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181100"/>
            <a:ext cx="14325600" cy="77502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9"/>
    </mc:Choice>
    <mc:Fallback xmlns="">
      <p:transition spd="slow" advTm="3941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3974324">
            <a:off x="14198093" y="5163936"/>
            <a:ext cx="6966929" cy="1198854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-6630522">
            <a:off x="-2730523" y="-4385796"/>
            <a:ext cx="6130934" cy="1054998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91825" y="5554779"/>
            <a:ext cx="4716392" cy="52547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9000"/>
                    </a14:imgEffect>
                    <a14:imgEffect>
                      <a14:brightnessContrast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2476500"/>
            <a:ext cx="17224357" cy="19545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3974324">
            <a:off x="14198093" y="5163936"/>
            <a:ext cx="6966929" cy="1198854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-6630522">
            <a:off x="-2328383" y="-4965573"/>
            <a:ext cx="6966929" cy="1198854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511044" y="163044"/>
            <a:ext cx="2478818" cy="276178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8271656" y="562900"/>
            <a:ext cx="8987643" cy="1962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85"/>
              </a:lnSpc>
            </a:pPr>
            <a:r>
              <a:rPr lang="en-US" sz="4400" b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Спишіть</a:t>
            </a:r>
            <a:r>
              <a:rPr lang="en-US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en-US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вставляючи</a:t>
            </a:r>
            <a:r>
              <a:rPr lang="en-US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en-US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пропуску</a:t>
            </a:r>
            <a:r>
              <a:rPr lang="uk-UA" sz="440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прийменник у або в</a:t>
            </a:r>
            <a:r>
              <a:rPr lang="en-US" sz="3390" b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4000"/>
                    </a14:imgEffect>
                    <a14:imgEffect>
                      <a14:brightnessContrast contras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647"/>
          <a:stretch/>
        </p:blipFill>
        <p:spPr>
          <a:xfrm>
            <a:off x="1447800" y="3024937"/>
            <a:ext cx="16611600" cy="25679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52046" y="4326377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32616" y="4279737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11000" y="3495336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1000" y="3403047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03378" y="3386497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792200" y="2463167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39200" y="2572006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0800" y="2563272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43800" y="3417353"/>
            <a:ext cx="596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27"/>
    </mc:Choice>
    <mc:Fallback xmlns="">
      <p:transition spd="slow" advTm="288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3974324">
            <a:off x="14198093" y="5163936"/>
            <a:ext cx="6966929" cy="1198854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-6630522">
            <a:off x="-2328383" y="-4965573"/>
            <a:ext cx="6966929" cy="1198854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55081" y="7620"/>
            <a:ext cx="2478818" cy="276178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4343401" y="240898"/>
            <a:ext cx="12915900" cy="26161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85"/>
              </a:lnSpc>
            </a:pPr>
            <a:r>
              <a:rPr lang="uk-UA" sz="3390" b="1" i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 СИТУАЦІЯ.</a:t>
            </a:r>
          </a:p>
          <a:p>
            <a:pPr>
              <a:lnSpc>
                <a:spcPts val="5085"/>
              </a:lnSpc>
            </a:pPr>
            <a:r>
              <a:rPr lang="uk-UA" sz="3390" b="1" i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Уявіть, що ви з рідними чи друзями ділитеся досвідом щодо вирощування городини. </a:t>
            </a:r>
            <a:r>
              <a:rPr lang="uk-UA" sz="3390" b="1" i="1" dirty="0" err="1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Висловте</a:t>
            </a:r>
            <a:r>
              <a:rPr lang="uk-UA" sz="3390" b="1" i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подані нижче поради, розкриваючи дужки</a:t>
            </a:r>
            <a:r>
              <a:rPr lang="en-US" sz="3390" b="1" i="1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65657" y="3121345"/>
            <a:ext cx="12915900" cy="25544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85"/>
              </a:lnSpc>
            </a:pPr>
            <a:r>
              <a:rPr lang="uk-UA" sz="3390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Огірки треба поливати  частіше </a:t>
            </a:r>
            <a:r>
              <a:rPr lang="uk-UA" sz="339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(у,в) </a:t>
            </a:r>
            <a:r>
              <a:rPr lang="uk-UA" sz="3390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 формування плодів. 2. Не варто поспішати </a:t>
            </a:r>
            <a:r>
              <a:rPr lang="uk-UA" sz="339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(з, із) </a:t>
            </a:r>
            <a:r>
              <a:rPr lang="uk-UA" sz="3390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першими поливами розсади огірків, тоді </a:t>
            </a:r>
            <a:r>
              <a:rPr lang="uk-UA" sz="339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(у,в)</a:t>
            </a:r>
            <a:r>
              <a:rPr lang="uk-UA" sz="3390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рослини буде більш міцне стебло. 3. Щоб насіння краще проросло, його змочують </a:t>
            </a:r>
            <a:r>
              <a:rPr lang="uk-UA" sz="339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(у,в) </a:t>
            </a:r>
            <a:r>
              <a:rPr lang="uk-UA" sz="3390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теплій воді.</a:t>
            </a:r>
            <a:endParaRPr lang="en-US" sz="3390" b="1" i="1" dirty="0">
              <a:solidFill>
                <a:srgbClr val="B628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039600" y="3749040"/>
            <a:ext cx="533400" cy="0"/>
          </a:xfrm>
          <a:prstGeom prst="line">
            <a:avLst/>
          </a:prstGeom>
          <a:ln w="762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296400" y="4373880"/>
            <a:ext cx="533400" cy="0"/>
          </a:xfrm>
          <a:prstGeom prst="line">
            <a:avLst/>
          </a:prstGeom>
          <a:ln w="762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0" y="4991100"/>
            <a:ext cx="533400" cy="0"/>
          </a:xfrm>
          <a:prstGeom prst="line">
            <a:avLst/>
          </a:prstGeom>
          <a:ln w="762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563100" y="5689358"/>
            <a:ext cx="533400" cy="0"/>
          </a:xfrm>
          <a:prstGeom prst="line">
            <a:avLst/>
          </a:prstGeom>
          <a:ln w="762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03"/>
    </mc:Choice>
    <mc:Fallback xmlns="">
      <p:transition spd="slow" advTm="270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6557737">
            <a:off x="15506743" y="-5064872"/>
            <a:ext cx="6491590" cy="1117059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/>
          <a:srcRect t="266" b="266"/>
          <a:stretch>
            <a:fillRect/>
          </a:stretch>
        </p:blipFill>
        <p:spPr>
          <a:xfrm rot="-6196534">
            <a:off x="-7300518" y="-1945303"/>
            <a:ext cx="6966929" cy="11181653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4630400" y="7041292"/>
            <a:ext cx="3657600" cy="3245708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571125" y="38101"/>
            <a:ext cx="11382875" cy="25970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0"/>
              </a:lnSpc>
            </a:pPr>
            <a:r>
              <a:rPr lang="uk-UA" sz="4400" b="1" i="1" dirty="0">
                <a:solidFill>
                  <a:srgbClr val="5E17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 помилки.</a:t>
            </a:r>
          </a:p>
          <a:p>
            <a:pPr>
              <a:lnSpc>
                <a:spcPts val="6960"/>
              </a:lnSpc>
            </a:pPr>
            <a:r>
              <a:rPr lang="uk-UA" sz="4400" dirty="0">
                <a:solidFill>
                  <a:srgbClr val="5E17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 мовленні трапляються неправильні конструкції з прийменником. НАПРИКЛАД:</a:t>
            </a:r>
            <a:endParaRPr lang="en-US" sz="4400" dirty="0">
              <a:solidFill>
                <a:srgbClr val="5E17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2666" r="5500" b="7597"/>
          <a:stretch/>
        </p:blipFill>
        <p:spPr>
          <a:xfrm>
            <a:off x="5480079" y="2674973"/>
            <a:ext cx="5999285" cy="41837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8" t="23256" r="52989" b="6445"/>
          <a:stretch/>
        </p:blipFill>
        <p:spPr>
          <a:xfrm>
            <a:off x="12147298" y="2857500"/>
            <a:ext cx="5775601" cy="41646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92"/>
    </mc:Choice>
    <mc:Fallback xmlns="">
      <p:transition spd="slow" advTm="252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3974324">
            <a:off x="423582" y="-5149533"/>
            <a:ext cx="5453730" cy="9384665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8200" y="59754"/>
            <a:ext cx="5019168" cy="5011552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3974324">
            <a:off x="15117584" y="5046980"/>
            <a:ext cx="5453730" cy="9384665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6477000" y="647700"/>
            <a:ext cx="11046405" cy="1337150"/>
            <a:chOff x="-262907" y="-304800"/>
            <a:chExt cx="14728540" cy="1782868"/>
          </a:xfrm>
        </p:grpSpPr>
        <p:sp>
          <p:nvSpPr>
            <p:cNvPr id="6" name="TextBox 6"/>
            <p:cNvSpPr txBox="1"/>
            <p:nvPr/>
          </p:nvSpPr>
          <p:spPr>
            <a:xfrm>
              <a:off x="41893" y="-304800"/>
              <a:ext cx="14423740" cy="14362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8399"/>
                </a:lnSpc>
              </a:pPr>
              <a:r>
                <a:rPr lang="en-US" sz="5599" b="1" dirty="0" err="1">
                  <a:solidFill>
                    <a:srgbClr val="26416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Відредагуйте</a:t>
              </a:r>
              <a:r>
                <a:rPr lang="en-US" sz="5599" b="1" dirty="0">
                  <a:solidFill>
                    <a:srgbClr val="26416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5599" b="1" dirty="0">
                  <a:solidFill>
                    <a:srgbClr val="26416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словосполучення</a:t>
              </a:r>
              <a:r>
                <a:rPr lang="uk-UA" sz="5599" dirty="0">
                  <a:solidFill>
                    <a:srgbClr val="26416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5599" dirty="0">
                <a:solidFill>
                  <a:srgbClr val="26416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-262907" y="777450"/>
              <a:ext cx="12843690" cy="7006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4479"/>
                </a:lnSpc>
                <a:spcBef>
                  <a:spcPct val="0"/>
                </a:spcBef>
              </a:pPr>
              <a:endParaRPr lang="en-US" sz="3199" dirty="0">
                <a:solidFill>
                  <a:srgbClr val="26416D"/>
                </a:solidFill>
                <a:latin typeface="Montserrat Classic"/>
              </a:endParaRPr>
            </a:p>
          </p:txBody>
        </p:sp>
      </p:grpSp>
      <p:sp>
        <p:nvSpPr>
          <p:cNvPr id="11" name="TextBox 6"/>
          <p:cNvSpPr txBox="1"/>
          <p:nvPr/>
        </p:nvSpPr>
        <p:spPr>
          <a:xfrm>
            <a:off x="6705600" y="1984850"/>
            <a:ext cx="10817805" cy="6362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399"/>
              </a:lnSpc>
            </a:pPr>
            <a:r>
              <a:rPr lang="uk-UA" sz="5599" b="1" i="1" dirty="0">
                <a:solidFill>
                  <a:srgbClr val="B62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вині водія, пішов по справах, піти за хлібом, зошит по географії, автобус по замовленню,працює по вихідних по технічним причинам, прийти за журналом, великий по обсягу.</a:t>
            </a:r>
            <a:endParaRPr lang="en-US" sz="5599" b="1" i="1" dirty="0">
              <a:solidFill>
                <a:srgbClr val="B628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57"/>
    </mc:Choice>
    <mc:Fallback xmlns="">
      <p:transition spd="slow" advTm="1595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3974324">
            <a:off x="423582" y="-5149533"/>
            <a:ext cx="5453730" cy="9384665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8200" y="90234"/>
            <a:ext cx="5019168" cy="5011552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3974324">
            <a:off x="15117584" y="5046980"/>
            <a:ext cx="5453730" cy="9384665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6477000" y="1459387"/>
            <a:ext cx="9632768" cy="5254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479"/>
              </a:lnSpc>
              <a:spcBef>
                <a:spcPct val="0"/>
              </a:spcBef>
            </a:pPr>
            <a:endParaRPr lang="en-US" sz="3199" dirty="0">
              <a:solidFill>
                <a:srgbClr val="26416D"/>
              </a:solidFill>
              <a:latin typeface="Montserrat Classic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7026644" y="342900"/>
            <a:ext cx="10817805" cy="64633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399"/>
              </a:lnSpc>
            </a:pPr>
            <a:r>
              <a:rPr lang="uk-UA" sz="5599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З вини водія, пішов у справах, піти по хліб, зошит з географії, автобус на замовлення,працює у вихідні, з технічних причин, прийти по журнал, великий за обсягом.</a:t>
            </a:r>
            <a:endParaRPr lang="en-US" sz="5599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8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46"/>
    </mc:Choice>
    <mc:Fallback xmlns="">
      <p:transition spd="slow" advTm="2084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8|2.5|2|2.3|4.3|2.5|3.2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4.5|2.4|6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206</Words>
  <Application>Microsoft Office PowerPoint</Application>
  <PresentationFormat>Довільний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Montserrat Classic</vt:lpstr>
      <vt:lpstr>Times New Roman</vt:lpstr>
      <vt:lpstr>Calibri</vt:lpstr>
      <vt:lpstr>Arial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Untitled</dc:title>
  <dc:creator>Hp</dc:creator>
  <cp:lastModifiedBy>Елена Зайцева</cp:lastModifiedBy>
  <cp:revision>13</cp:revision>
  <dcterms:created xsi:type="dcterms:W3CDTF">2006-08-16T00:00:00Z</dcterms:created>
  <dcterms:modified xsi:type="dcterms:W3CDTF">2025-09-19T08:37:03Z</dcterms:modified>
  <dc:identifier>DAD6b8EiKCM</dc:identifier>
</cp:coreProperties>
</file>