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79" r:id="rId5"/>
    <p:sldId id="280" r:id="rId6"/>
    <p:sldId id="281" r:id="rId7"/>
    <p:sldId id="282" r:id="rId8"/>
    <p:sldId id="263" r:id="rId9"/>
    <p:sldId id="264" r:id="rId10"/>
    <p:sldId id="265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700" y="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Елена Зайцева" userId="e4c7a7f2c879dab9" providerId="LiveId" clId="{8B351A65-B0B6-411D-BAAF-50210E1A43D3}"/>
    <pc:docChg chg="delSld">
      <pc:chgData name="Елена Зайцева" userId="e4c7a7f2c879dab9" providerId="LiveId" clId="{8B351A65-B0B6-411D-BAAF-50210E1A43D3}" dt="2025-09-14T05:38:23.367" v="8" actId="2696"/>
      <pc:docMkLst>
        <pc:docMk/>
      </pc:docMkLst>
      <pc:sldChg chg="del">
        <pc:chgData name="Елена Зайцева" userId="e4c7a7f2c879dab9" providerId="LiveId" clId="{8B351A65-B0B6-411D-BAAF-50210E1A43D3}" dt="2025-09-14T05:37:10.491" v="0" actId="2696"/>
        <pc:sldMkLst>
          <pc:docMk/>
          <pc:sldMk cId="364707016" sldId="258"/>
        </pc:sldMkLst>
      </pc:sldChg>
      <pc:sldChg chg="del">
        <pc:chgData name="Елена Зайцева" userId="e4c7a7f2c879dab9" providerId="LiveId" clId="{8B351A65-B0B6-411D-BAAF-50210E1A43D3}" dt="2025-09-14T05:37:44.200" v="1" actId="2696"/>
        <pc:sldMkLst>
          <pc:docMk/>
          <pc:sldMk cId="4273367032" sldId="261"/>
        </pc:sldMkLst>
      </pc:sldChg>
      <pc:sldChg chg="del">
        <pc:chgData name="Елена Зайцева" userId="e4c7a7f2c879dab9" providerId="LiveId" clId="{8B351A65-B0B6-411D-BAAF-50210E1A43D3}" dt="2025-09-14T05:37:49.163" v="2" actId="2696"/>
        <pc:sldMkLst>
          <pc:docMk/>
          <pc:sldMk cId="3980866301" sldId="262"/>
        </pc:sldMkLst>
      </pc:sldChg>
      <pc:sldChg chg="del">
        <pc:chgData name="Елена Зайцева" userId="e4c7a7f2c879dab9" providerId="LiveId" clId="{8B351A65-B0B6-411D-BAAF-50210E1A43D3}" dt="2025-09-14T05:38:03.214" v="3" actId="2696"/>
        <pc:sldMkLst>
          <pc:docMk/>
          <pc:sldMk cId="773135094" sldId="266"/>
        </pc:sldMkLst>
      </pc:sldChg>
      <pc:sldChg chg="del">
        <pc:chgData name="Елена Зайцева" userId="e4c7a7f2c879dab9" providerId="LiveId" clId="{8B351A65-B0B6-411D-BAAF-50210E1A43D3}" dt="2025-09-14T05:38:07.681" v="4" actId="2696"/>
        <pc:sldMkLst>
          <pc:docMk/>
          <pc:sldMk cId="3887933907" sldId="267"/>
        </pc:sldMkLst>
      </pc:sldChg>
      <pc:sldChg chg="del">
        <pc:chgData name="Елена Зайцева" userId="e4c7a7f2c879dab9" providerId="LiveId" clId="{8B351A65-B0B6-411D-BAAF-50210E1A43D3}" dt="2025-09-14T05:38:13.153" v="5" actId="2696"/>
        <pc:sldMkLst>
          <pc:docMk/>
          <pc:sldMk cId="3420510218" sldId="268"/>
        </pc:sldMkLst>
      </pc:sldChg>
      <pc:sldChg chg="del">
        <pc:chgData name="Елена Зайцева" userId="e4c7a7f2c879dab9" providerId="LiveId" clId="{8B351A65-B0B6-411D-BAAF-50210E1A43D3}" dt="2025-09-14T05:38:17.145" v="6" actId="2696"/>
        <pc:sldMkLst>
          <pc:docMk/>
          <pc:sldMk cId="2342789844" sldId="269"/>
        </pc:sldMkLst>
      </pc:sldChg>
      <pc:sldChg chg="del">
        <pc:chgData name="Елена Зайцева" userId="e4c7a7f2c879dab9" providerId="LiveId" clId="{8B351A65-B0B6-411D-BAAF-50210E1A43D3}" dt="2025-09-14T05:38:20.302" v="7" actId="2696"/>
        <pc:sldMkLst>
          <pc:docMk/>
          <pc:sldMk cId="1485000605" sldId="270"/>
        </pc:sldMkLst>
      </pc:sldChg>
      <pc:sldChg chg="del">
        <pc:chgData name="Елена Зайцева" userId="e4c7a7f2c879dab9" providerId="LiveId" clId="{8B351A65-B0B6-411D-BAAF-50210E1A43D3}" dt="2025-09-14T05:38:23.367" v="8" actId="2696"/>
        <pc:sldMkLst>
          <pc:docMk/>
          <pc:sldMk cId="1121794775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972A-9B08-48B3-88CF-D486E4048BFF}" type="datetimeFigureOut">
              <a:rPr lang="uk-UA" smtClean="0"/>
              <a:t>14.09.2025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1BC2-90F8-4815-B53E-07F505847A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8798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972A-9B08-48B3-88CF-D486E4048BFF}" type="datetimeFigureOut">
              <a:rPr lang="uk-UA" smtClean="0"/>
              <a:t>14.09.2025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1BC2-90F8-4815-B53E-07F505847A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610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972A-9B08-48B3-88CF-D486E4048BFF}" type="datetimeFigureOut">
              <a:rPr lang="uk-UA" smtClean="0"/>
              <a:t>14.09.2025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1BC2-90F8-4815-B53E-07F505847A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067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972A-9B08-48B3-88CF-D486E4048BFF}" type="datetimeFigureOut">
              <a:rPr lang="uk-UA" smtClean="0"/>
              <a:t>14.09.2025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1BC2-90F8-4815-B53E-07F505847A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273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972A-9B08-48B3-88CF-D486E4048BFF}" type="datetimeFigureOut">
              <a:rPr lang="uk-UA" smtClean="0"/>
              <a:t>14.09.2025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1BC2-90F8-4815-B53E-07F505847A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089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972A-9B08-48B3-88CF-D486E4048BFF}" type="datetimeFigureOut">
              <a:rPr lang="uk-UA" smtClean="0"/>
              <a:t>14.09.2025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1BC2-90F8-4815-B53E-07F505847A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939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972A-9B08-48B3-88CF-D486E4048BFF}" type="datetimeFigureOut">
              <a:rPr lang="uk-UA" smtClean="0"/>
              <a:t>14.09.2025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1BC2-90F8-4815-B53E-07F505847A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5535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972A-9B08-48B3-88CF-D486E4048BFF}" type="datetimeFigureOut">
              <a:rPr lang="uk-UA" smtClean="0"/>
              <a:t>14.09.2025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1BC2-90F8-4815-B53E-07F505847A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649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972A-9B08-48B3-88CF-D486E4048BFF}" type="datetimeFigureOut">
              <a:rPr lang="uk-UA" smtClean="0"/>
              <a:t>14.09.2025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1BC2-90F8-4815-B53E-07F505847A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3531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972A-9B08-48B3-88CF-D486E4048BFF}" type="datetimeFigureOut">
              <a:rPr lang="uk-UA" smtClean="0"/>
              <a:t>14.09.2025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1BC2-90F8-4815-B53E-07F505847A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39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972A-9B08-48B3-88CF-D486E4048BFF}" type="datetimeFigureOut">
              <a:rPr lang="uk-UA" smtClean="0"/>
              <a:t>14.09.2025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11BC2-90F8-4815-B53E-07F505847A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5123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9972A-9B08-48B3-88CF-D486E4048BFF}" type="datetimeFigureOut">
              <a:rPr lang="uk-UA" smtClean="0"/>
              <a:t>14.09.2025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11BC2-90F8-4815-B53E-07F505847A5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2368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67" y="0"/>
            <a:ext cx="916756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91568" y="1556792"/>
            <a:ext cx="63128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0" i="0" dirty="0">
              <a:solidFill>
                <a:srgbClr val="00CC00"/>
              </a:solidFill>
              <a:effectLst/>
            </a:endParaRPr>
          </a:p>
          <a:p>
            <a:pPr algn="ctr"/>
            <a:r>
              <a:rPr lang="ru-RU" sz="5400" b="0" i="0" dirty="0" err="1">
                <a:solidFill>
                  <a:srgbClr val="00CC00"/>
                </a:solidFill>
                <a:effectLst/>
              </a:rPr>
              <a:t>Написання</a:t>
            </a:r>
            <a:r>
              <a:rPr lang="ru-RU" sz="5400" b="0" i="0" dirty="0">
                <a:solidFill>
                  <a:srgbClr val="00CC00"/>
                </a:solidFill>
                <a:effectLst/>
              </a:rPr>
              <a:t> </a:t>
            </a:r>
            <a:r>
              <a:rPr lang="ru-RU" sz="5400" b="1" i="1" dirty="0">
                <a:solidFill>
                  <a:srgbClr val="00CC00"/>
                </a:solidFill>
                <a:effectLst/>
              </a:rPr>
              <a:t>не</a:t>
            </a:r>
            <a:r>
              <a:rPr lang="ru-RU" sz="5400" b="0" i="0" dirty="0">
                <a:solidFill>
                  <a:srgbClr val="00CC00"/>
                </a:solidFill>
                <a:effectLst/>
              </a:rPr>
              <a:t> з </a:t>
            </a:r>
            <a:r>
              <a:rPr lang="ru-RU" sz="5400" b="0" i="0" dirty="0" err="1">
                <a:solidFill>
                  <a:srgbClr val="00CC00"/>
                </a:solidFill>
                <a:effectLst/>
              </a:rPr>
              <a:t>різними</a:t>
            </a:r>
            <a:r>
              <a:rPr lang="ru-RU" sz="5400" b="0" i="0" dirty="0">
                <a:solidFill>
                  <a:srgbClr val="00CC00"/>
                </a:solidFill>
                <a:effectLst/>
              </a:rPr>
              <a:t> </a:t>
            </a:r>
            <a:r>
              <a:rPr lang="ru-RU" sz="5400" b="0" i="0" dirty="0" err="1">
                <a:solidFill>
                  <a:srgbClr val="00CC00"/>
                </a:solidFill>
                <a:effectLst/>
              </a:rPr>
              <a:t>частинами</a:t>
            </a:r>
            <a:r>
              <a:rPr lang="ru-RU" sz="5400" b="0" i="0" dirty="0">
                <a:solidFill>
                  <a:srgbClr val="00CC00"/>
                </a:solidFill>
                <a:effectLst/>
              </a:rPr>
              <a:t> </a:t>
            </a:r>
            <a:r>
              <a:rPr lang="ru-RU" sz="5400" b="0" i="0" dirty="0" err="1">
                <a:solidFill>
                  <a:srgbClr val="00CC00"/>
                </a:solidFill>
                <a:effectLst/>
              </a:rPr>
              <a:t>мови</a:t>
            </a:r>
            <a:endParaRPr lang="ru-RU" sz="5400" b="0" i="0" dirty="0">
              <a:solidFill>
                <a:srgbClr val="00CC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5084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91680" y="332656"/>
            <a:ext cx="746502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600"/>
                </a:solidFill>
              </a:rPr>
              <a:t>3. Робота в парах. </a:t>
            </a:r>
            <a:r>
              <a:rPr lang="ru-RU" b="1" dirty="0" err="1">
                <a:solidFill>
                  <a:srgbClr val="006600"/>
                </a:solidFill>
              </a:rPr>
              <a:t>Запишіть</a:t>
            </a:r>
            <a:r>
              <a:rPr lang="ru-RU" b="1" dirty="0">
                <a:solidFill>
                  <a:srgbClr val="006600"/>
                </a:solidFill>
              </a:rPr>
              <a:t> не разом </a:t>
            </a:r>
            <a:r>
              <a:rPr lang="ru-RU" b="1" dirty="0" err="1">
                <a:solidFill>
                  <a:srgbClr val="006600"/>
                </a:solidFill>
              </a:rPr>
              <a:t>або</a:t>
            </a:r>
            <a:r>
              <a:rPr lang="ru-RU" b="1" dirty="0">
                <a:solidFill>
                  <a:srgbClr val="006600"/>
                </a:solidFill>
              </a:rPr>
              <a:t> </a:t>
            </a:r>
            <a:r>
              <a:rPr lang="ru-RU" b="1" dirty="0" err="1">
                <a:solidFill>
                  <a:srgbClr val="006600"/>
                </a:solidFill>
              </a:rPr>
              <a:t>окремо</a:t>
            </a:r>
            <a:r>
              <a:rPr lang="ru-RU" b="1" dirty="0">
                <a:solidFill>
                  <a:srgbClr val="006600"/>
                </a:solidFill>
              </a:rPr>
              <a:t> </a:t>
            </a:r>
            <a:r>
              <a:rPr lang="ru-RU" b="1" dirty="0" err="1">
                <a:solidFill>
                  <a:srgbClr val="006600"/>
                </a:solidFill>
              </a:rPr>
              <a:t>зі</a:t>
            </a:r>
            <a:r>
              <a:rPr lang="ru-RU" b="1" dirty="0">
                <a:solidFill>
                  <a:srgbClr val="006600"/>
                </a:solidFill>
              </a:rPr>
              <a:t> словами, </a:t>
            </a:r>
            <a:r>
              <a:rPr lang="ru-RU" b="1" dirty="0" err="1">
                <a:solidFill>
                  <a:srgbClr val="006600"/>
                </a:solidFill>
              </a:rPr>
              <a:t>проведіть</a:t>
            </a:r>
            <a:r>
              <a:rPr lang="ru-RU" b="1" dirty="0">
                <a:solidFill>
                  <a:srgbClr val="006600"/>
                </a:solidFill>
              </a:rPr>
              <a:t> </a:t>
            </a:r>
            <a:r>
              <a:rPr lang="ru-RU" b="1" dirty="0" err="1">
                <a:solidFill>
                  <a:srgbClr val="006600"/>
                </a:solidFill>
              </a:rPr>
              <a:t>взаємоперевірку</a:t>
            </a:r>
            <a:r>
              <a:rPr lang="ru-RU" b="1" dirty="0">
                <a:solidFill>
                  <a:srgbClr val="006600"/>
                </a:solidFill>
              </a:rPr>
              <a:t> й </a:t>
            </a:r>
            <a:r>
              <a:rPr lang="ru-RU" b="1" dirty="0" err="1">
                <a:solidFill>
                  <a:srgbClr val="006600"/>
                </a:solidFill>
              </a:rPr>
              <a:t>поясніть</a:t>
            </a:r>
            <a:r>
              <a:rPr lang="ru-RU" b="1" dirty="0">
                <a:solidFill>
                  <a:srgbClr val="006600"/>
                </a:solidFill>
              </a:rPr>
              <a:t> </a:t>
            </a:r>
            <a:r>
              <a:rPr lang="ru-RU" b="1" dirty="0" err="1">
                <a:solidFill>
                  <a:srgbClr val="006600"/>
                </a:solidFill>
              </a:rPr>
              <a:t>правопис</a:t>
            </a:r>
            <a:r>
              <a:rPr lang="ru-RU" b="1" dirty="0">
                <a:solidFill>
                  <a:srgbClr val="006600"/>
                </a:solidFill>
              </a:rPr>
              <a:t>. </a:t>
            </a:r>
          </a:p>
          <a:p>
            <a:r>
              <a:rPr lang="ru-RU" dirty="0">
                <a:solidFill>
                  <a:srgbClr val="006600"/>
                </a:solidFill>
              </a:rPr>
              <a:t>Не/</a:t>
            </a:r>
            <a:r>
              <a:rPr lang="ru-RU" dirty="0" err="1">
                <a:solidFill>
                  <a:srgbClr val="006600"/>
                </a:solidFill>
              </a:rPr>
              <a:t>нависть</a:t>
            </a:r>
            <a:r>
              <a:rPr lang="ru-RU" dirty="0">
                <a:solidFill>
                  <a:srgbClr val="006600"/>
                </a:solidFill>
              </a:rPr>
              <a:t>, не/</a:t>
            </a:r>
            <a:r>
              <a:rPr lang="ru-RU" dirty="0" err="1">
                <a:solidFill>
                  <a:srgbClr val="006600"/>
                </a:solidFill>
              </a:rPr>
              <a:t>боязкий</a:t>
            </a:r>
            <a:r>
              <a:rPr lang="ru-RU" dirty="0">
                <a:solidFill>
                  <a:srgbClr val="006600"/>
                </a:solidFill>
              </a:rPr>
              <a:t>, а </a:t>
            </a:r>
            <a:r>
              <a:rPr lang="ru-RU" dirty="0" err="1">
                <a:solidFill>
                  <a:srgbClr val="006600"/>
                </a:solidFill>
              </a:rPr>
              <a:t>хоробрий</a:t>
            </a:r>
            <a:r>
              <a:rPr lang="ru-RU" dirty="0">
                <a:solidFill>
                  <a:srgbClr val="006600"/>
                </a:solidFill>
              </a:rPr>
              <a:t>, не/</a:t>
            </a:r>
            <a:r>
              <a:rPr lang="ru-RU" dirty="0" err="1">
                <a:solidFill>
                  <a:srgbClr val="006600"/>
                </a:solidFill>
              </a:rPr>
              <a:t>гаразд</a:t>
            </a:r>
            <a:r>
              <a:rPr lang="ru-RU" dirty="0">
                <a:solidFill>
                  <a:srgbClr val="006600"/>
                </a:solidFill>
              </a:rPr>
              <a:t>, не/</a:t>
            </a:r>
            <a:r>
              <a:rPr lang="ru-RU" dirty="0" err="1">
                <a:solidFill>
                  <a:srgbClr val="006600"/>
                </a:solidFill>
              </a:rPr>
              <a:t>мічний</a:t>
            </a:r>
            <a:r>
              <a:rPr lang="ru-RU" dirty="0">
                <a:solidFill>
                  <a:srgbClr val="006600"/>
                </a:solidFill>
              </a:rPr>
              <a:t>, не/жить, не/</a:t>
            </a:r>
            <a:r>
              <a:rPr lang="ru-RU" dirty="0" err="1">
                <a:solidFill>
                  <a:srgbClr val="006600"/>
                </a:solidFill>
              </a:rPr>
              <a:t>абиякий</a:t>
            </a:r>
            <a:r>
              <a:rPr lang="ru-RU" dirty="0">
                <a:solidFill>
                  <a:srgbClr val="006600"/>
                </a:solidFill>
              </a:rPr>
              <a:t>, не/</a:t>
            </a:r>
            <a:r>
              <a:rPr lang="ru-RU" dirty="0" err="1">
                <a:solidFill>
                  <a:srgbClr val="006600"/>
                </a:solidFill>
              </a:rPr>
              <a:t>благонадійний</a:t>
            </a:r>
            <a:r>
              <a:rPr lang="ru-RU" dirty="0">
                <a:solidFill>
                  <a:srgbClr val="006600"/>
                </a:solidFill>
              </a:rPr>
              <a:t>, не/</a:t>
            </a:r>
            <a:r>
              <a:rPr lang="ru-RU" dirty="0" err="1">
                <a:solidFill>
                  <a:srgbClr val="006600"/>
                </a:solidFill>
              </a:rPr>
              <a:t>видимість</a:t>
            </a:r>
            <a:r>
              <a:rPr lang="ru-RU" dirty="0">
                <a:solidFill>
                  <a:srgbClr val="006600"/>
                </a:solidFill>
              </a:rPr>
              <a:t>, не/</a:t>
            </a:r>
            <a:r>
              <a:rPr lang="ru-RU" dirty="0" err="1">
                <a:solidFill>
                  <a:srgbClr val="006600"/>
                </a:solidFill>
              </a:rPr>
              <a:t>вперше</a:t>
            </a:r>
            <a:r>
              <a:rPr lang="ru-RU" dirty="0">
                <a:solidFill>
                  <a:srgbClr val="006600"/>
                </a:solidFill>
              </a:rPr>
              <a:t>, не/</a:t>
            </a:r>
            <a:r>
              <a:rPr lang="ru-RU" dirty="0" err="1">
                <a:solidFill>
                  <a:srgbClr val="006600"/>
                </a:solidFill>
              </a:rPr>
              <a:t>впізнати</a:t>
            </a:r>
            <a:r>
              <a:rPr lang="ru-RU" dirty="0">
                <a:solidFill>
                  <a:srgbClr val="006600"/>
                </a:solidFill>
              </a:rPr>
              <a:t>, не/</a:t>
            </a:r>
            <a:r>
              <a:rPr lang="ru-RU" dirty="0" err="1">
                <a:solidFill>
                  <a:srgbClr val="006600"/>
                </a:solidFill>
              </a:rPr>
              <a:t>дозрілий</a:t>
            </a:r>
            <a:r>
              <a:rPr lang="ru-RU" dirty="0">
                <a:solidFill>
                  <a:srgbClr val="006600"/>
                </a:solidFill>
              </a:rPr>
              <a:t>, не/до/</a:t>
            </a:r>
            <a:r>
              <a:rPr lang="ru-RU" dirty="0" err="1">
                <a:solidFill>
                  <a:srgbClr val="006600"/>
                </a:solidFill>
              </a:rPr>
              <a:t>речі</a:t>
            </a:r>
            <a:r>
              <a:rPr lang="ru-RU" dirty="0">
                <a:solidFill>
                  <a:srgbClr val="006600"/>
                </a:solidFill>
              </a:rPr>
              <a:t>, не/</a:t>
            </a:r>
            <a:r>
              <a:rPr lang="ru-RU" dirty="0" err="1">
                <a:solidFill>
                  <a:srgbClr val="006600"/>
                </a:solidFill>
              </a:rPr>
              <a:t>ясний</a:t>
            </a:r>
            <a:r>
              <a:rPr lang="ru-RU" dirty="0">
                <a:solidFill>
                  <a:srgbClr val="006600"/>
                </a:solidFill>
              </a:rPr>
              <a:t>, а </a:t>
            </a:r>
            <a:r>
              <a:rPr lang="ru-RU" dirty="0" err="1">
                <a:solidFill>
                  <a:srgbClr val="006600"/>
                </a:solidFill>
              </a:rPr>
              <a:t>похмурий</a:t>
            </a:r>
            <a:r>
              <a:rPr lang="ru-RU" dirty="0">
                <a:solidFill>
                  <a:srgbClr val="006600"/>
                </a:solidFill>
              </a:rPr>
              <a:t>, не/</a:t>
            </a:r>
            <a:r>
              <a:rPr lang="ru-RU" dirty="0" err="1">
                <a:solidFill>
                  <a:srgbClr val="006600"/>
                </a:solidFill>
              </a:rPr>
              <a:t>любов</a:t>
            </a:r>
            <a:r>
              <a:rPr lang="ru-RU" dirty="0">
                <a:solidFill>
                  <a:srgbClr val="006600"/>
                </a:solidFill>
              </a:rPr>
              <a:t>, не/</a:t>
            </a:r>
            <a:r>
              <a:rPr lang="ru-RU" dirty="0" err="1">
                <a:solidFill>
                  <a:srgbClr val="006600"/>
                </a:solidFill>
              </a:rPr>
              <a:t>начебто</a:t>
            </a:r>
            <a:r>
              <a:rPr lang="ru-RU" dirty="0">
                <a:solidFill>
                  <a:srgbClr val="006600"/>
                </a:solidFill>
              </a:rPr>
              <a:t>, не/</a:t>
            </a:r>
            <a:r>
              <a:rPr lang="ru-RU" dirty="0" err="1">
                <a:solidFill>
                  <a:srgbClr val="006600"/>
                </a:solidFill>
              </a:rPr>
              <a:t>досягати</a:t>
            </a:r>
            <a:r>
              <a:rPr lang="ru-RU" dirty="0">
                <a:solidFill>
                  <a:srgbClr val="006600"/>
                </a:solidFill>
              </a:rPr>
              <a:t>, не/</a:t>
            </a:r>
            <a:r>
              <a:rPr lang="ru-RU" dirty="0" err="1">
                <a:solidFill>
                  <a:srgbClr val="006600"/>
                </a:solidFill>
              </a:rPr>
              <a:t>зайнятий</a:t>
            </a:r>
            <a:r>
              <a:rPr lang="ru-RU" dirty="0">
                <a:solidFill>
                  <a:srgbClr val="006600"/>
                </a:solidFill>
              </a:rPr>
              <a:t> справами, не/до/ладу, не/</a:t>
            </a:r>
            <a:r>
              <a:rPr lang="ru-RU" dirty="0" err="1">
                <a:solidFill>
                  <a:srgbClr val="006600"/>
                </a:solidFill>
              </a:rPr>
              <a:t>вимушений</a:t>
            </a:r>
            <a:r>
              <a:rPr lang="ru-RU" dirty="0">
                <a:solidFill>
                  <a:srgbClr val="006600"/>
                </a:solidFill>
              </a:rPr>
              <a:t>, не/</a:t>
            </a:r>
            <a:r>
              <a:rPr lang="ru-RU" dirty="0" err="1">
                <a:solidFill>
                  <a:srgbClr val="006600"/>
                </a:solidFill>
              </a:rPr>
              <a:t>абихто</a:t>
            </a:r>
            <a:r>
              <a:rPr lang="ru-RU" dirty="0">
                <a:solidFill>
                  <a:srgbClr val="006600"/>
                </a:solidFill>
              </a:rPr>
              <a:t>, не/</a:t>
            </a:r>
            <a:r>
              <a:rPr lang="ru-RU" dirty="0" err="1">
                <a:solidFill>
                  <a:srgbClr val="006600"/>
                </a:solidFill>
              </a:rPr>
              <a:t>мовби</a:t>
            </a:r>
            <a:r>
              <a:rPr lang="ru-RU" dirty="0">
                <a:solidFill>
                  <a:srgbClr val="006600"/>
                </a:solidFill>
              </a:rPr>
              <a:t>, не/</a:t>
            </a:r>
            <a:r>
              <a:rPr lang="ru-RU" dirty="0" err="1">
                <a:solidFill>
                  <a:srgbClr val="006600"/>
                </a:solidFill>
              </a:rPr>
              <a:t>з’ясоване</a:t>
            </a:r>
            <a:r>
              <a:rPr lang="ru-RU" dirty="0">
                <a:solidFill>
                  <a:srgbClr val="006600"/>
                </a:solidFill>
              </a:rPr>
              <a:t> </a:t>
            </a:r>
            <a:r>
              <a:rPr lang="ru-RU" dirty="0" err="1">
                <a:solidFill>
                  <a:srgbClr val="006600"/>
                </a:solidFill>
              </a:rPr>
              <a:t>досі</a:t>
            </a:r>
            <a:r>
              <a:rPr lang="ru-RU" dirty="0">
                <a:solidFill>
                  <a:srgbClr val="006600"/>
                </a:solidFill>
              </a:rPr>
              <a:t> </a:t>
            </a:r>
            <a:r>
              <a:rPr lang="ru-RU" dirty="0" err="1">
                <a:solidFill>
                  <a:srgbClr val="006600"/>
                </a:solidFill>
              </a:rPr>
              <a:t>питання</a:t>
            </a:r>
            <a:r>
              <a:rPr lang="ru-RU" dirty="0">
                <a:solidFill>
                  <a:srgbClr val="006600"/>
                </a:solidFill>
              </a:rPr>
              <a:t>, не/там, не/легко, не/</a:t>
            </a:r>
            <a:r>
              <a:rPr lang="ru-RU" dirty="0" err="1">
                <a:solidFill>
                  <a:srgbClr val="006600"/>
                </a:solidFill>
              </a:rPr>
              <a:t>забутий</a:t>
            </a:r>
            <a:r>
              <a:rPr lang="ru-RU" dirty="0">
                <a:solidFill>
                  <a:srgbClr val="006600"/>
                </a:solidFill>
              </a:rPr>
              <a:t> </a:t>
            </a:r>
            <a:r>
              <a:rPr lang="ru-RU" dirty="0" err="1">
                <a:solidFill>
                  <a:srgbClr val="006600"/>
                </a:solidFill>
              </a:rPr>
              <a:t>усіма</a:t>
            </a:r>
            <a:r>
              <a:rPr lang="ru-RU" dirty="0">
                <a:solidFill>
                  <a:srgbClr val="006600"/>
                </a:solidFill>
              </a:rPr>
              <a:t> </a:t>
            </a:r>
            <a:r>
              <a:rPr lang="ru-RU" dirty="0" err="1">
                <a:solidFill>
                  <a:srgbClr val="006600"/>
                </a:solidFill>
              </a:rPr>
              <a:t>вчинок</a:t>
            </a:r>
            <a:r>
              <a:rPr lang="ru-RU" dirty="0">
                <a:solidFill>
                  <a:srgbClr val="006600"/>
                </a:solidFill>
              </a:rPr>
              <a:t>, не/</a:t>
            </a:r>
            <a:r>
              <a:rPr lang="ru-RU" dirty="0" err="1">
                <a:solidFill>
                  <a:srgbClr val="006600"/>
                </a:solidFill>
              </a:rPr>
              <a:t>дорослий</a:t>
            </a:r>
            <a:r>
              <a:rPr lang="ru-RU" dirty="0">
                <a:solidFill>
                  <a:srgbClr val="006600"/>
                </a:solidFill>
              </a:rPr>
              <a:t>, не/дорого, а дешево, не/</a:t>
            </a:r>
            <a:r>
              <a:rPr lang="ru-RU" dirty="0" err="1">
                <a:solidFill>
                  <a:srgbClr val="006600"/>
                </a:solidFill>
              </a:rPr>
              <a:t>в’янучий</a:t>
            </a:r>
            <a:r>
              <a:rPr lang="ru-RU" dirty="0">
                <a:solidFill>
                  <a:srgbClr val="006600"/>
                </a:solidFill>
              </a:rPr>
              <a:t>, не/</a:t>
            </a:r>
            <a:r>
              <a:rPr lang="ru-RU" dirty="0" err="1">
                <a:solidFill>
                  <a:srgbClr val="006600"/>
                </a:solidFill>
              </a:rPr>
              <a:t>близький</a:t>
            </a:r>
            <a:r>
              <a:rPr lang="ru-RU" dirty="0">
                <a:solidFill>
                  <a:srgbClr val="006600"/>
                </a:solidFill>
              </a:rPr>
              <a:t>, не/</a:t>
            </a:r>
            <a:r>
              <a:rPr lang="ru-RU" dirty="0" err="1">
                <a:solidFill>
                  <a:srgbClr val="006600"/>
                </a:solidFill>
              </a:rPr>
              <a:t>зважаючи</a:t>
            </a:r>
            <a:r>
              <a:rPr lang="ru-RU" dirty="0">
                <a:solidFill>
                  <a:srgbClr val="006600"/>
                </a:solidFill>
              </a:rPr>
              <a:t>, не/</a:t>
            </a:r>
            <a:r>
              <a:rPr lang="ru-RU" dirty="0" err="1">
                <a:solidFill>
                  <a:srgbClr val="006600"/>
                </a:solidFill>
              </a:rPr>
              <a:t>врожай</a:t>
            </a:r>
            <a:r>
              <a:rPr lang="ru-RU" dirty="0">
                <a:solidFill>
                  <a:srgbClr val="006600"/>
                </a:solidFill>
              </a:rPr>
              <a:t>, не/</a:t>
            </a:r>
            <a:r>
              <a:rPr lang="ru-RU" dirty="0" err="1">
                <a:solidFill>
                  <a:srgbClr val="006600"/>
                </a:solidFill>
              </a:rPr>
              <a:t>дбалий</a:t>
            </a:r>
            <a:r>
              <a:rPr lang="ru-RU" dirty="0">
                <a:solidFill>
                  <a:srgbClr val="006600"/>
                </a:solidFill>
              </a:rPr>
              <a:t>, не/</a:t>
            </a:r>
            <a:r>
              <a:rPr lang="ru-RU" dirty="0" err="1">
                <a:solidFill>
                  <a:srgbClr val="006600"/>
                </a:solidFill>
              </a:rPr>
              <a:t>завжди</a:t>
            </a:r>
            <a:r>
              <a:rPr lang="ru-RU" dirty="0">
                <a:solidFill>
                  <a:srgbClr val="006600"/>
                </a:solidFill>
              </a:rPr>
              <a:t>, не/</a:t>
            </a:r>
            <a:r>
              <a:rPr lang="ru-RU" dirty="0" err="1">
                <a:solidFill>
                  <a:srgbClr val="006600"/>
                </a:solidFill>
              </a:rPr>
              <a:t>захищений</a:t>
            </a:r>
            <a:r>
              <a:rPr lang="ru-RU" dirty="0">
                <a:solidFill>
                  <a:srgbClr val="006600"/>
                </a:solidFill>
              </a:rPr>
              <a:t> </a:t>
            </a:r>
            <a:r>
              <a:rPr lang="ru-RU" dirty="0" err="1">
                <a:solidFill>
                  <a:srgbClr val="006600"/>
                </a:solidFill>
              </a:rPr>
              <a:t>від</a:t>
            </a:r>
            <a:r>
              <a:rPr lang="ru-RU" dirty="0">
                <a:solidFill>
                  <a:srgbClr val="006600"/>
                </a:solidFill>
              </a:rPr>
              <a:t> </a:t>
            </a:r>
            <a:r>
              <a:rPr lang="ru-RU" dirty="0" err="1">
                <a:solidFill>
                  <a:srgbClr val="006600"/>
                </a:solidFill>
              </a:rPr>
              <a:t>вітру</a:t>
            </a:r>
            <a:r>
              <a:rPr lang="ru-RU" dirty="0">
                <a:solidFill>
                  <a:srgbClr val="006600"/>
                </a:solidFill>
              </a:rPr>
              <a:t>, не/</a:t>
            </a:r>
            <a:r>
              <a:rPr lang="ru-RU" dirty="0" err="1">
                <a:solidFill>
                  <a:srgbClr val="006600"/>
                </a:solidFill>
              </a:rPr>
              <a:t>краще</a:t>
            </a:r>
            <a:r>
              <a:rPr lang="ru-RU" dirty="0">
                <a:solidFill>
                  <a:srgbClr val="006600"/>
                </a:solidFill>
              </a:rPr>
              <a:t>, не/</a:t>
            </a:r>
            <a:r>
              <a:rPr lang="ru-RU" dirty="0" err="1">
                <a:solidFill>
                  <a:srgbClr val="006600"/>
                </a:solidFill>
              </a:rPr>
              <a:t>істотно</a:t>
            </a:r>
            <a:r>
              <a:rPr lang="ru-RU" dirty="0">
                <a:solidFill>
                  <a:srgbClr val="006600"/>
                </a:solidFill>
              </a:rPr>
              <a:t>, не/</a:t>
            </a:r>
            <a:r>
              <a:rPr lang="ru-RU" dirty="0" err="1">
                <a:solidFill>
                  <a:srgbClr val="006600"/>
                </a:solidFill>
              </a:rPr>
              <a:t>пекучий</a:t>
            </a:r>
            <a:r>
              <a:rPr lang="ru-RU" dirty="0">
                <a:solidFill>
                  <a:srgbClr val="006600"/>
                </a:solidFill>
              </a:rPr>
              <a:t>, не/</a:t>
            </a:r>
            <a:r>
              <a:rPr lang="ru-RU" dirty="0" err="1">
                <a:solidFill>
                  <a:srgbClr val="006600"/>
                </a:solidFill>
              </a:rPr>
              <a:t>переконливий</a:t>
            </a:r>
            <a:r>
              <a:rPr lang="ru-RU" dirty="0">
                <a:solidFill>
                  <a:srgbClr val="006600"/>
                </a:solidFill>
              </a:rPr>
              <a:t>, не/</a:t>
            </a:r>
            <a:r>
              <a:rPr lang="ru-RU" dirty="0" err="1">
                <a:solidFill>
                  <a:srgbClr val="006600"/>
                </a:solidFill>
              </a:rPr>
              <a:t>досягати</a:t>
            </a:r>
            <a:r>
              <a:rPr lang="ru-RU" dirty="0">
                <a:solidFill>
                  <a:srgbClr val="006600"/>
                </a:solidFill>
              </a:rPr>
              <a:t>, не/</a:t>
            </a:r>
            <a:r>
              <a:rPr lang="ru-RU" dirty="0" err="1">
                <a:solidFill>
                  <a:srgbClr val="006600"/>
                </a:solidFill>
              </a:rPr>
              <a:t>вблаганний</a:t>
            </a:r>
            <a:r>
              <a:rPr lang="ru-RU" dirty="0">
                <a:solidFill>
                  <a:srgbClr val="006600"/>
                </a:solidFill>
              </a:rPr>
              <a:t>, не/</a:t>
            </a:r>
            <a:r>
              <a:rPr lang="ru-RU" dirty="0" err="1">
                <a:solidFill>
                  <a:srgbClr val="006600"/>
                </a:solidFill>
              </a:rPr>
              <a:t>проворний</a:t>
            </a:r>
            <a:r>
              <a:rPr lang="ru-RU" dirty="0">
                <a:solidFill>
                  <a:srgbClr val="006600"/>
                </a:solidFill>
              </a:rPr>
              <a:t>, не/часто, не/</a:t>
            </a:r>
            <a:r>
              <a:rPr lang="ru-RU" dirty="0" err="1">
                <a:solidFill>
                  <a:srgbClr val="006600"/>
                </a:solidFill>
              </a:rPr>
              <a:t>надійний</a:t>
            </a:r>
            <a:r>
              <a:rPr lang="ru-RU" dirty="0">
                <a:solidFill>
                  <a:srgbClr val="006600"/>
                </a:solidFill>
              </a:rPr>
              <a:t>. </a:t>
            </a:r>
          </a:p>
          <a:p>
            <a:r>
              <a:rPr lang="ru-RU" b="1" i="0" dirty="0">
                <a:solidFill>
                  <a:srgbClr val="006600"/>
                </a:solidFill>
                <a:effectLst/>
              </a:rPr>
              <a:t>4. </a:t>
            </a:r>
            <a:r>
              <a:rPr lang="ru-RU" b="1" i="0" dirty="0" err="1">
                <a:solidFill>
                  <a:srgbClr val="006600"/>
                </a:solidFill>
                <a:effectLst/>
              </a:rPr>
              <a:t>Перепишіть</a:t>
            </a:r>
            <a:r>
              <a:rPr lang="ru-RU" b="1" i="0" dirty="0">
                <a:solidFill>
                  <a:srgbClr val="006600"/>
                </a:solidFill>
                <a:effectLst/>
              </a:rPr>
              <a:t>, </a:t>
            </a:r>
            <a:r>
              <a:rPr lang="ru-RU" b="1" i="0" dirty="0" err="1">
                <a:solidFill>
                  <a:srgbClr val="006600"/>
                </a:solidFill>
                <a:effectLst/>
              </a:rPr>
              <a:t>розкриваючи</a:t>
            </a:r>
            <a:r>
              <a:rPr lang="ru-RU" b="1" i="0" dirty="0">
                <a:solidFill>
                  <a:srgbClr val="006600"/>
                </a:solidFill>
                <a:effectLst/>
              </a:rPr>
              <a:t> дужки.</a:t>
            </a:r>
            <a:endParaRPr lang="ru-RU" b="0" i="0" dirty="0">
              <a:solidFill>
                <a:srgbClr val="006600"/>
              </a:solidFill>
              <a:effectLst/>
            </a:endParaRPr>
          </a:p>
          <a:p>
            <a:r>
              <a:rPr lang="ru-RU" b="0" i="0" dirty="0">
                <a:solidFill>
                  <a:srgbClr val="006600"/>
                </a:solidFill>
                <a:effectLst/>
              </a:rPr>
              <a:t>1. Хай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розквітне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веселково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у (не)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виданій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красі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наша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мова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калинова</a:t>
            </a:r>
            <a:r>
              <a:rPr lang="ru-RU" b="0" i="0" dirty="0">
                <a:solidFill>
                  <a:srgbClr val="006600"/>
                </a:solidFill>
                <a:effectLst/>
              </a:rPr>
              <a:t>,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наче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сонце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у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росі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(П.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Тичина</a:t>
            </a:r>
            <a:r>
              <a:rPr lang="ru-RU" b="0" i="0" dirty="0">
                <a:solidFill>
                  <a:srgbClr val="006600"/>
                </a:solidFill>
                <a:effectLst/>
              </a:rPr>
              <a:t>). 2. То (не) просто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мова</a:t>
            </a:r>
            <a:r>
              <a:rPr lang="ru-RU" b="0" i="0" dirty="0">
                <a:solidFill>
                  <a:srgbClr val="006600"/>
                </a:solidFill>
                <a:effectLst/>
              </a:rPr>
              <a:t>, звуки, (не)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словникові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холодини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- в них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чути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труд, і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піт</a:t>
            </a:r>
            <a:r>
              <a:rPr lang="ru-RU" b="0" i="0" dirty="0">
                <a:solidFill>
                  <a:srgbClr val="006600"/>
                </a:solidFill>
                <a:effectLst/>
              </a:rPr>
              <a:t>, і муки,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чуття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єдиної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родини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(П.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Тичина</a:t>
            </a:r>
            <a:r>
              <a:rPr lang="ru-RU" b="0" i="0" dirty="0">
                <a:solidFill>
                  <a:srgbClr val="006600"/>
                </a:solidFill>
                <a:effectLst/>
              </a:rPr>
              <a:t>). 3. Так,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армія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тоді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(не)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переможна</a:t>
            </a:r>
            <a:r>
              <a:rPr lang="ru-RU" b="0" i="0" dirty="0">
                <a:solidFill>
                  <a:srgbClr val="006600"/>
                </a:solidFill>
                <a:effectLst/>
              </a:rPr>
              <a:t>, коли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любов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зове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її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на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бій</a:t>
            </a:r>
            <a:r>
              <a:rPr lang="ru-RU" b="0" i="0" dirty="0">
                <a:solidFill>
                  <a:srgbClr val="006600"/>
                </a:solidFill>
                <a:effectLst/>
              </a:rPr>
              <a:t>! (Б.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Олійник</a:t>
            </a:r>
            <a:r>
              <a:rPr lang="ru-RU" b="0" i="0" dirty="0">
                <a:solidFill>
                  <a:srgbClr val="006600"/>
                </a:solidFill>
                <a:effectLst/>
              </a:rPr>
              <a:t>). 4. Я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винний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в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тім</a:t>
            </a:r>
            <a:r>
              <a:rPr lang="ru-RU" b="0" i="0" dirty="0">
                <a:solidFill>
                  <a:srgbClr val="006600"/>
                </a:solidFill>
                <a:effectLst/>
              </a:rPr>
              <a:t>,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що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світ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(не)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ліпший</a:t>
            </a:r>
            <a:r>
              <a:rPr lang="ru-RU" b="0" i="0" dirty="0">
                <a:solidFill>
                  <a:srgbClr val="006600"/>
                </a:solidFill>
                <a:effectLst/>
              </a:rPr>
              <a:t>, (не)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розумніший</a:t>
            </a:r>
            <a:r>
              <a:rPr lang="ru-RU" b="0" i="0" dirty="0">
                <a:solidFill>
                  <a:srgbClr val="006600"/>
                </a:solidFill>
                <a:effectLst/>
              </a:rPr>
              <a:t>,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ніж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він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є,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хоч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віддаю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йому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найглибше</a:t>
            </a:r>
            <a:r>
              <a:rPr lang="ru-RU" b="0" i="0" dirty="0">
                <a:solidFill>
                  <a:srgbClr val="006600"/>
                </a:solidFill>
                <a:effectLst/>
              </a:rPr>
              <a:t>,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найкраще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почуття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своє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(Л.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Первомайський</a:t>
            </a:r>
            <a:r>
              <a:rPr lang="ru-RU" b="0" i="0" dirty="0">
                <a:solidFill>
                  <a:srgbClr val="006600"/>
                </a:solidFill>
                <a:effectLst/>
              </a:rPr>
              <a:t>). 5. Без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мистецтва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життя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було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б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холодним</a:t>
            </a:r>
            <a:r>
              <a:rPr lang="ru-RU" b="0" i="0" dirty="0">
                <a:solidFill>
                  <a:srgbClr val="006600"/>
                </a:solidFill>
                <a:effectLst/>
              </a:rPr>
              <a:t>, (не)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затишним</a:t>
            </a:r>
            <a:r>
              <a:rPr lang="ru-RU" b="0" i="0" dirty="0">
                <a:solidFill>
                  <a:srgbClr val="006600"/>
                </a:solidFill>
                <a:effectLst/>
              </a:rPr>
              <a:t>, (не)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привітним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(Л. Дмитерко). 6. Душа народу (не)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сліпа</a:t>
            </a:r>
            <a:r>
              <a:rPr lang="ru-RU" b="0" i="0" dirty="0">
                <a:solidFill>
                  <a:srgbClr val="006600"/>
                </a:solidFill>
                <a:effectLst/>
              </a:rPr>
              <a:t>, вона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стоока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(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М.Рильський</a:t>
            </a:r>
            <a:r>
              <a:rPr lang="ru-RU" b="0" i="0" dirty="0">
                <a:solidFill>
                  <a:srgbClr val="006600"/>
                </a:solidFill>
                <a:effectLst/>
              </a:rPr>
              <a:t>). 7. Краса -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лиш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відображення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земного у (не) земному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дзеркалі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душі</a:t>
            </a:r>
            <a:r>
              <a:rPr lang="ru-RU" b="0" i="0" dirty="0">
                <a:solidFill>
                  <a:srgbClr val="006600"/>
                </a:solidFill>
                <a:effectLst/>
              </a:rPr>
              <a:t>! (І.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Жиленко</a:t>
            </a:r>
            <a:r>
              <a:rPr lang="ru-RU" b="0" i="0" dirty="0">
                <a:solidFill>
                  <a:srgbClr val="006600"/>
                </a:solidFill>
                <a:effectLst/>
              </a:rPr>
              <a:t>) 8. В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дружній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сім’ї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(не)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порозуміння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тривають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(не)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довго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(О. Копиленко).</a:t>
            </a:r>
          </a:p>
        </p:txBody>
      </p:sp>
    </p:spTree>
    <p:extLst>
      <p:ext uri="{BB962C8B-B14F-4D97-AF65-F5344CB8AC3E}">
        <p14:creationId xmlns:p14="http://schemas.microsoft.com/office/powerpoint/2010/main" val="3774808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980728"/>
            <a:ext cx="66967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ТЕСТИ</a:t>
            </a: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1.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Century Gothic"/>
              </a:rPr>
              <a:t>Частку</a:t>
            </a:r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 </a:t>
            </a:r>
            <a:r>
              <a:rPr lang="ru-RU" b="1" i="1" dirty="0">
                <a:solidFill>
                  <a:srgbClr val="006600"/>
                </a:solidFill>
                <a:effectLst/>
                <a:latin typeface="Century Gothic"/>
              </a:rPr>
              <a:t>не</a:t>
            </a:r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 треба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Century Gothic"/>
              </a:rPr>
              <a:t>писати</a:t>
            </a:r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 разом у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Century Gothic"/>
              </a:rPr>
              <a:t>варіанті</a:t>
            </a:r>
            <a:endParaRPr lang="ru-RU" b="1" i="0" dirty="0">
              <a:solidFill>
                <a:srgbClr val="006600"/>
              </a:solidFill>
              <a:effectLst/>
              <a:latin typeface="Century Gothic"/>
            </a:endParaRP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А 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зовсім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зрозумілий</a:t>
            </a:r>
            <a:endParaRPr lang="ru-RU" b="0" i="0" dirty="0">
              <a:solidFill>
                <a:srgbClr val="006600"/>
              </a:solidFill>
              <a:effectLst/>
              <a:latin typeface="Century Gothic"/>
            </a:endParaRP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Б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зошит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підписано</a:t>
            </a:r>
            <a:endParaRPr lang="ru-RU" b="0" i="0" dirty="0">
              <a:solidFill>
                <a:srgbClr val="006600"/>
              </a:solidFill>
              <a:effectLst/>
              <a:latin typeface="Century Gothic"/>
            </a:endParaRP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В 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всі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з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цим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обізнані</a:t>
            </a:r>
            <a:endParaRPr lang="ru-RU" b="0" i="0" dirty="0">
              <a:solidFill>
                <a:srgbClr val="006600"/>
              </a:solidFill>
              <a:effectLst/>
              <a:latin typeface="Century Gothic"/>
            </a:endParaRP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Г 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забутня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подорож</a:t>
            </a:r>
            <a:endParaRPr lang="ru-RU" b="0" i="0" dirty="0">
              <a:solidFill>
                <a:srgbClr val="006600"/>
              </a:solidFill>
              <a:effectLst/>
              <a:latin typeface="Century Gothic"/>
            </a:endParaRPr>
          </a:p>
          <a:p>
            <a:endParaRPr lang="ru-RU" b="1" i="0" dirty="0">
              <a:solidFill>
                <a:srgbClr val="006600"/>
              </a:solidFill>
              <a:effectLst/>
              <a:latin typeface="Century Gothic"/>
            </a:endParaRP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2.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Century Gothic"/>
              </a:rPr>
              <a:t>Частка</a:t>
            </a:r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 </a:t>
            </a:r>
            <a:r>
              <a:rPr lang="ru-RU" b="1" i="1" dirty="0">
                <a:solidFill>
                  <a:srgbClr val="006600"/>
                </a:solidFill>
                <a:effectLst/>
                <a:latin typeface="Century Gothic"/>
              </a:rPr>
              <a:t>не</a:t>
            </a:r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 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Century Gothic"/>
              </a:rPr>
              <a:t>пишеться</a:t>
            </a:r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Century Gothic"/>
              </a:rPr>
              <a:t>окремо</a:t>
            </a:r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 у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Century Gothic"/>
              </a:rPr>
              <a:t>варіанті</a:t>
            </a:r>
            <a:endParaRPr lang="ru-RU" b="1" i="0" dirty="0">
              <a:solidFill>
                <a:srgbClr val="006600"/>
              </a:solidFill>
              <a:effectLst/>
              <a:latin typeface="Century Gothic"/>
            </a:endParaRP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А 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стало не/переливки</a:t>
            </a: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Б 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здужати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всіх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завдань</a:t>
            </a:r>
            <a:endParaRPr lang="ru-RU" b="0" i="0" dirty="0">
              <a:solidFill>
                <a:srgbClr val="006600"/>
              </a:solidFill>
              <a:effectLst/>
              <a:latin typeface="Century Gothic"/>
            </a:endParaRP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В 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покоїтися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через погоду</a:t>
            </a: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Г 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дооцінювати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друзів</a:t>
            </a:r>
            <a:endParaRPr lang="ru-RU" b="0" i="0" dirty="0">
              <a:solidFill>
                <a:srgbClr val="006600"/>
              </a:solidFill>
              <a:effectLst/>
              <a:latin typeface="Century Gothic"/>
            </a:endParaRP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Д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говорити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не/правду</a:t>
            </a:r>
          </a:p>
          <a:p>
            <a:endParaRPr lang="ru-RU" b="1" i="0" dirty="0">
              <a:solidFill>
                <a:srgbClr val="006600"/>
              </a:solidFill>
              <a:effectLst/>
              <a:latin typeface="Century Gothic"/>
            </a:endParaRP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3.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Century Gothic"/>
              </a:rPr>
              <a:t>Частка</a:t>
            </a:r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 не 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Century Gothic"/>
              </a:rPr>
              <a:t>пишеться</a:t>
            </a:r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 разом у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Century Gothic"/>
              </a:rPr>
              <a:t>варіанті</a:t>
            </a:r>
            <a:endParaRPr lang="ru-RU" b="1" i="0" dirty="0">
              <a:solidFill>
                <a:srgbClr val="006600"/>
              </a:solidFill>
              <a:effectLst/>
              <a:latin typeface="Century Gothic"/>
            </a:endParaRP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А 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зовсім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зрозумілий</a:t>
            </a:r>
            <a:endParaRPr lang="ru-RU" b="0" i="0" dirty="0">
              <a:solidFill>
                <a:srgbClr val="006600"/>
              </a:solidFill>
              <a:effectLst/>
              <a:latin typeface="Century Gothic"/>
            </a:endParaRP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Б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зошит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підписано</a:t>
            </a:r>
            <a:endParaRPr lang="ru-RU" b="0" i="0" dirty="0">
              <a:solidFill>
                <a:srgbClr val="006600"/>
              </a:solidFill>
              <a:effectLst/>
              <a:latin typeface="Century Gothic"/>
            </a:endParaRP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В 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розмовляю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італійською</a:t>
            </a:r>
            <a:endParaRPr lang="ru-RU" b="0" i="0" dirty="0">
              <a:solidFill>
                <a:srgbClr val="006600"/>
              </a:solidFill>
              <a:effectLst/>
              <a:latin typeface="Century Gothic"/>
            </a:endParaRP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Г 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всі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з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цим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обізнані</a:t>
            </a:r>
            <a:endParaRPr lang="ru-RU" b="0" i="0" dirty="0">
              <a:solidFill>
                <a:srgbClr val="006600"/>
              </a:solidFill>
              <a:effectLst/>
              <a:latin typeface="Century Gothic"/>
            </a:endParaRP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Д 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забутня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подорож</a:t>
            </a:r>
            <a:endParaRPr lang="ru-RU" b="0" i="0" dirty="0">
              <a:solidFill>
                <a:srgbClr val="006600"/>
              </a:solidFill>
              <a:effectLst/>
              <a:latin typeface="Century Gothic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Century Gothic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4917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836712"/>
            <a:ext cx="655272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4. Разом з </a:t>
            </a:r>
            <a:r>
              <a:rPr lang="ru-RU" b="1" i="1" dirty="0">
                <a:solidFill>
                  <a:srgbClr val="006600"/>
                </a:solidFill>
                <a:effectLst/>
                <a:latin typeface="Century Gothic"/>
              </a:rPr>
              <a:t>не</a:t>
            </a:r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 треба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Century Gothic"/>
              </a:rPr>
              <a:t>писати</a:t>
            </a:r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 слово у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Century Gothic"/>
              </a:rPr>
              <a:t>варіанті</a:t>
            </a:r>
            <a:endParaRPr lang="ru-RU" b="1" i="0" dirty="0">
              <a:solidFill>
                <a:srgbClr val="006600"/>
              </a:solidFill>
              <a:effectLst/>
              <a:latin typeface="Century Gothic"/>
            </a:endParaRP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А 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високо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, а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низько</a:t>
            </a:r>
            <a:endParaRPr lang="ru-RU" b="0" i="0" dirty="0">
              <a:solidFill>
                <a:srgbClr val="006600"/>
              </a:solidFill>
              <a:effectLst/>
              <a:latin typeface="Century Gothic"/>
            </a:endParaRP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Б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відповіді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надано</a:t>
            </a:r>
            <a:endParaRPr lang="ru-RU" b="0" i="0" dirty="0">
              <a:solidFill>
                <a:srgbClr val="006600"/>
              </a:solidFill>
              <a:effectLst/>
              <a:latin typeface="Century Gothic"/>
            </a:endParaRP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В 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відчув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підтримки</a:t>
            </a:r>
            <a:endParaRPr lang="ru-RU" b="0" i="0" dirty="0">
              <a:solidFill>
                <a:srgbClr val="006600"/>
              </a:solidFill>
              <a:effectLst/>
              <a:latin typeface="Century Gothic"/>
            </a:endParaRP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Г 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не/сказавши й слова</a:t>
            </a: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Д 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вже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ми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зустрілися</a:t>
            </a:r>
            <a:endParaRPr lang="ru-RU" b="0" i="0" dirty="0">
              <a:solidFill>
                <a:srgbClr val="006600"/>
              </a:solidFill>
              <a:effectLst/>
              <a:latin typeface="Century Gothic"/>
            </a:endParaRPr>
          </a:p>
          <a:p>
            <a:endParaRPr lang="ru-RU" b="1" i="0" dirty="0">
              <a:solidFill>
                <a:srgbClr val="006600"/>
              </a:solidFill>
              <a:effectLst/>
              <a:latin typeface="Century Gothic"/>
            </a:endParaRP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5.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Century Gothic"/>
              </a:rPr>
              <a:t>Окремо</a:t>
            </a:r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 з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Century Gothic"/>
              </a:rPr>
              <a:t>часткою</a:t>
            </a:r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 </a:t>
            </a:r>
            <a:r>
              <a:rPr lang="ru-RU" b="1" i="1" dirty="0">
                <a:solidFill>
                  <a:srgbClr val="006600"/>
                </a:solidFill>
                <a:effectLst/>
                <a:latin typeface="Century Gothic"/>
              </a:rPr>
              <a:t>не</a:t>
            </a:r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 треба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Century Gothic"/>
              </a:rPr>
              <a:t>писати</a:t>
            </a:r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Century Gothic"/>
              </a:rPr>
              <a:t>виділене</a:t>
            </a:r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 слово в рядку</a:t>
            </a: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А </a:t>
            </a:r>
            <a:r>
              <a:rPr lang="ru-RU" b="1" i="1" dirty="0">
                <a:solidFill>
                  <a:srgbClr val="006600"/>
                </a:solidFill>
                <a:effectLst/>
                <a:latin typeface="Century Gothic"/>
              </a:rPr>
              <a:t>не/</a:t>
            </a:r>
            <a:r>
              <a:rPr lang="ru-RU" b="1" i="1" dirty="0" err="1">
                <a:solidFill>
                  <a:srgbClr val="006600"/>
                </a:solidFill>
                <a:effectLst/>
                <a:latin typeface="Century Gothic"/>
              </a:rPr>
              <a:t>підписані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 договори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підряду</a:t>
            </a:r>
            <a:endParaRPr lang="ru-RU" b="0" i="0" dirty="0">
              <a:solidFill>
                <a:srgbClr val="006600"/>
              </a:solidFill>
              <a:effectLst/>
              <a:latin typeface="Century Gothic"/>
            </a:endParaRP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Б </a:t>
            </a:r>
            <a:r>
              <a:rPr lang="ru-RU" b="1" i="1" dirty="0">
                <a:solidFill>
                  <a:srgbClr val="006600"/>
                </a:solidFill>
                <a:effectLst/>
                <a:latin typeface="Century Gothic"/>
              </a:rPr>
              <a:t>не/</a:t>
            </a:r>
            <a:r>
              <a:rPr lang="ru-RU" b="1" i="1" dirty="0" err="1">
                <a:solidFill>
                  <a:srgbClr val="006600"/>
                </a:solidFill>
                <a:effectLst/>
                <a:latin typeface="Century Gothic"/>
              </a:rPr>
              <a:t>спростовані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 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факти</a:t>
            </a:r>
            <a:endParaRPr lang="ru-RU" b="0" i="0" dirty="0">
              <a:solidFill>
                <a:srgbClr val="006600"/>
              </a:solidFill>
              <a:effectLst/>
              <a:latin typeface="Century Gothic"/>
            </a:endParaRP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В </a:t>
            </a:r>
            <a:r>
              <a:rPr lang="ru-RU" b="1" i="1" dirty="0">
                <a:solidFill>
                  <a:srgbClr val="006600"/>
                </a:solidFill>
                <a:effectLst/>
                <a:latin typeface="Century Gothic"/>
              </a:rPr>
              <a:t>не/</a:t>
            </a:r>
            <a:r>
              <a:rPr lang="ru-RU" b="1" i="1" dirty="0" err="1">
                <a:solidFill>
                  <a:srgbClr val="006600"/>
                </a:solidFill>
                <a:effectLst/>
                <a:latin typeface="Century Gothic"/>
              </a:rPr>
              <a:t>збалансований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 бюджет</a:t>
            </a: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Г </a:t>
            </a:r>
            <a:r>
              <a:rPr lang="ru-RU" b="1" i="1" dirty="0">
                <a:solidFill>
                  <a:srgbClr val="006600"/>
                </a:solidFill>
                <a:effectLst/>
                <a:latin typeface="Century Gothic"/>
              </a:rPr>
              <a:t>не/</a:t>
            </a:r>
            <a:r>
              <a:rPr lang="ru-RU" b="1" i="1" dirty="0" err="1">
                <a:solidFill>
                  <a:srgbClr val="006600"/>
                </a:solidFill>
                <a:effectLst/>
                <a:latin typeface="Century Gothic"/>
              </a:rPr>
              <a:t>налагоджені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 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зв'язки</a:t>
            </a:r>
            <a:endParaRPr lang="ru-RU" b="0" i="0" dirty="0">
              <a:solidFill>
                <a:srgbClr val="006600"/>
              </a:solidFill>
              <a:effectLst/>
              <a:latin typeface="Century Gothic"/>
            </a:endParaRP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Д </a:t>
            </a:r>
            <a:r>
              <a:rPr lang="ru-RU" b="1" i="1" dirty="0">
                <a:solidFill>
                  <a:srgbClr val="006600"/>
                </a:solidFill>
                <a:effectLst/>
                <a:latin typeface="Century Gothic"/>
              </a:rPr>
              <a:t>не/</a:t>
            </a:r>
            <a:r>
              <a:rPr lang="ru-RU" b="1" i="1" dirty="0" err="1">
                <a:solidFill>
                  <a:srgbClr val="006600"/>
                </a:solidFill>
                <a:effectLst/>
                <a:latin typeface="Century Gothic"/>
              </a:rPr>
              <a:t>витрачені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 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ще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кошти</a:t>
            </a:r>
            <a:endParaRPr lang="ru-RU" b="0" i="0" dirty="0">
              <a:solidFill>
                <a:srgbClr val="006600"/>
              </a:solidFill>
              <a:effectLst/>
              <a:latin typeface="Century Gothic"/>
            </a:endParaRPr>
          </a:p>
          <a:p>
            <a:endParaRPr lang="ru-RU" b="1" i="0" dirty="0">
              <a:solidFill>
                <a:srgbClr val="006600"/>
              </a:solidFill>
              <a:effectLst/>
              <a:latin typeface="Century Gothic"/>
            </a:endParaRP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6.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Century Gothic"/>
              </a:rPr>
              <a:t>Окремо</a:t>
            </a:r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 з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Century Gothic"/>
              </a:rPr>
              <a:t>часткою</a:t>
            </a:r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 </a:t>
            </a:r>
            <a:r>
              <a:rPr lang="ru-RU" b="1" i="1" dirty="0">
                <a:solidFill>
                  <a:srgbClr val="006600"/>
                </a:solidFill>
                <a:effectLst/>
                <a:latin typeface="Century Gothic"/>
              </a:rPr>
              <a:t>не </a:t>
            </a:r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треба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Century Gothic"/>
              </a:rPr>
              <a:t>писати</a:t>
            </a:r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 слово в рядку</a:t>
            </a: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А 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не/дописана картина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відомого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художника</a:t>
            </a: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Б 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з’ясовані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вчасно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важливі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питання</a:t>
            </a:r>
            <a:endParaRPr lang="ru-RU" b="0" i="0" dirty="0">
              <a:solidFill>
                <a:srgbClr val="006600"/>
              </a:solidFill>
              <a:effectLst/>
              <a:latin typeface="Century Gothic"/>
            </a:endParaRP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В 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прочитаний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допис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у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соцмережі</a:t>
            </a:r>
            <a:endParaRPr lang="ru-RU" b="0" i="0" dirty="0">
              <a:solidFill>
                <a:srgbClr val="006600"/>
              </a:solidFill>
              <a:effectLst/>
              <a:latin typeface="Century Gothic"/>
            </a:endParaRP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Г 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покоїтися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через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скаргу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сусідів</a:t>
            </a:r>
            <a:endParaRPr lang="ru-RU" b="0" i="0" dirty="0">
              <a:solidFill>
                <a:srgbClr val="006600"/>
              </a:solidFill>
              <a:effectLst/>
              <a:latin typeface="Century Gothic"/>
            </a:endParaRP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Д 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дооцінений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талант молодого артиста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Century Gothic"/>
            </a:endParaRPr>
          </a:p>
          <a:p>
            <a:endParaRPr lang="ru-RU" b="0" i="0" dirty="0">
              <a:solidFill>
                <a:srgbClr val="000000"/>
              </a:solidFill>
              <a:effectLst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15096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836712"/>
            <a:ext cx="719259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7. НЕМАЄ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Century Gothic"/>
              </a:rPr>
              <a:t>орфографічних</a:t>
            </a:r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Century Gothic"/>
              </a:rPr>
              <a:t>помилок</a:t>
            </a:r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 у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Century Gothic"/>
              </a:rPr>
              <a:t>варіанті</a:t>
            </a:r>
            <a:endParaRPr lang="ru-RU" b="1" i="0" dirty="0">
              <a:solidFill>
                <a:srgbClr val="006600"/>
              </a:solidFill>
              <a:effectLst/>
              <a:latin typeface="Century Gothic"/>
            </a:endParaRP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А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Ніколи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не купайтесь у не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знайомій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водоймі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, не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переконавшись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спочатку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,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що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там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цілком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беспечно.</a:t>
            </a: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Б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Якщо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погано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плаваєте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, то не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купайтеся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наодинці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й не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заходьте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у воду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надто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глибоко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.</a:t>
            </a: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В 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Не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пірнайте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,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якщо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ще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невправні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в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цьому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,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бо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наражаїтеся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на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ризик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ударитися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об дно.</a:t>
            </a: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Г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Якщо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зтомилися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,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переверніться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на спину: так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зможете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вітпочити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, просто полежавши на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поверхні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води.</a:t>
            </a: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8.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Century Gothic"/>
              </a:rPr>
              <a:t>Позначте</a:t>
            </a:r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 рядок, у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Century Gothic"/>
              </a:rPr>
              <a:t>якому</a:t>
            </a:r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Century Gothic"/>
              </a:rPr>
              <a:t>всі</a:t>
            </a:r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Century Gothic"/>
              </a:rPr>
              <a:t>дієприкметники</a:t>
            </a:r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Century Gothic"/>
              </a:rPr>
              <a:t>пишуться</a:t>
            </a:r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 з </a:t>
            </a:r>
            <a:r>
              <a:rPr lang="ru-RU" b="1" i="1" dirty="0">
                <a:solidFill>
                  <a:srgbClr val="006600"/>
                </a:solidFill>
                <a:effectLst/>
                <a:latin typeface="Century Gothic"/>
              </a:rPr>
              <a:t>не </a:t>
            </a:r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разом:</a:t>
            </a: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А 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виконане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завдання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; не/скошена трава;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розв’язана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задача</a:t>
            </a: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Б 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не/прочитана книга;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побілена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хата;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стіни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фарбовані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, а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лаковані</a:t>
            </a:r>
            <a:endParaRPr lang="ru-RU" b="0" i="0" dirty="0">
              <a:solidFill>
                <a:srgbClr val="006600"/>
              </a:solidFill>
              <a:effectLst/>
              <a:latin typeface="Century Gothic"/>
            </a:endParaRP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В 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вишитий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рушник; слова,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ще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нікому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сказані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;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довантажена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машина</a:t>
            </a: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Г 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доспівані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пісні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;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квіти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ніким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зірвані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;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доплетений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кошик</a:t>
            </a:r>
            <a:endParaRPr lang="ru-RU" b="0" i="0" dirty="0">
              <a:solidFill>
                <a:srgbClr val="006600"/>
              </a:solidFill>
              <a:effectLst/>
              <a:latin typeface="Century Gothic"/>
            </a:endParaRP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Century Gothic"/>
              </a:rPr>
              <a:t>Д 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вивчений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текст,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узгоджені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питання</a:t>
            </a:r>
            <a:r>
              <a:rPr lang="ru-RU" b="0" i="0" dirty="0">
                <a:solidFill>
                  <a:srgbClr val="006600"/>
                </a:solidFill>
                <a:effectLst/>
                <a:latin typeface="Century Gothic"/>
              </a:rPr>
              <a:t>, поле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Century Gothic"/>
              </a:rPr>
              <a:t>засіяне</a:t>
            </a:r>
            <a:endParaRPr lang="ru-RU" b="0" i="0" dirty="0">
              <a:solidFill>
                <a:srgbClr val="006600"/>
              </a:solidFill>
              <a:effectLst/>
              <a:latin typeface="Century Gothic"/>
            </a:endParaRPr>
          </a:p>
          <a:p>
            <a:endParaRPr lang="ru-RU" b="0" i="0" dirty="0">
              <a:solidFill>
                <a:srgbClr val="006600"/>
              </a:solidFill>
              <a:effectLst/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926114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836712"/>
            <a:ext cx="69847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0" dirty="0">
              <a:solidFill>
                <a:srgbClr val="000000"/>
              </a:solidFill>
              <a:effectLst/>
              <a:latin typeface="Arial"/>
            </a:endParaRPr>
          </a:p>
          <a:p>
            <a:endParaRPr lang="ru-RU" b="1" dirty="0">
              <a:solidFill>
                <a:srgbClr val="000000"/>
              </a:solidFill>
              <a:latin typeface="Arial"/>
            </a:endParaRP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9.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Arial"/>
              </a:rPr>
              <a:t>Частку</a:t>
            </a: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 </a:t>
            </a:r>
            <a:r>
              <a:rPr lang="ru-RU" b="1" i="1" dirty="0">
                <a:solidFill>
                  <a:srgbClr val="006600"/>
                </a:solidFill>
                <a:effectLst/>
                <a:latin typeface="Arial"/>
              </a:rPr>
              <a:t>не</a:t>
            </a: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 треба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Arial"/>
              </a:rPr>
              <a:t>писати</a:t>
            </a: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Arial"/>
              </a:rPr>
              <a:t>окремо</a:t>
            </a: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 з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Arial"/>
              </a:rPr>
              <a:t>наступним</a:t>
            </a: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 словом у рядку</a:t>
            </a:r>
            <a:br>
              <a:rPr lang="ru-RU" dirty="0">
                <a:solidFill>
                  <a:srgbClr val="006600"/>
                </a:solidFill>
              </a:rPr>
            </a:b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А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ще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підкорені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вершини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;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вивчене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питання</a:t>
            </a:r>
            <a:br>
              <a:rPr lang="ru-RU" dirty="0">
                <a:solidFill>
                  <a:srgbClr val="006600"/>
                </a:solidFill>
              </a:rPr>
            </a:b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Б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лан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засіяний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; не/затоплена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навесні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місцина</a:t>
            </a:r>
            <a:br>
              <a:rPr lang="ru-RU" dirty="0">
                <a:solidFill>
                  <a:srgbClr val="006600"/>
                </a:solidFill>
              </a:rPr>
            </a:b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В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не/опале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листя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;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перекладений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ніким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текст</a:t>
            </a:r>
            <a:br>
              <a:rPr lang="ru-RU" dirty="0">
                <a:solidFill>
                  <a:srgbClr val="006600"/>
                </a:solidFill>
              </a:rPr>
            </a:b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Г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досі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збудований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дім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;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переборне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бажання</a:t>
            </a:r>
            <a:br>
              <a:rPr lang="ru-RU" dirty="0">
                <a:solidFill>
                  <a:srgbClr val="006600"/>
                </a:solidFill>
              </a:rPr>
            </a:b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Д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зовсім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відомий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Вороний;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захищений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сад</a:t>
            </a:r>
          </a:p>
          <a:p>
            <a:endParaRPr lang="ru-RU" b="1" i="0" dirty="0">
              <a:solidFill>
                <a:srgbClr val="006600"/>
              </a:solidFill>
              <a:effectLst/>
              <a:latin typeface="Arial"/>
            </a:endParaRPr>
          </a:p>
          <a:p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10.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Arial"/>
              </a:rPr>
              <a:t>Частку</a:t>
            </a: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 </a:t>
            </a:r>
            <a:r>
              <a:rPr lang="ru-RU" b="1" i="1" dirty="0">
                <a:solidFill>
                  <a:srgbClr val="006600"/>
                </a:solidFill>
                <a:effectLst/>
                <a:latin typeface="Arial"/>
              </a:rPr>
              <a:t>не</a:t>
            </a: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 треба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Arial"/>
              </a:rPr>
              <a:t>писати</a:t>
            </a: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Arial"/>
              </a:rPr>
              <a:t>окремо</a:t>
            </a: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 з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Arial"/>
              </a:rPr>
              <a:t>наступним</a:t>
            </a: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 словом у рядку</a:t>
            </a:r>
            <a:br>
              <a:rPr lang="ru-RU" dirty="0">
                <a:solidFill>
                  <a:srgbClr val="006600"/>
                </a:solidFill>
              </a:rPr>
            </a:b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А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плани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здійснені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;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прогріта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сонцем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земля</a:t>
            </a:r>
            <a:br>
              <a:rPr lang="ru-RU" dirty="0">
                <a:solidFill>
                  <a:srgbClr val="006600"/>
                </a:solidFill>
              </a:rPr>
            </a:b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Б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не/заплетена, а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розплетена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коса;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випитий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сік</a:t>
            </a:r>
            <a:br>
              <a:rPr lang="ru-RU" dirty="0">
                <a:solidFill>
                  <a:srgbClr val="006600"/>
                </a:solidFill>
              </a:rPr>
            </a:b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В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спростовані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нею чутки;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скопані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ділянки</a:t>
            </a:r>
            <a:br>
              <a:rPr lang="ru-RU" dirty="0">
                <a:solidFill>
                  <a:srgbClr val="006600"/>
                </a:solidFill>
              </a:rPr>
            </a:b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Г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зважаючи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на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дощ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;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ще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оголошені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результати</a:t>
            </a:r>
            <a:br>
              <a:rPr lang="ru-RU" dirty="0">
                <a:solidFill>
                  <a:srgbClr val="006600"/>
                </a:solidFill>
              </a:rPr>
            </a:b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Д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ніким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порушене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питання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;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знайдені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скарби</a:t>
            </a:r>
            <a:endParaRPr lang="uk-UA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70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836712"/>
            <a:ext cx="72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i="0" dirty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11.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Arial"/>
              </a:rPr>
              <a:t>Частку</a:t>
            </a: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 </a:t>
            </a:r>
            <a:r>
              <a:rPr lang="ru-RU" b="1" i="1" dirty="0">
                <a:solidFill>
                  <a:srgbClr val="006600"/>
                </a:solidFill>
                <a:effectLst/>
                <a:latin typeface="Arial"/>
              </a:rPr>
              <a:t>не</a:t>
            </a: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 треба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Arial"/>
              </a:rPr>
              <a:t>писати</a:t>
            </a: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 з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Arial"/>
              </a:rPr>
              <a:t>наступним</a:t>
            </a: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 словом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Arial"/>
              </a:rPr>
              <a:t>окремо</a:t>
            </a: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 в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Arial"/>
              </a:rPr>
              <a:t>реченні</a:t>
            </a:r>
            <a:br>
              <a:rPr lang="ru-RU" b="0" i="0" dirty="0">
                <a:solidFill>
                  <a:srgbClr val="006600"/>
                </a:solidFill>
                <a:effectLst/>
                <a:latin typeface="Arial"/>
              </a:rPr>
            </a:b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А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А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я й не/знала,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що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думки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болять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, коли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дужа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і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серце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—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безборонні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.</a:t>
            </a:r>
            <a:br>
              <a:rPr lang="ru-RU" b="0" i="0" dirty="0">
                <a:solidFill>
                  <a:srgbClr val="006600"/>
                </a:solidFill>
                <a:effectLst/>
                <a:latin typeface="Arial"/>
              </a:rPr>
            </a:b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Б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Коли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копають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картоплю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, ключ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угорі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журавлиний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рідною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мовою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кличе у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відомі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краї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.</a:t>
            </a:r>
            <a:br>
              <a:rPr lang="ru-RU" b="0" i="0" dirty="0">
                <a:solidFill>
                  <a:srgbClr val="006600"/>
                </a:solidFill>
                <a:effectLst/>
                <a:latin typeface="Arial"/>
              </a:rPr>
            </a:b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В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Родина —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тільки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вбогий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човен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на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вмолимих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бурунах.</a:t>
            </a:r>
            <a:br>
              <a:rPr lang="ru-RU" b="0" i="0" dirty="0">
                <a:solidFill>
                  <a:srgbClr val="006600"/>
                </a:solidFill>
                <a:effectLst/>
                <a:latin typeface="Arial"/>
              </a:rPr>
            </a:b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Г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Надворі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впевнено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всміхався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чудовий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ранок.</a:t>
            </a:r>
            <a:br>
              <a:rPr lang="ru-RU" b="0" i="0" dirty="0">
                <a:solidFill>
                  <a:srgbClr val="006600"/>
                </a:solidFill>
                <a:effectLst/>
                <a:latin typeface="Arial"/>
              </a:rPr>
            </a:b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Д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Мій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князю-соколе,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має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століть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поміж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нами.</a:t>
            </a:r>
          </a:p>
          <a:p>
            <a:pPr fontAlgn="base"/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12.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Arial"/>
              </a:rPr>
              <a:t>Частку</a:t>
            </a: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 </a:t>
            </a:r>
            <a:r>
              <a:rPr lang="ru-RU" b="1" i="1" dirty="0">
                <a:solidFill>
                  <a:srgbClr val="006600"/>
                </a:solidFill>
                <a:effectLst/>
                <a:latin typeface="Arial"/>
              </a:rPr>
              <a:t>не</a:t>
            </a: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 треба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Arial"/>
              </a:rPr>
              <a:t>писати</a:t>
            </a: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 з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Arial"/>
              </a:rPr>
              <a:t>наступним</a:t>
            </a: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 словом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Arial"/>
              </a:rPr>
              <a:t>окремо</a:t>
            </a: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 в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Arial"/>
              </a:rPr>
              <a:t>реченні</a:t>
            </a:r>
            <a:br>
              <a:rPr lang="ru-RU" b="0" i="0" dirty="0">
                <a:solidFill>
                  <a:srgbClr val="006600"/>
                </a:solidFill>
                <a:effectLst/>
                <a:latin typeface="Arial"/>
              </a:rPr>
            </a:b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А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Вже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не/далеко той час, коли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оксамитовим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серпанком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молодого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листячка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вкриються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розлогі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крони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кленів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.</a:t>
            </a:r>
            <a:br>
              <a:rPr lang="ru-RU" b="0" i="0" dirty="0">
                <a:solidFill>
                  <a:srgbClr val="006600"/>
                </a:solidFill>
                <a:effectLst/>
                <a:latin typeface="Arial"/>
              </a:rPr>
            </a:b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Б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Коли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засне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глибоко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місто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спокійним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сном, вона приходить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здалеку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до мене.</a:t>
            </a:r>
            <a:br>
              <a:rPr lang="ru-RU" b="0" i="0" dirty="0">
                <a:solidFill>
                  <a:srgbClr val="006600"/>
                </a:solidFill>
                <a:effectLst/>
                <a:latin typeface="Arial"/>
              </a:rPr>
            </a:b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В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Загула флейта,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мов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осіння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не/погода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під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стріхою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.</a:t>
            </a:r>
            <a:br>
              <a:rPr lang="ru-RU" b="0" i="0" dirty="0">
                <a:solidFill>
                  <a:srgbClr val="006600"/>
                </a:solidFill>
                <a:effectLst/>
                <a:latin typeface="Arial"/>
              </a:rPr>
            </a:b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Г 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У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гущавині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лісу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не/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вгамовно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витьохкували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солові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,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віщуючи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прихід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ранку.</a:t>
            </a:r>
            <a:br>
              <a:rPr lang="ru-RU" b="0" i="0" dirty="0">
                <a:solidFill>
                  <a:srgbClr val="006600"/>
                </a:solidFill>
                <a:effectLst/>
                <a:latin typeface="Arial"/>
              </a:rPr>
            </a:br>
            <a:r>
              <a:rPr lang="ru-RU" b="1" i="0" dirty="0">
                <a:solidFill>
                  <a:srgbClr val="006600"/>
                </a:solidFill>
                <a:effectLst/>
                <a:latin typeface="Arial"/>
              </a:rPr>
              <a:t>Д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Куди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не/глянь —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скрізь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розвернулося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,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розпустилося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,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зацвіло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пишним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цвітом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0595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88640"/>
            <a:ext cx="712879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uk-UA" b="0" i="0" dirty="0">
              <a:solidFill>
                <a:srgbClr val="222222"/>
              </a:solidFill>
              <a:effectLst/>
              <a:latin typeface="Georgia"/>
            </a:endParaRPr>
          </a:p>
          <a:p>
            <a:pPr algn="ctr"/>
            <a:endParaRPr lang="ru-RU" b="1" i="0" dirty="0">
              <a:solidFill>
                <a:srgbClr val="931414"/>
              </a:solidFill>
              <a:effectLst/>
              <a:latin typeface="Georgia"/>
            </a:endParaRPr>
          </a:p>
          <a:p>
            <a:pPr algn="ctr"/>
            <a:endParaRPr lang="ru-RU" b="1" dirty="0">
              <a:solidFill>
                <a:srgbClr val="931414"/>
              </a:solidFill>
              <a:latin typeface="Georgia"/>
            </a:endParaRPr>
          </a:p>
          <a:p>
            <a:pPr algn="ctr"/>
            <a:endParaRPr lang="ru-RU" b="1" i="0" dirty="0">
              <a:solidFill>
                <a:srgbClr val="931414"/>
              </a:solidFill>
              <a:effectLst/>
              <a:latin typeface="Georgia"/>
            </a:endParaRPr>
          </a:p>
          <a:p>
            <a:pPr algn="ctr"/>
            <a:endParaRPr lang="ru-RU" b="1" dirty="0">
              <a:solidFill>
                <a:srgbClr val="931414"/>
              </a:solidFill>
              <a:latin typeface="Georgia"/>
            </a:endParaRPr>
          </a:p>
          <a:p>
            <a:pPr algn="ctr"/>
            <a:endParaRPr lang="ru-RU" b="1" i="0" dirty="0">
              <a:solidFill>
                <a:srgbClr val="931414"/>
              </a:solidFill>
              <a:effectLst/>
              <a:latin typeface="Georgia"/>
            </a:endParaRPr>
          </a:p>
          <a:p>
            <a:pPr algn="ctr"/>
            <a:r>
              <a:rPr lang="ru-RU" sz="2400" b="1" i="0" dirty="0" err="1">
                <a:solidFill>
                  <a:srgbClr val="006600"/>
                </a:solidFill>
                <a:effectLst/>
              </a:rPr>
              <a:t>Питання</a:t>
            </a:r>
            <a:r>
              <a:rPr lang="ru-RU" sz="2400" b="1" i="0" dirty="0">
                <a:solidFill>
                  <a:srgbClr val="006600"/>
                </a:solidFill>
                <a:effectLst/>
              </a:rPr>
              <a:t> для самоконтролю</a:t>
            </a:r>
            <a:endParaRPr lang="ru-RU" sz="2400" b="0" i="0" dirty="0">
              <a:solidFill>
                <a:srgbClr val="006600"/>
              </a:solidFill>
              <a:effectLst/>
            </a:endParaRPr>
          </a:p>
          <a:p>
            <a:r>
              <a:rPr lang="ru-RU" sz="2000" b="0" i="0" dirty="0">
                <a:solidFill>
                  <a:srgbClr val="006600"/>
                </a:solidFill>
                <a:effectLst/>
              </a:rPr>
              <a:t>1. Як </a:t>
            </a:r>
            <a:r>
              <a:rPr lang="ru-RU" sz="2000" b="0" i="0" dirty="0" err="1">
                <a:solidFill>
                  <a:srgbClr val="006600"/>
                </a:solidFill>
                <a:effectLst/>
              </a:rPr>
              <a:t>пишеться</a:t>
            </a:r>
            <a:r>
              <a:rPr lang="ru-RU" sz="2000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sz="2000" b="0" i="0" dirty="0" err="1">
                <a:solidFill>
                  <a:srgbClr val="006600"/>
                </a:solidFill>
                <a:effectLst/>
              </a:rPr>
              <a:t>частка</a:t>
            </a:r>
            <a:r>
              <a:rPr lang="ru-RU" sz="2000" b="0" i="0" dirty="0">
                <a:solidFill>
                  <a:srgbClr val="006600"/>
                </a:solidFill>
                <a:effectLst/>
              </a:rPr>
              <a:t> </a:t>
            </a:r>
            <a:r>
              <a:rPr lang="ru-RU" sz="2000" b="1" i="1" dirty="0">
                <a:solidFill>
                  <a:srgbClr val="006600"/>
                </a:solidFill>
                <a:effectLst/>
              </a:rPr>
              <a:t>НЕ</a:t>
            </a:r>
            <a:r>
              <a:rPr lang="ru-RU" sz="2000" b="0" i="1" dirty="0">
                <a:solidFill>
                  <a:srgbClr val="006600"/>
                </a:solidFill>
                <a:effectLst/>
              </a:rPr>
              <a:t> </a:t>
            </a:r>
            <a:r>
              <a:rPr lang="ru-RU" sz="2000" b="0" i="0" dirty="0">
                <a:solidFill>
                  <a:srgbClr val="006600"/>
                </a:solidFill>
                <a:effectLst/>
              </a:rPr>
              <a:t>з </a:t>
            </a:r>
            <a:r>
              <a:rPr lang="ru-RU" sz="2000" b="0" i="0" dirty="0" err="1">
                <a:solidFill>
                  <a:srgbClr val="006600"/>
                </a:solidFill>
                <a:effectLst/>
              </a:rPr>
              <a:t>іменниками</a:t>
            </a:r>
            <a:r>
              <a:rPr lang="ru-RU" sz="2000" b="0" i="0" dirty="0">
                <a:solidFill>
                  <a:srgbClr val="006600"/>
                </a:solidFill>
                <a:effectLst/>
              </a:rPr>
              <a:t>, </a:t>
            </a:r>
            <a:r>
              <a:rPr lang="ru-RU" sz="2000" b="0" i="0" dirty="0" err="1">
                <a:solidFill>
                  <a:srgbClr val="006600"/>
                </a:solidFill>
                <a:effectLst/>
              </a:rPr>
              <a:t>прикметниками</a:t>
            </a:r>
            <a:r>
              <a:rPr lang="ru-RU" sz="2000" b="0" i="0" dirty="0">
                <a:solidFill>
                  <a:srgbClr val="006600"/>
                </a:solidFill>
                <a:effectLst/>
              </a:rPr>
              <a:t>?</a:t>
            </a:r>
            <a:br>
              <a:rPr lang="ru-RU" sz="2000" b="0" i="0" dirty="0">
                <a:solidFill>
                  <a:srgbClr val="006600"/>
                </a:solidFill>
                <a:effectLst/>
              </a:rPr>
            </a:br>
            <a:r>
              <a:rPr lang="ru-RU" sz="2000" b="0" i="0" dirty="0">
                <a:solidFill>
                  <a:srgbClr val="006600"/>
                </a:solidFill>
                <a:effectLst/>
              </a:rPr>
              <a:t>2. Як </a:t>
            </a:r>
            <a:r>
              <a:rPr lang="ru-RU" sz="2000" b="0" i="0" dirty="0" err="1">
                <a:solidFill>
                  <a:srgbClr val="006600"/>
                </a:solidFill>
                <a:effectLst/>
              </a:rPr>
              <a:t>пишеться</a:t>
            </a:r>
            <a:r>
              <a:rPr lang="ru-RU" sz="2000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sz="2000" b="0" i="0" dirty="0" err="1">
                <a:solidFill>
                  <a:srgbClr val="006600"/>
                </a:solidFill>
                <a:effectLst/>
              </a:rPr>
              <a:t>частка</a:t>
            </a:r>
            <a:r>
              <a:rPr lang="ru-RU" sz="2000" b="0" i="0" dirty="0">
                <a:solidFill>
                  <a:srgbClr val="006600"/>
                </a:solidFill>
                <a:effectLst/>
              </a:rPr>
              <a:t> </a:t>
            </a:r>
            <a:r>
              <a:rPr lang="ru-RU" sz="2000" b="1" i="1" dirty="0">
                <a:solidFill>
                  <a:srgbClr val="006600"/>
                </a:solidFill>
                <a:effectLst/>
              </a:rPr>
              <a:t>НЕ</a:t>
            </a:r>
            <a:r>
              <a:rPr lang="ru-RU" sz="2000" b="0" i="1" dirty="0">
                <a:solidFill>
                  <a:srgbClr val="006600"/>
                </a:solidFill>
                <a:effectLst/>
              </a:rPr>
              <a:t> </a:t>
            </a:r>
            <a:r>
              <a:rPr lang="ru-RU" sz="2000" b="0" i="0" dirty="0">
                <a:solidFill>
                  <a:srgbClr val="006600"/>
                </a:solidFill>
                <a:effectLst/>
              </a:rPr>
              <a:t>з </a:t>
            </a:r>
            <a:r>
              <a:rPr lang="ru-RU" sz="2000" b="0" i="0" dirty="0" err="1">
                <a:solidFill>
                  <a:srgbClr val="006600"/>
                </a:solidFill>
                <a:effectLst/>
              </a:rPr>
              <a:t>дієсловами</a:t>
            </a:r>
            <a:r>
              <a:rPr lang="ru-RU" sz="2000" b="0" i="0" dirty="0">
                <a:solidFill>
                  <a:srgbClr val="006600"/>
                </a:solidFill>
                <a:effectLst/>
              </a:rPr>
              <a:t>?</a:t>
            </a:r>
            <a:br>
              <a:rPr lang="ru-RU" sz="2000" b="0" i="1" dirty="0">
                <a:solidFill>
                  <a:srgbClr val="006600"/>
                </a:solidFill>
                <a:effectLst/>
              </a:rPr>
            </a:br>
            <a:r>
              <a:rPr lang="ru-RU" sz="2000" dirty="0">
                <a:solidFill>
                  <a:srgbClr val="006600"/>
                </a:solidFill>
              </a:rPr>
              <a:t>3</a:t>
            </a:r>
            <a:r>
              <a:rPr lang="ru-RU" sz="2000" b="0" i="0" dirty="0">
                <a:solidFill>
                  <a:srgbClr val="006600"/>
                </a:solidFill>
                <a:effectLst/>
              </a:rPr>
              <a:t>. З </a:t>
            </a:r>
            <a:r>
              <a:rPr lang="ru-RU" sz="2000" b="0" i="0" dirty="0" err="1">
                <a:solidFill>
                  <a:srgbClr val="006600"/>
                </a:solidFill>
                <a:effectLst/>
              </a:rPr>
              <a:t>якими</a:t>
            </a:r>
            <a:r>
              <a:rPr lang="ru-RU" sz="2000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sz="2000" b="0" i="0" dirty="0" err="1">
                <a:solidFill>
                  <a:srgbClr val="006600"/>
                </a:solidFill>
                <a:effectLst/>
              </a:rPr>
              <a:t>частинами</a:t>
            </a:r>
            <a:r>
              <a:rPr lang="ru-RU" sz="2000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sz="2000" b="0" i="0" dirty="0" err="1">
                <a:solidFill>
                  <a:srgbClr val="006600"/>
                </a:solidFill>
                <a:effectLst/>
              </a:rPr>
              <a:t>мови</a:t>
            </a:r>
            <a:r>
              <a:rPr lang="ru-RU" sz="2000" b="0" i="0" dirty="0">
                <a:solidFill>
                  <a:srgbClr val="006600"/>
                </a:solidFill>
                <a:effectLst/>
              </a:rPr>
              <a:t> й за </a:t>
            </a:r>
            <a:r>
              <a:rPr lang="ru-RU" sz="2000" b="0" i="0" dirty="0" err="1">
                <a:solidFill>
                  <a:srgbClr val="006600"/>
                </a:solidFill>
                <a:effectLst/>
              </a:rPr>
              <a:t>якими</a:t>
            </a:r>
            <a:r>
              <a:rPr lang="ru-RU" sz="2000" b="0" i="0" dirty="0">
                <a:solidFill>
                  <a:srgbClr val="006600"/>
                </a:solidFill>
                <a:effectLst/>
              </a:rPr>
              <a:t> правилами </a:t>
            </a:r>
            <a:r>
              <a:rPr lang="ru-RU" sz="2000" b="0" i="0" dirty="0" err="1">
                <a:solidFill>
                  <a:srgbClr val="006600"/>
                </a:solidFill>
                <a:effectLst/>
              </a:rPr>
              <a:t>частка</a:t>
            </a:r>
            <a:r>
              <a:rPr lang="ru-RU" sz="2000" dirty="0">
                <a:solidFill>
                  <a:srgbClr val="006600"/>
                </a:solidFill>
              </a:rPr>
              <a:t> </a:t>
            </a:r>
            <a:r>
              <a:rPr lang="ru-RU" sz="2000" b="1" i="1" dirty="0">
                <a:solidFill>
                  <a:srgbClr val="006600"/>
                </a:solidFill>
                <a:effectLst/>
              </a:rPr>
              <a:t>НЕ</a:t>
            </a:r>
            <a:r>
              <a:rPr lang="ru-RU" sz="2000" i="1" dirty="0">
                <a:solidFill>
                  <a:srgbClr val="006600"/>
                </a:solidFill>
              </a:rPr>
              <a:t> </a:t>
            </a:r>
            <a:r>
              <a:rPr lang="ru-RU" sz="2000" b="0" i="0" dirty="0" err="1">
                <a:solidFill>
                  <a:srgbClr val="006600"/>
                </a:solidFill>
                <a:effectLst/>
              </a:rPr>
              <a:t>пишеться</a:t>
            </a:r>
            <a:r>
              <a:rPr lang="ru-RU" sz="2000" dirty="0">
                <a:solidFill>
                  <a:srgbClr val="006600"/>
                </a:solidFill>
              </a:rPr>
              <a:t>  </a:t>
            </a:r>
            <a:r>
              <a:rPr lang="ru-RU" sz="2000" b="0" i="0" dirty="0">
                <a:solidFill>
                  <a:srgbClr val="006600"/>
                </a:solidFill>
                <a:effectLst/>
              </a:rPr>
              <a:t>разом?</a:t>
            </a:r>
            <a:br>
              <a:rPr lang="ru-RU" sz="2000" b="0" i="0" dirty="0">
                <a:solidFill>
                  <a:srgbClr val="006600"/>
                </a:solidFill>
                <a:effectLst/>
              </a:rPr>
            </a:br>
            <a:r>
              <a:rPr lang="ru-RU" sz="2000" b="0" i="0" dirty="0">
                <a:solidFill>
                  <a:srgbClr val="006600"/>
                </a:solidFill>
                <a:effectLst/>
              </a:rPr>
              <a:t>4. </a:t>
            </a:r>
            <a:r>
              <a:rPr lang="ru-RU" sz="2000" b="0" i="0" dirty="0" err="1">
                <a:solidFill>
                  <a:srgbClr val="006600"/>
                </a:solidFill>
                <a:effectLst/>
              </a:rPr>
              <a:t>Сформулюйте</a:t>
            </a:r>
            <a:r>
              <a:rPr lang="ru-RU" sz="2000" b="0" i="0" dirty="0">
                <a:solidFill>
                  <a:srgbClr val="006600"/>
                </a:solidFill>
                <a:effectLst/>
              </a:rPr>
              <a:t> правила, </a:t>
            </a:r>
            <a:r>
              <a:rPr lang="ru-RU" sz="2000" b="0" i="0" dirty="0" err="1">
                <a:solidFill>
                  <a:srgbClr val="006600"/>
                </a:solidFill>
                <a:effectLst/>
              </a:rPr>
              <a:t>спільні</a:t>
            </a:r>
            <a:r>
              <a:rPr lang="ru-RU" sz="2000" b="0" i="0" dirty="0">
                <a:solidFill>
                  <a:srgbClr val="006600"/>
                </a:solidFill>
                <a:effectLst/>
              </a:rPr>
              <a:t> для </a:t>
            </a:r>
            <a:r>
              <a:rPr lang="ru-RU" sz="2000" b="0" i="0" dirty="0" err="1">
                <a:solidFill>
                  <a:srgbClr val="006600"/>
                </a:solidFill>
                <a:effectLst/>
              </a:rPr>
              <a:t>різних</a:t>
            </a:r>
            <a:r>
              <a:rPr lang="ru-RU" sz="2000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sz="2000" b="0" i="0" dirty="0" err="1">
                <a:solidFill>
                  <a:srgbClr val="006600"/>
                </a:solidFill>
                <a:effectLst/>
              </a:rPr>
              <a:t>частин</a:t>
            </a:r>
            <a:r>
              <a:rPr lang="ru-RU" sz="2000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sz="2000" b="0" i="0" dirty="0" err="1">
                <a:solidFill>
                  <a:srgbClr val="006600"/>
                </a:solidFill>
                <a:effectLst/>
              </a:rPr>
              <a:t>мови</a:t>
            </a:r>
            <a:r>
              <a:rPr lang="ru-RU" sz="2000" b="0" i="0" dirty="0">
                <a:solidFill>
                  <a:srgbClr val="006600"/>
                </a:solidFill>
                <a:effectLst/>
              </a:rPr>
              <a:t>, за </a:t>
            </a:r>
            <a:r>
              <a:rPr lang="ru-RU" sz="2000" b="0" i="0" dirty="0" err="1">
                <a:solidFill>
                  <a:srgbClr val="006600"/>
                </a:solidFill>
                <a:effectLst/>
              </a:rPr>
              <a:t>якими</a:t>
            </a:r>
            <a:r>
              <a:rPr lang="ru-RU" sz="2000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sz="2000" b="0" i="0" dirty="0" err="1">
                <a:solidFill>
                  <a:srgbClr val="006600"/>
                </a:solidFill>
                <a:effectLst/>
              </a:rPr>
              <a:t>частка</a:t>
            </a:r>
            <a:r>
              <a:rPr lang="ru-RU" sz="2000" b="0" i="0" dirty="0">
                <a:solidFill>
                  <a:srgbClr val="006600"/>
                </a:solidFill>
                <a:effectLst/>
              </a:rPr>
              <a:t> </a:t>
            </a:r>
            <a:r>
              <a:rPr lang="ru-RU" sz="2000" b="1" i="1" dirty="0">
                <a:solidFill>
                  <a:srgbClr val="006600"/>
                </a:solidFill>
                <a:effectLst/>
              </a:rPr>
              <a:t>НЕ</a:t>
            </a:r>
            <a:r>
              <a:rPr lang="ru-RU" sz="2000" b="0" i="1" dirty="0">
                <a:solidFill>
                  <a:srgbClr val="006600"/>
                </a:solidFill>
                <a:effectLst/>
              </a:rPr>
              <a:t> </a:t>
            </a:r>
            <a:r>
              <a:rPr lang="ru-RU" sz="2000" b="0" i="0" dirty="0" err="1">
                <a:solidFill>
                  <a:srgbClr val="006600"/>
                </a:solidFill>
                <a:effectLst/>
              </a:rPr>
              <a:t>пишеться</a:t>
            </a:r>
            <a:r>
              <a:rPr lang="ru-RU" sz="2000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sz="2000" b="0" i="0" dirty="0" err="1">
                <a:solidFill>
                  <a:srgbClr val="006600"/>
                </a:solidFill>
                <a:effectLst/>
              </a:rPr>
              <a:t>окремо</a:t>
            </a:r>
            <a:r>
              <a:rPr lang="ru-RU" sz="2000" b="0" i="0" dirty="0">
                <a:solidFill>
                  <a:srgbClr val="006600"/>
                </a:solidFill>
                <a:effectLst/>
              </a:rPr>
              <a:t>.</a:t>
            </a:r>
          </a:p>
          <a:p>
            <a:br>
              <a:rPr lang="uk-UA" sz="2000" dirty="0"/>
            </a:b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847984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627315"/>
              </p:ext>
            </p:extLst>
          </p:nvPr>
        </p:nvGraphicFramePr>
        <p:xfrm>
          <a:off x="1619671" y="692696"/>
          <a:ext cx="7537027" cy="5880469"/>
        </p:xfrm>
        <a:graphic>
          <a:graphicData uri="http://schemas.openxmlformats.org/drawingml/2006/table">
            <a:tbl>
              <a:tblPr/>
              <a:tblGrid>
                <a:gridCol w="3751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85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8324"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rgbClr val="006600"/>
                          </a:solidFill>
                          <a:effectLst/>
                        </a:rPr>
                        <a:t>Разом</a:t>
                      </a:r>
                    </a:p>
                  </a:txBody>
                  <a:tcPr marL="22858" marR="22858" marT="22858" marB="22858" anchor="ctr">
                    <a:lnL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rgbClr val="006600"/>
                          </a:solidFill>
                          <a:effectLst/>
                        </a:rPr>
                        <a:t>Окремо</a:t>
                      </a:r>
                    </a:p>
                  </a:txBody>
                  <a:tcPr marL="22858" marR="22858" marT="22858" marB="22858" anchor="ctr">
                    <a:lnL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5972">
                <a:tc>
                  <a:txBody>
                    <a:bodyPr/>
                    <a:lstStyle/>
                    <a:p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Тільки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разом 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пишеться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тоді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, коли слово без 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вживається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: </a:t>
                      </a:r>
                      <a:r>
                        <a:rPr lang="ru-RU" sz="1600" b="1" i="1" dirty="0" err="1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вдаха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, </a:t>
                      </a:r>
                      <a:r>
                        <a:rPr lang="ru-RU" sz="1600" b="1" i="1" dirty="0" err="1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здара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, </a:t>
                      </a:r>
                      <a:r>
                        <a:rPr lang="ru-RU" sz="1600" b="1" i="1" dirty="0" err="1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года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,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ук; </a:t>
                      </a:r>
                      <a:r>
                        <a:rPr lang="ru-RU" sz="1600" b="1" i="1" dirty="0" err="1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вблаганний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, </a:t>
                      </a:r>
                      <a:r>
                        <a:rPr lang="ru-RU" sz="1600" b="1" i="1" dirty="0" err="1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впинний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, </a:t>
                      </a:r>
                      <a:r>
                        <a:rPr lang="ru-RU" sz="1600" b="1" i="1" dirty="0" err="1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щадний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; </a:t>
                      </a:r>
                      <a:r>
                        <a:rPr lang="ru-RU" sz="1600" b="1" i="1" dirty="0" err="1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вдовзі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, </a:t>
                      </a:r>
                      <a:r>
                        <a:rPr lang="ru-RU" sz="1600" b="1" i="1" dirty="0" err="1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втямки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, </a:t>
                      </a:r>
                      <a:r>
                        <a:rPr lang="ru-RU" sz="1600" b="1" i="1" dirty="0" err="1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подалік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, </a:t>
                      </a:r>
                      <a:r>
                        <a:rPr lang="ru-RU" sz="1600" b="1" i="1" dirty="0" err="1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щодавно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,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хотя.</a:t>
                      </a:r>
                      <a:endParaRPr lang="ru-RU" sz="1600" dirty="0">
                        <a:solidFill>
                          <a:srgbClr val="006600"/>
                        </a:solidFill>
                        <a:effectLst/>
                      </a:endParaRPr>
                    </a:p>
                  </a:txBody>
                  <a:tcPr marL="22858" marR="22858" marT="22858" marB="22858" anchor="ctr">
                    <a:lnL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Завжди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окремо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пишеться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 з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числівниками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займенниками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і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прийменниками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: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 два,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 десять,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 перший,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четвертий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,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 ми,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 наш,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 будь-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який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 (але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виняток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: </a:t>
                      </a:r>
                      <a:r>
                        <a:rPr lang="ru-RU" sz="1600" b="1" i="1" dirty="0" err="1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абиякий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 і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абиякий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),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 до 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речі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,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 з руки.</a:t>
                      </a:r>
                      <a:endParaRPr lang="ru-RU" sz="1600" dirty="0">
                        <a:solidFill>
                          <a:srgbClr val="006600"/>
                        </a:solidFill>
                        <a:effectLst/>
                      </a:endParaRPr>
                    </a:p>
                  </a:txBody>
                  <a:tcPr marL="22858" marR="22858" marT="22858" marB="22858" anchor="ctr">
                    <a:lnL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16173">
                <a:tc>
                  <a:txBody>
                    <a:bodyPr/>
                    <a:lstStyle/>
                    <a:p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Якщо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йдеться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про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нове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поняття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, то 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 з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іменниками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пишемо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разом: </a:t>
                      </a:r>
                      <a:r>
                        <a:rPr lang="ru-RU" sz="1600" b="1" i="1" dirty="0" err="1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безпека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 (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загроза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); </a:t>
                      </a:r>
                      <a:r>
                        <a:rPr lang="ru-RU" sz="1600" b="1" i="1" dirty="0" err="1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билиця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 (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вигадка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);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воля (рабство);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доля (лихо);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друг (ворог); </a:t>
                      </a:r>
                      <a:r>
                        <a:rPr lang="ru-RU" sz="1600" b="1" i="1" dirty="0" err="1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довіра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 (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підозра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);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правда (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брехня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);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приязнь (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ворожість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); </a:t>
                      </a:r>
                      <a:r>
                        <a:rPr lang="ru-RU" sz="1600" b="1" i="1" dirty="0" err="1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слава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 (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поговір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); </a:t>
                      </a:r>
                      <a:r>
                        <a:rPr lang="ru-RU" sz="1600" b="1" i="1" dirty="0" err="1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спокій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 (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тривога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, 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рух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).</a:t>
                      </a:r>
                      <a:endParaRPr lang="ru-RU" sz="1600" dirty="0">
                        <a:solidFill>
                          <a:srgbClr val="006600"/>
                        </a:solidFill>
                        <a:effectLst/>
                      </a:endParaRPr>
                    </a:p>
                  </a:txBody>
                  <a:tcPr marL="22858" marR="22858" marT="22858" marB="22858" anchor="ctr">
                    <a:lnL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Якщо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заперечується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,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відкидається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щось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, то 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 з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іменниками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пишемо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окремо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: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 друг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 (а 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товариш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, 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співробітник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, просто 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знайомий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, 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випадкова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людина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,</a:t>
                      </a:r>
                      <a:r>
                        <a:rPr lang="ru-RU" sz="1600" i="1" baseline="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ворог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);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 приязнь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 (а 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любов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, 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байдужість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, 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ворожість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),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 правда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 (а 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жарт, 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вигадка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, 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брехня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),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 слава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 (а 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вдячність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 людей, 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почуття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обов’язку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, 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заробіток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, 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гроші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, 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ганьба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 і т. д.).</a:t>
                      </a:r>
                    </a:p>
                  </a:txBody>
                  <a:tcPr marL="22858" marR="22858" marT="22858" marB="22858" anchor="ctr">
                    <a:lnL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7152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250065"/>
              </p:ext>
            </p:extLst>
          </p:nvPr>
        </p:nvGraphicFramePr>
        <p:xfrm>
          <a:off x="2048994" y="764704"/>
          <a:ext cx="7107706" cy="6120680"/>
        </p:xfrm>
        <a:graphic>
          <a:graphicData uri="http://schemas.openxmlformats.org/drawingml/2006/table">
            <a:tbl>
              <a:tblPr/>
              <a:tblGrid>
                <a:gridCol w="3315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2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17803">
                <a:tc rowSpan="2">
                  <a:txBody>
                    <a:bodyPr/>
                    <a:lstStyle/>
                    <a:p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З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прикметниками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й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прислівниками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найчастіше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пишеться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разом: </a:t>
                      </a:r>
                      <a:r>
                        <a:rPr lang="ru-RU" sz="1600" b="1" i="1" dirty="0" err="1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вибагливий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 (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скромний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 у 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вимогах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), </a:t>
                      </a:r>
                      <a:r>
                        <a:rPr lang="ru-RU" sz="1600" b="1" i="1" dirty="0" err="1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вмілий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 (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безпорадний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), </a:t>
                      </a:r>
                      <a:r>
                        <a:rPr lang="ru-RU" sz="1600" b="1" i="1" dirty="0" err="1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добрий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 (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злий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),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легкий (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важкий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),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далеко (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близько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), </a:t>
                      </a:r>
                      <a:r>
                        <a:rPr lang="ru-RU" sz="1600" b="1" i="1" dirty="0" err="1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доброзичливо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 (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вороже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), </a:t>
                      </a:r>
                      <a:r>
                        <a:rPr lang="ru-RU" sz="1600" b="1" i="1" dirty="0" err="1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рішуче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 (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вагаючись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), </a:t>
                      </a:r>
                      <a:r>
                        <a:rPr lang="ru-RU" sz="1600" b="1" i="1" dirty="0" err="1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сумлінно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 (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абияк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).</a:t>
                      </a:r>
                      <a:endParaRPr lang="ru-RU" sz="1600" dirty="0">
                        <a:solidFill>
                          <a:srgbClr val="006600"/>
                        </a:solidFill>
                        <a:effectLst/>
                      </a:endParaRPr>
                    </a:p>
                  </a:txBody>
                  <a:tcPr marL="19309" marR="19309" marT="19309" marB="19309" anchor="ctr">
                    <a:lnL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Окремо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 з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прикметниками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й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прислівниками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пишеться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тоді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, коли в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реченні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щось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заперечується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: 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робота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важка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; дорога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 далека; 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надворі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 холодно.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Іноді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таке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заперечення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підсилюється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заперечними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словами 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ні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, 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ані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, 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ніяк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, 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нітрохи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, 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ніколи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, 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ніде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, 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ніщо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, 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ніхто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 і под.: 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робота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аж </a:t>
                      </a:r>
                      <a:r>
                        <a:rPr lang="ru-RU" sz="1600" b="1" i="1" dirty="0" err="1">
                          <a:solidFill>
                            <a:srgbClr val="006600"/>
                          </a:solidFill>
                          <a:effectLst/>
                        </a:rPr>
                        <a:t>ніяк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 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важка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; </a:t>
                      </a:r>
                      <a:r>
                        <a:rPr lang="ru-RU" sz="1600" b="1" i="1" dirty="0" err="1">
                          <a:solidFill>
                            <a:srgbClr val="006600"/>
                          </a:solidFill>
                          <a:effectLst/>
                        </a:rPr>
                        <a:t>ні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,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 дорога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 далека; 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надворі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r>
                        <a:rPr lang="ru-RU" sz="1600" b="1" i="1" dirty="0" err="1">
                          <a:solidFill>
                            <a:srgbClr val="006600"/>
                          </a:solidFill>
                          <a:effectLst/>
                        </a:rPr>
                        <a:t>нітрохи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 не 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холодно; нам </a:t>
                      </a:r>
                      <a:r>
                        <a:rPr lang="ru-RU" sz="1600" b="1" i="1" dirty="0" err="1">
                          <a:solidFill>
                            <a:srgbClr val="006600"/>
                          </a:solidFill>
                          <a:effectLst/>
                        </a:rPr>
                        <a:t>ніщо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 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страшне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.</a:t>
                      </a:r>
                      <a:b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</a:br>
                      <a:r>
                        <a:rPr lang="ru-RU" sz="1600" b="1" dirty="0" err="1">
                          <a:solidFill>
                            <a:srgbClr val="006600"/>
                          </a:solidFill>
                          <a:effectLst/>
                        </a:rPr>
                        <a:t>Увага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</a:rPr>
                        <a:t>!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 В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цих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самих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висловах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(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якщо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в них нема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заперечних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слів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) 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можна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писати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й разом: 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робота </a:t>
                      </a:r>
                      <a:r>
                        <a:rPr lang="ru-RU" sz="1600" b="1" i="1" dirty="0" err="1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важка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; дорога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далека; 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надворі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r>
                        <a:rPr lang="ru-RU" sz="1600" b="1" i="1" dirty="0" err="1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холодно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.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 У такому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разі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речення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стає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стверджувальним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.</a:t>
                      </a:r>
                    </a:p>
                  </a:txBody>
                  <a:tcPr marL="19309" marR="19309" marT="19309" marB="19309" anchor="ctr">
                    <a:lnL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2942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Завжди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окремо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пишеться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r>
                        <a:rPr lang="ru-RU" sz="1600" b="1" dirty="0">
                          <a:solidFill>
                            <a:srgbClr val="006600"/>
                          </a:solidFill>
                          <a:effectLst/>
                        </a:rPr>
                        <a:t>не,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 коли є </a:t>
                      </a:r>
                      <a:r>
                        <a:rPr lang="ru-RU" sz="1600" dirty="0" err="1">
                          <a:solidFill>
                            <a:srgbClr val="006600"/>
                          </a:solidFill>
                          <a:effectLst/>
                        </a:rPr>
                        <a:t>протиставлення</a:t>
                      </a:r>
                      <a:r>
                        <a:rPr lang="ru-RU" sz="1600" dirty="0">
                          <a:solidFill>
                            <a:srgbClr val="006600"/>
                          </a:solidFill>
                          <a:effectLst/>
                        </a:rPr>
                        <a:t>: 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робота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важка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,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а легка;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 дорога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 далека,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 але й не </a:t>
                      </a:r>
                      <a:r>
                        <a:rPr lang="ru-RU" sz="1600" b="1" i="1" dirty="0" err="1">
                          <a:solidFill>
                            <a:srgbClr val="006600"/>
                          </a:solidFill>
                          <a:effectLst/>
                        </a:rPr>
                        <a:t>близька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;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r>
                        <a:rPr lang="ru-RU" sz="1600" i="1" dirty="0" err="1">
                          <a:solidFill>
                            <a:srgbClr val="006600"/>
                          </a:solidFill>
                          <a:effectLst/>
                        </a:rPr>
                        <a:t>надворі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не</a:t>
                      </a:r>
                      <a:r>
                        <a:rPr lang="ru-RU" sz="1600" i="1" dirty="0">
                          <a:solidFill>
                            <a:srgbClr val="006600"/>
                          </a:solidFill>
                          <a:effectLst/>
                        </a:rPr>
                        <a:t> холодно, 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а так </a:t>
                      </a:r>
                      <a:r>
                        <a:rPr lang="ru-RU" sz="1600" b="1" i="1" dirty="0" err="1">
                          <a:solidFill>
                            <a:srgbClr val="006600"/>
                          </a:solidFill>
                          <a:effectLst/>
                        </a:rPr>
                        <a:t>собі</a:t>
                      </a:r>
                      <a:r>
                        <a:rPr lang="ru-RU" sz="1600" b="1" i="1" dirty="0">
                          <a:solidFill>
                            <a:srgbClr val="006600"/>
                          </a:solidFill>
                          <a:effectLst/>
                        </a:rPr>
                        <a:t>.</a:t>
                      </a:r>
                      <a:endParaRPr lang="ru-RU" sz="1600" dirty="0">
                        <a:solidFill>
                          <a:srgbClr val="006600"/>
                        </a:solidFill>
                        <a:effectLst/>
                      </a:endParaRPr>
                    </a:p>
                  </a:txBody>
                  <a:tcPr marL="19309" marR="19309" marT="19309" marB="19309" anchor="ctr">
                    <a:lnL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303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168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0" y="612845"/>
            <a:ext cx="69847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0" i="0" cap="all" dirty="0">
                <a:solidFill>
                  <a:srgbClr val="006600"/>
                </a:solidFill>
                <a:effectLst/>
              </a:rPr>
              <a:t>ПРАВОПИС </a:t>
            </a:r>
            <a:r>
              <a:rPr lang="ru-RU" b="1" i="0" cap="all" dirty="0">
                <a:solidFill>
                  <a:srgbClr val="006600"/>
                </a:solidFill>
                <a:effectLst/>
              </a:rPr>
              <a:t>НЕ</a:t>
            </a:r>
            <a:r>
              <a:rPr lang="ru-RU" b="0" i="0" cap="all" dirty="0">
                <a:solidFill>
                  <a:srgbClr val="006600"/>
                </a:solidFill>
                <a:effectLst/>
              </a:rPr>
              <a:t> З ДІЄСЛОВАМИ</a:t>
            </a:r>
            <a:endParaRPr lang="ru-RU" b="1" i="0" cap="all" dirty="0">
              <a:solidFill>
                <a:srgbClr val="006600"/>
              </a:solidFill>
              <a:effectLst/>
            </a:endParaRPr>
          </a:p>
          <a:p>
            <a:pPr algn="just" fontAlgn="base"/>
            <a:r>
              <a:rPr lang="ru-RU" b="0" i="0" dirty="0">
                <a:solidFill>
                  <a:srgbClr val="006600"/>
                </a:solidFill>
                <a:effectLst/>
              </a:rPr>
              <a:t>Перед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тим</a:t>
            </a:r>
            <a:r>
              <a:rPr lang="ru-RU" b="0" i="0" dirty="0">
                <a:solidFill>
                  <a:srgbClr val="006600"/>
                </a:solidFill>
                <a:effectLst/>
              </a:rPr>
              <a:t>, як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розібрати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правопис</a:t>
            </a:r>
            <a:r>
              <a:rPr lang="ru-RU" b="0" i="0" dirty="0">
                <a:solidFill>
                  <a:srgbClr val="006600"/>
                </a:solidFill>
                <a:effectLst/>
              </a:rPr>
              <a:t> </a:t>
            </a:r>
            <a:r>
              <a:rPr lang="ru-RU" b="0" i="1" dirty="0">
                <a:solidFill>
                  <a:srgbClr val="006600"/>
                </a:solidFill>
                <a:effectLst/>
              </a:rPr>
              <a:t>не</a:t>
            </a:r>
            <a:r>
              <a:rPr lang="ru-RU" b="0" i="0" dirty="0">
                <a:solidFill>
                  <a:srgbClr val="006600"/>
                </a:solidFill>
                <a:effectLst/>
              </a:rPr>
              <a:t> з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дієсловами</a:t>
            </a:r>
            <a:r>
              <a:rPr lang="ru-RU" b="0" i="0" dirty="0">
                <a:solidFill>
                  <a:srgbClr val="006600"/>
                </a:solidFill>
                <a:effectLst/>
              </a:rPr>
              <a:t>,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рекомендуємо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вам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запам’ятати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дещо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важливе</a:t>
            </a:r>
            <a:r>
              <a:rPr lang="ru-RU" b="0" i="0" dirty="0">
                <a:solidFill>
                  <a:srgbClr val="006600"/>
                </a:solidFill>
                <a:effectLst/>
              </a:rPr>
              <a:t>.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Досить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часто у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багатьох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виникають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сумніви</a:t>
            </a:r>
            <a:r>
              <a:rPr lang="ru-RU" b="0" i="0" dirty="0">
                <a:solidFill>
                  <a:srgbClr val="006600"/>
                </a:solidFill>
                <a:effectLst/>
              </a:rPr>
              <a:t>, як правильно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писати</a:t>
            </a:r>
            <a:r>
              <a:rPr lang="ru-RU" b="0" i="0" dirty="0">
                <a:solidFill>
                  <a:srgbClr val="006600"/>
                </a:solidFill>
                <a:effectLst/>
              </a:rPr>
              <a:t> </a:t>
            </a:r>
            <a:r>
              <a:rPr lang="ru-RU" b="0" i="1" dirty="0">
                <a:solidFill>
                  <a:srgbClr val="006600"/>
                </a:solidFill>
                <a:effectLst/>
              </a:rPr>
              <a:t>не / </a:t>
            </a:r>
            <a:r>
              <a:rPr lang="ru-RU" b="0" i="1" dirty="0" err="1">
                <a:solidFill>
                  <a:srgbClr val="006600"/>
                </a:solidFill>
                <a:effectLst/>
              </a:rPr>
              <a:t>має</a:t>
            </a:r>
            <a:r>
              <a:rPr lang="ru-RU" b="0" i="0" dirty="0">
                <a:solidFill>
                  <a:srgbClr val="006600"/>
                </a:solidFill>
                <a:effectLst/>
              </a:rPr>
              <a:t>? Для того,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щоб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навчитися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вживати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присудкове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слово </a:t>
            </a:r>
            <a:r>
              <a:rPr lang="ru-RU" b="0" i="1" dirty="0" err="1">
                <a:solidFill>
                  <a:srgbClr val="006600"/>
                </a:solidFill>
                <a:effectLst/>
              </a:rPr>
              <a:t>немає</a:t>
            </a:r>
            <a:r>
              <a:rPr lang="ru-RU" b="0" i="0" dirty="0">
                <a:solidFill>
                  <a:srgbClr val="006600"/>
                </a:solidFill>
                <a:effectLst/>
              </a:rPr>
              <a:t> (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або</a:t>
            </a:r>
            <a:r>
              <a:rPr lang="ru-RU" b="0" i="0" dirty="0">
                <a:solidFill>
                  <a:srgbClr val="006600"/>
                </a:solidFill>
                <a:effectLst/>
              </a:rPr>
              <a:t> </a:t>
            </a:r>
            <a:r>
              <a:rPr lang="ru-RU" b="0" i="1" dirty="0">
                <a:solidFill>
                  <a:srgbClr val="006600"/>
                </a:solidFill>
                <a:effectLst/>
              </a:rPr>
              <a:t>нема</a:t>
            </a:r>
            <a:r>
              <a:rPr lang="ru-RU" b="0" i="0" dirty="0">
                <a:solidFill>
                  <a:srgbClr val="006600"/>
                </a:solidFill>
                <a:effectLst/>
              </a:rPr>
              <a:t>) та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дієслово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третьої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особи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однини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теперішнього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часу </a:t>
            </a:r>
            <a:r>
              <a:rPr lang="ru-RU" b="0" i="1" dirty="0">
                <a:solidFill>
                  <a:srgbClr val="006600"/>
                </a:solidFill>
                <a:effectLst/>
              </a:rPr>
              <a:t>не </a:t>
            </a:r>
            <a:r>
              <a:rPr lang="ru-RU" b="0" i="1" dirty="0" err="1">
                <a:solidFill>
                  <a:srgbClr val="006600"/>
                </a:solidFill>
                <a:effectLst/>
              </a:rPr>
              <a:t>має</a:t>
            </a:r>
            <a:r>
              <a:rPr lang="ru-RU" b="0" i="0" dirty="0">
                <a:solidFill>
                  <a:srgbClr val="006600"/>
                </a:solidFill>
                <a:effectLst/>
              </a:rPr>
              <a:t>,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варто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перевіряти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їх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у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контексті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речення</a:t>
            </a:r>
            <a:r>
              <a:rPr lang="ru-RU" b="0" i="0" dirty="0">
                <a:solidFill>
                  <a:srgbClr val="006600"/>
                </a:solidFill>
                <a:effectLst/>
              </a:rPr>
              <a:t>.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Наприклад</a:t>
            </a:r>
            <a:r>
              <a:rPr lang="ru-RU" b="0" i="0" dirty="0">
                <a:solidFill>
                  <a:srgbClr val="006600"/>
                </a:solidFill>
                <a:effectLst/>
              </a:rPr>
              <a:t>:</a:t>
            </a:r>
          </a:p>
          <a:p>
            <a:pPr fontAlgn="base">
              <a:buFont typeface="Arial"/>
              <a:buChar char="•"/>
            </a:pPr>
            <a:r>
              <a:rPr lang="ru-RU" b="0" i="0" dirty="0">
                <a:solidFill>
                  <a:srgbClr val="006600"/>
                </a:solidFill>
                <a:effectLst/>
              </a:rPr>
              <a:t>«</a:t>
            </a:r>
            <a:r>
              <a:rPr lang="ru-RU" b="0" i="1" dirty="0" err="1">
                <a:solidFill>
                  <a:srgbClr val="006600"/>
                </a:solidFill>
                <a:effectLst/>
              </a:rPr>
              <a:t>Сьогодні</a:t>
            </a:r>
            <a:r>
              <a:rPr lang="ru-RU" b="0" i="1" dirty="0">
                <a:solidFill>
                  <a:srgbClr val="006600"/>
                </a:solidFill>
                <a:effectLst/>
              </a:rPr>
              <a:t> </a:t>
            </a:r>
            <a:r>
              <a:rPr lang="ru-RU" b="0" i="1" dirty="0" err="1">
                <a:solidFill>
                  <a:srgbClr val="006600"/>
                </a:solidFill>
                <a:effectLst/>
              </a:rPr>
              <a:t>Микити</a:t>
            </a:r>
            <a:r>
              <a:rPr lang="ru-RU" b="0" i="1" dirty="0">
                <a:solidFill>
                  <a:srgbClr val="006600"/>
                </a:solidFill>
                <a:effectLst/>
              </a:rPr>
              <a:t> </a:t>
            </a:r>
            <a:r>
              <a:rPr lang="ru-RU" b="1" i="1" dirty="0" err="1">
                <a:solidFill>
                  <a:srgbClr val="006600"/>
                </a:solidFill>
                <a:effectLst/>
              </a:rPr>
              <a:t>немає</a:t>
            </a:r>
            <a:r>
              <a:rPr lang="ru-RU" b="1" i="1" dirty="0">
                <a:solidFill>
                  <a:srgbClr val="006600"/>
                </a:solidFill>
                <a:effectLst/>
              </a:rPr>
              <a:t> </a:t>
            </a:r>
            <a:r>
              <a:rPr lang="ru-RU" b="0" i="1" dirty="0">
                <a:solidFill>
                  <a:srgbClr val="006600"/>
                </a:solidFill>
                <a:effectLst/>
              </a:rPr>
              <a:t>на </a:t>
            </a:r>
            <a:r>
              <a:rPr lang="ru-RU" b="0" i="1" dirty="0" err="1">
                <a:solidFill>
                  <a:srgbClr val="006600"/>
                </a:solidFill>
                <a:effectLst/>
              </a:rPr>
              <a:t>роботі</a:t>
            </a:r>
            <a:r>
              <a:rPr lang="ru-RU" b="0" i="0" dirty="0">
                <a:solidFill>
                  <a:srgbClr val="006600"/>
                </a:solidFill>
                <a:effectLst/>
              </a:rPr>
              <a:t>»</a:t>
            </a:r>
            <a:r>
              <a:rPr lang="ru-RU" b="0" i="1" dirty="0">
                <a:solidFill>
                  <a:srgbClr val="006600"/>
                </a:solidFill>
                <a:effectLst/>
              </a:rPr>
              <a:t>.</a:t>
            </a:r>
            <a:r>
              <a:rPr lang="ru-RU" b="0" i="0" dirty="0">
                <a:solidFill>
                  <a:srgbClr val="006600"/>
                </a:solidFill>
                <a:effectLst/>
              </a:rPr>
              <a:t> У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цьому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випадку</a:t>
            </a:r>
            <a:r>
              <a:rPr lang="ru-RU" b="0" i="0" dirty="0">
                <a:solidFill>
                  <a:srgbClr val="006600"/>
                </a:solidFill>
                <a:effectLst/>
              </a:rPr>
              <a:t> </a:t>
            </a:r>
            <a:r>
              <a:rPr lang="ru-RU" b="0" i="1" dirty="0" err="1">
                <a:solidFill>
                  <a:srgbClr val="006600"/>
                </a:solidFill>
                <a:effectLst/>
              </a:rPr>
              <a:t>немає</a:t>
            </a:r>
            <a:r>
              <a:rPr lang="ru-RU" b="0" i="0" dirty="0">
                <a:solidFill>
                  <a:srgbClr val="006600"/>
                </a:solidFill>
                <a:effectLst/>
              </a:rPr>
              <a:t> 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виступає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у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ролі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присудкового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слова, тому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його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пишемо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разом. </a:t>
            </a:r>
          </a:p>
          <a:p>
            <a:pPr fontAlgn="base">
              <a:buFont typeface="Arial"/>
              <a:buChar char="•"/>
            </a:pPr>
            <a:r>
              <a:rPr lang="ru-RU" b="0" i="0" dirty="0">
                <a:solidFill>
                  <a:srgbClr val="006600"/>
                </a:solidFill>
                <a:effectLst/>
              </a:rPr>
              <a:t>«</a:t>
            </a:r>
            <a:r>
              <a:rPr lang="ru-RU" b="0" i="1" dirty="0" err="1">
                <a:solidFill>
                  <a:srgbClr val="006600"/>
                </a:solidFill>
                <a:effectLst/>
              </a:rPr>
              <a:t>Микита</a:t>
            </a:r>
            <a:r>
              <a:rPr lang="ru-RU" b="0" i="1" dirty="0">
                <a:solidFill>
                  <a:srgbClr val="006600"/>
                </a:solidFill>
                <a:effectLst/>
              </a:rPr>
              <a:t> </a:t>
            </a:r>
            <a:r>
              <a:rPr lang="ru-RU" b="1" i="1" dirty="0">
                <a:solidFill>
                  <a:srgbClr val="006600"/>
                </a:solidFill>
                <a:effectLst/>
              </a:rPr>
              <a:t>не </a:t>
            </a:r>
            <a:r>
              <a:rPr lang="ru-RU" b="1" i="1" dirty="0" err="1">
                <a:solidFill>
                  <a:srgbClr val="006600"/>
                </a:solidFill>
                <a:effectLst/>
              </a:rPr>
              <a:t>має</a:t>
            </a:r>
            <a:r>
              <a:rPr lang="ru-RU" b="1" i="1" dirty="0">
                <a:solidFill>
                  <a:srgbClr val="006600"/>
                </a:solidFill>
                <a:effectLst/>
              </a:rPr>
              <a:t> </a:t>
            </a:r>
            <a:r>
              <a:rPr lang="ru-RU" b="0" i="1" dirty="0" err="1">
                <a:solidFill>
                  <a:srgbClr val="006600"/>
                </a:solidFill>
                <a:effectLst/>
              </a:rPr>
              <a:t>вихідних</a:t>
            </a:r>
            <a:r>
              <a:rPr lang="ru-RU" b="0" i="1" dirty="0">
                <a:solidFill>
                  <a:srgbClr val="006600"/>
                </a:solidFill>
                <a:effectLst/>
              </a:rPr>
              <a:t> </a:t>
            </a:r>
            <a:r>
              <a:rPr lang="ru-RU" b="0" i="1" dirty="0" err="1">
                <a:solidFill>
                  <a:srgbClr val="006600"/>
                </a:solidFill>
                <a:effectLst/>
              </a:rPr>
              <a:t>найближчим</a:t>
            </a:r>
            <a:r>
              <a:rPr lang="ru-RU" b="0" i="1" dirty="0">
                <a:solidFill>
                  <a:srgbClr val="006600"/>
                </a:solidFill>
                <a:effectLst/>
              </a:rPr>
              <a:t> часом</a:t>
            </a:r>
            <a:r>
              <a:rPr lang="ru-RU" b="0" i="0" dirty="0">
                <a:solidFill>
                  <a:srgbClr val="006600"/>
                </a:solidFill>
                <a:effectLst/>
              </a:rPr>
              <a:t>». У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даному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реченні</a:t>
            </a:r>
            <a:r>
              <a:rPr lang="ru-RU" b="0" i="0" dirty="0">
                <a:solidFill>
                  <a:srgbClr val="006600"/>
                </a:solidFill>
                <a:effectLst/>
              </a:rPr>
              <a:t> </a:t>
            </a:r>
            <a:r>
              <a:rPr lang="ru-RU" b="0" i="1" dirty="0">
                <a:solidFill>
                  <a:srgbClr val="006600"/>
                </a:solidFill>
                <a:effectLst/>
              </a:rPr>
              <a:t>не </a:t>
            </a:r>
            <a:r>
              <a:rPr lang="ru-RU" b="0" i="1" dirty="0" err="1">
                <a:solidFill>
                  <a:srgbClr val="006600"/>
                </a:solidFill>
                <a:effectLst/>
              </a:rPr>
              <a:t>має</a:t>
            </a:r>
            <a:r>
              <a:rPr lang="ru-RU" b="0" i="0" dirty="0">
                <a:solidFill>
                  <a:srgbClr val="006600"/>
                </a:solidFill>
                <a:effectLst/>
              </a:rPr>
              <a:t> 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використовується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у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формі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дієслова</a:t>
            </a:r>
            <a:r>
              <a:rPr lang="ru-RU" b="0" i="0" dirty="0">
                <a:solidFill>
                  <a:srgbClr val="006600"/>
                </a:solidFill>
                <a:effectLst/>
              </a:rPr>
              <a:t>, тому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його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пишемо</a:t>
            </a:r>
            <a:r>
              <a:rPr lang="ru-RU" b="0" i="0" dirty="0">
                <a:solidFill>
                  <a:srgbClr val="006600"/>
                </a:solidFill>
                <a:effectLst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</a:rPr>
              <a:t>окремо</a:t>
            </a:r>
            <a:r>
              <a:rPr lang="ru-RU" b="0" i="0" dirty="0">
                <a:solidFill>
                  <a:srgbClr val="006600"/>
                </a:solidFill>
                <a:effectLst/>
              </a:rPr>
              <a:t>. 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06165"/>
            <a:ext cx="7104980" cy="255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471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692696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В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українській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мові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є 4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дієслова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,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які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можна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писати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як разом, так і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окремо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,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залежно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від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їхнього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значення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.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Запам’ятайте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ці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випадки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: </a:t>
            </a:r>
            <a:endParaRPr lang="uk-UA" dirty="0">
              <a:solidFill>
                <a:srgbClr val="006600"/>
              </a:solidFill>
            </a:endParaRPr>
          </a:p>
        </p:txBody>
      </p:sp>
      <p:pic>
        <p:nvPicPr>
          <p:cNvPr id="25604" name="Picture 4" descr="правопис не з різними частинами мов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70104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55776" y="3567498"/>
            <a:ext cx="57606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b="1" i="1" dirty="0">
              <a:solidFill>
                <a:srgbClr val="006600"/>
              </a:solidFill>
              <a:effectLst/>
              <a:latin typeface="Arial"/>
            </a:endParaRPr>
          </a:p>
          <a:p>
            <a:pPr algn="just"/>
            <a:endParaRPr lang="ru-RU" b="1" i="1" dirty="0">
              <a:solidFill>
                <a:srgbClr val="006600"/>
              </a:solidFill>
              <a:latin typeface="Arial"/>
            </a:endParaRPr>
          </a:p>
          <a:p>
            <a:pPr algn="just"/>
            <a:endParaRPr lang="ru-RU" b="1" i="1" dirty="0">
              <a:solidFill>
                <a:srgbClr val="006600"/>
              </a:solidFill>
              <a:effectLst/>
              <a:latin typeface="Arial"/>
            </a:endParaRPr>
          </a:p>
          <a:p>
            <a:pPr algn="just"/>
            <a:r>
              <a:rPr lang="ru-RU" b="1" i="1" dirty="0" err="1">
                <a:solidFill>
                  <a:srgbClr val="006600"/>
                </a:solidFill>
                <a:effectLst/>
                <a:latin typeface="Arial"/>
              </a:rPr>
              <a:t>Поясніть</a:t>
            </a:r>
            <a:r>
              <a:rPr lang="ru-RU" b="1" i="1" dirty="0">
                <a:solidFill>
                  <a:srgbClr val="006600"/>
                </a:solidFill>
                <a:effectLst/>
                <a:latin typeface="Arial"/>
              </a:rPr>
              <a:t>, </a:t>
            </a:r>
            <a:r>
              <a:rPr lang="ru-RU" b="1" i="1" dirty="0" err="1">
                <a:solidFill>
                  <a:srgbClr val="006600"/>
                </a:solidFill>
                <a:effectLst/>
                <a:latin typeface="Arial"/>
              </a:rPr>
              <a:t>чому</a:t>
            </a:r>
            <a:r>
              <a:rPr lang="ru-RU" b="1" i="1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1" i="1" dirty="0" err="1">
                <a:solidFill>
                  <a:srgbClr val="006600"/>
                </a:solidFill>
                <a:effectLst/>
                <a:latin typeface="Arial"/>
              </a:rPr>
              <a:t>одні</a:t>
            </a:r>
            <a:r>
              <a:rPr lang="ru-RU" b="1" i="1" dirty="0">
                <a:solidFill>
                  <a:srgbClr val="006600"/>
                </a:solidFill>
                <a:effectLst/>
                <a:latin typeface="Arial"/>
              </a:rPr>
              <a:t> й </a:t>
            </a:r>
            <a:r>
              <a:rPr lang="ru-RU" b="1" i="1" dirty="0" err="1">
                <a:solidFill>
                  <a:srgbClr val="006600"/>
                </a:solidFill>
                <a:effectLst/>
                <a:latin typeface="Arial"/>
              </a:rPr>
              <a:t>ті</a:t>
            </a:r>
            <a:r>
              <a:rPr lang="ru-RU" b="1" i="1" dirty="0">
                <a:solidFill>
                  <a:srgbClr val="006600"/>
                </a:solidFill>
                <a:effectLst/>
                <a:latin typeface="Arial"/>
              </a:rPr>
              <a:t> ж слова </a:t>
            </a:r>
            <a:r>
              <a:rPr lang="ru-RU" b="1" i="1" dirty="0" err="1">
                <a:solidFill>
                  <a:srgbClr val="006600"/>
                </a:solidFill>
                <a:effectLst/>
                <a:latin typeface="Arial"/>
              </a:rPr>
              <a:t>пишуться</a:t>
            </a:r>
            <a:r>
              <a:rPr lang="ru-RU" b="1" i="1" dirty="0">
                <a:solidFill>
                  <a:srgbClr val="006600"/>
                </a:solidFill>
                <a:effectLst/>
                <a:latin typeface="Arial"/>
              </a:rPr>
              <a:t> з НЕ </a:t>
            </a:r>
            <a:r>
              <a:rPr lang="ru-RU" b="1" i="1" dirty="0" err="1">
                <a:solidFill>
                  <a:srgbClr val="006600"/>
                </a:solidFill>
                <a:effectLst/>
                <a:latin typeface="Arial"/>
              </a:rPr>
              <a:t>по-різному</a:t>
            </a:r>
            <a:r>
              <a:rPr lang="ru-RU" b="1" i="1" dirty="0">
                <a:solidFill>
                  <a:srgbClr val="006600"/>
                </a:solidFill>
                <a:effectLst/>
                <a:latin typeface="Arial"/>
              </a:rPr>
              <a:t>.</a:t>
            </a:r>
            <a:endParaRPr lang="ru-RU" b="1" i="0" dirty="0">
              <a:solidFill>
                <a:srgbClr val="006600"/>
              </a:solidFill>
              <a:effectLst/>
              <a:latin typeface="Arial"/>
            </a:endParaRPr>
          </a:p>
          <a:p>
            <a:pPr algn="just"/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Неволя, не воля; недруг, не друг, не друг, а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знайомий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;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несмак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, не смак; нечиста сила, не чиста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підлога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, а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брудна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842076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 descr="правопис не з різними частинами мов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1124744"/>
            <a:ext cx="684076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047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 descr="правопис не з різними частинами мов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469" y="620688"/>
            <a:ext cx="5616624" cy="4193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правопис не з різними частинами мов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637634"/>
            <a:ext cx="6696075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2828836"/>
            <a:ext cx="6462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0" i="0" dirty="0">
              <a:solidFill>
                <a:srgbClr val="353535"/>
              </a:solidFill>
              <a:effectLst/>
              <a:latin typeface="Arial"/>
            </a:endParaRPr>
          </a:p>
          <a:p>
            <a:endParaRPr lang="ru-RU" dirty="0">
              <a:solidFill>
                <a:srgbClr val="353535"/>
              </a:solidFill>
              <a:latin typeface="Arial"/>
            </a:endParaRPr>
          </a:p>
          <a:p>
            <a:endParaRPr lang="ru-RU" b="0" i="0" dirty="0">
              <a:solidFill>
                <a:srgbClr val="353535"/>
              </a:solidFill>
              <a:effectLst/>
              <a:latin typeface="Arial"/>
            </a:endParaRPr>
          </a:p>
          <a:p>
            <a:endParaRPr lang="ru-RU" dirty="0">
              <a:solidFill>
                <a:srgbClr val="353535"/>
              </a:solidFill>
              <a:latin typeface="Arial"/>
            </a:endParaRPr>
          </a:p>
          <a:p>
            <a:endParaRPr lang="ru-RU" b="0" i="0" dirty="0">
              <a:solidFill>
                <a:srgbClr val="353535"/>
              </a:solidFill>
              <a:effectLst/>
              <a:latin typeface="Arial"/>
            </a:endParaRPr>
          </a:p>
          <a:p>
            <a:endParaRPr lang="ru-RU" dirty="0">
              <a:solidFill>
                <a:srgbClr val="353535"/>
              </a:solidFill>
              <a:latin typeface="Arial"/>
            </a:endParaRPr>
          </a:p>
          <a:p>
            <a:endParaRPr lang="ru-RU" b="0" i="0" dirty="0">
              <a:solidFill>
                <a:srgbClr val="006600"/>
              </a:solidFill>
              <a:effectLst/>
              <a:latin typeface="Arial"/>
            </a:endParaRPr>
          </a:p>
          <a:p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Варто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також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запам’ятати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чотири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дієприслівника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,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які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можна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писати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як разом, так і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окремо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.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Різниця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між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ними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полягає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 у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Arial"/>
              </a:rPr>
              <a:t>значенні</a:t>
            </a:r>
            <a:r>
              <a:rPr lang="ru-RU" b="0" i="0" dirty="0">
                <a:solidFill>
                  <a:srgbClr val="006600"/>
                </a:solidFill>
                <a:effectLst/>
                <a:latin typeface="Arial"/>
              </a:rPr>
              <a:t>: </a:t>
            </a:r>
            <a:endParaRPr lang="uk-UA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22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23728" y="836712"/>
            <a:ext cx="70202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>
                <a:solidFill>
                  <a:srgbClr val="006600"/>
                </a:solidFill>
                <a:effectLst/>
                <a:latin typeface="Open Sans"/>
              </a:rPr>
              <a:t>Зверни</a:t>
            </a:r>
            <a:r>
              <a:rPr lang="ru-RU" b="1" i="1" dirty="0">
                <a:solidFill>
                  <a:srgbClr val="006600"/>
                </a:solidFill>
                <a:effectLst/>
                <a:latin typeface="Open Sans"/>
              </a:rPr>
              <a:t> </a:t>
            </a:r>
            <a:r>
              <a:rPr lang="ru-RU" b="1" i="1" dirty="0" err="1">
                <a:solidFill>
                  <a:srgbClr val="006600"/>
                </a:solidFill>
                <a:effectLst/>
                <a:latin typeface="Open Sans"/>
              </a:rPr>
              <a:t>увагу</a:t>
            </a:r>
            <a:r>
              <a:rPr lang="ru-RU" b="1" i="1" dirty="0">
                <a:solidFill>
                  <a:srgbClr val="006600"/>
                </a:solidFill>
                <a:effectLst/>
                <a:latin typeface="Open Sans"/>
              </a:rPr>
              <a:t>!</a:t>
            </a:r>
          </a:p>
          <a:p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У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залежності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від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значення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дієслова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частка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 </a:t>
            </a:r>
            <a:r>
              <a:rPr lang="ru-RU" b="1" i="0" dirty="0">
                <a:solidFill>
                  <a:srgbClr val="006600"/>
                </a:solidFill>
                <a:effectLst/>
                <a:latin typeface="Open Sans"/>
              </a:rPr>
              <a:t>НЕ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 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може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писатися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як </a:t>
            </a:r>
            <a:r>
              <a:rPr lang="ru-RU" b="1" i="0" dirty="0">
                <a:solidFill>
                  <a:srgbClr val="006600"/>
                </a:solidFill>
                <a:effectLst/>
                <a:latin typeface="Open Sans"/>
              </a:rPr>
              <a:t>разом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, так і 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Open Sans"/>
              </a:rPr>
              <a:t>окремо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: </a:t>
            </a:r>
            <a:r>
              <a:rPr lang="ru-RU" b="0" i="1" dirty="0" err="1">
                <a:solidFill>
                  <a:srgbClr val="006600"/>
                </a:solidFill>
                <a:effectLst/>
                <a:latin typeface="Open Sans"/>
              </a:rPr>
              <a:t>нездужати</a:t>
            </a:r>
            <a:r>
              <a:rPr lang="ru-RU" b="0" i="1" dirty="0">
                <a:solidFill>
                  <a:srgbClr val="006600"/>
                </a:solidFill>
                <a:effectLst/>
                <a:latin typeface="Open Sans"/>
              </a:rPr>
              <a:t> (</a:t>
            </a:r>
            <a:r>
              <a:rPr lang="ru-RU" b="0" i="1" dirty="0" err="1">
                <a:solidFill>
                  <a:srgbClr val="006600"/>
                </a:solidFill>
                <a:effectLst/>
                <a:latin typeface="Open Sans"/>
              </a:rPr>
              <a:t>хворіти</a:t>
            </a:r>
            <a:r>
              <a:rPr lang="ru-RU" b="0" i="1" dirty="0">
                <a:solidFill>
                  <a:srgbClr val="006600"/>
                </a:solidFill>
                <a:effectLst/>
                <a:latin typeface="Open Sans"/>
              </a:rPr>
              <a:t>) - не </a:t>
            </a:r>
            <a:r>
              <a:rPr lang="ru-RU" b="0" i="1" dirty="0" err="1">
                <a:solidFill>
                  <a:srgbClr val="006600"/>
                </a:solidFill>
                <a:effectLst/>
                <a:latin typeface="Open Sans"/>
              </a:rPr>
              <a:t>здужати</a:t>
            </a:r>
            <a:r>
              <a:rPr lang="ru-RU" b="0" i="1" dirty="0">
                <a:solidFill>
                  <a:srgbClr val="006600"/>
                </a:solidFill>
                <a:effectLst/>
                <a:latin typeface="Open Sans"/>
              </a:rPr>
              <a:t> (не </a:t>
            </a:r>
            <a:r>
              <a:rPr lang="ru-RU" b="0" i="1" dirty="0" err="1">
                <a:solidFill>
                  <a:srgbClr val="006600"/>
                </a:solidFill>
                <a:effectLst/>
                <a:latin typeface="Open Sans"/>
              </a:rPr>
              <a:t>змогти</a:t>
            </a:r>
            <a:r>
              <a:rPr lang="ru-RU" b="0" i="1" dirty="0">
                <a:solidFill>
                  <a:srgbClr val="006600"/>
                </a:solidFill>
                <a:effectLst/>
                <a:latin typeface="Open Sans"/>
              </a:rPr>
              <a:t>); </a:t>
            </a:r>
            <a:r>
              <a:rPr lang="ru-RU" b="0" i="1" dirty="0" err="1">
                <a:solidFill>
                  <a:srgbClr val="006600"/>
                </a:solidFill>
                <a:effectLst/>
                <a:latin typeface="Open Sans"/>
              </a:rPr>
              <a:t>непокоїтися</a:t>
            </a:r>
            <a:r>
              <a:rPr lang="ru-RU" b="0" i="1" dirty="0">
                <a:solidFill>
                  <a:srgbClr val="006600"/>
                </a:solidFill>
                <a:effectLst/>
                <a:latin typeface="Open Sans"/>
              </a:rPr>
              <a:t> (</a:t>
            </a:r>
            <a:r>
              <a:rPr lang="ru-RU" b="0" i="1" dirty="0" err="1">
                <a:solidFill>
                  <a:srgbClr val="006600"/>
                </a:solidFill>
                <a:effectLst/>
                <a:latin typeface="Open Sans"/>
              </a:rPr>
              <a:t>хвилюватися</a:t>
            </a:r>
            <a:r>
              <a:rPr lang="ru-RU" b="0" i="1" dirty="0">
                <a:solidFill>
                  <a:srgbClr val="006600"/>
                </a:solidFill>
                <a:effectLst/>
                <a:latin typeface="Open Sans"/>
              </a:rPr>
              <a:t>) - не </a:t>
            </a:r>
            <a:r>
              <a:rPr lang="ru-RU" b="0" i="1" dirty="0" err="1">
                <a:solidFill>
                  <a:srgbClr val="006600"/>
                </a:solidFill>
                <a:effectLst/>
                <a:latin typeface="Open Sans"/>
              </a:rPr>
              <a:t>покоїтися</a:t>
            </a:r>
            <a:r>
              <a:rPr lang="ru-RU" b="0" i="1" dirty="0">
                <a:solidFill>
                  <a:srgbClr val="006600"/>
                </a:solidFill>
                <a:effectLst/>
                <a:latin typeface="Open Sans"/>
              </a:rPr>
              <a:t> (не </a:t>
            </a:r>
            <a:r>
              <a:rPr lang="ru-RU" b="0" i="1" dirty="0" err="1">
                <a:solidFill>
                  <a:srgbClr val="006600"/>
                </a:solidFill>
                <a:effectLst/>
                <a:latin typeface="Open Sans"/>
              </a:rPr>
              <a:t>спочивати</a:t>
            </a:r>
            <a:r>
              <a:rPr lang="ru-RU" b="0" i="1" dirty="0">
                <a:solidFill>
                  <a:srgbClr val="006600"/>
                </a:solidFill>
                <a:effectLst/>
                <a:latin typeface="Open Sans"/>
              </a:rPr>
              <a:t>).</a:t>
            </a:r>
            <a:br>
              <a:rPr lang="ru-RU" b="0" i="1" dirty="0">
                <a:solidFill>
                  <a:srgbClr val="006600"/>
                </a:solidFill>
                <a:effectLst/>
                <a:latin typeface="Open Sans"/>
              </a:rPr>
            </a:br>
            <a:br>
              <a:rPr lang="ru-RU" b="0" i="0" dirty="0">
                <a:solidFill>
                  <a:srgbClr val="006600"/>
                </a:solidFill>
                <a:effectLst/>
                <a:latin typeface="Open Sans"/>
              </a:rPr>
            </a:b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Якщо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частка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 </a:t>
            </a:r>
            <a:r>
              <a:rPr lang="ru-RU" b="1" i="0" dirty="0">
                <a:solidFill>
                  <a:srgbClr val="006600"/>
                </a:solidFill>
                <a:effectLst/>
                <a:latin typeface="Open Sans"/>
              </a:rPr>
              <a:t>НЕ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 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виступає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для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заперечення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дії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,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вираженої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дієсловом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із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префіксом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до-, вона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пишеться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з таким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дієсловом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 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окремо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:</a:t>
            </a:r>
            <a:r>
              <a:rPr lang="ru-RU" b="0" i="1" dirty="0">
                <a:solidFill>
                  <a:srgbClr val="006600"/>
                </a:solidFill>
                <a:effectLst/>
                <a:latin typeface="Open Sans"/>
              </a:rPr>
              <a:t> </a:t>
            </a:r>
            <a:r>
              <a:rPr lang="ru-RU" b="0" i="1" dirty="0" err="1">
                <a:solidFill>
                  <a:srgbClr val="006600"/>
                </a:solidFill>
                <a:effectLst/>
                <a:latin typeface="Open Sans"/>
              </a:rPr>
              <a:t>він</a:t>
            </a:r>
            <a:r>
              <a:rPr lang="ru-RU" b="0" i="1" dirty="0">
                <a:solidFill>
                  <a:srgbClr val="006600"/>
                </a:solidFill>
                <a:effectLst/>
                <a:latin typeface="Open Sans"/>
              </a:rPr>
              <a:t> </a:t>
            </a:r>
            <a:r>
              <a:rPr lang="ru-RU" b="0" i="1" dirty="0" err="1">
                <a:solidFill>
                  <a:srgbClr val="006600"/>
                </a:solidFill>
                <a:effectLst/>
                <a:latin typeface="Open Sans"/>
              </a:rPr>
              <a:t>недочував</a:t>
            </a:r>
            <a:r>
              <a:rPr lang="ru-RU" b="0" i="1" dirty="0">
                <a:solidFill>
                  <a:srgbClr val="006600"/>
                </a:solidFill>
                <a:effectLst/>
                <a:latin typeface="Open Sans"/>
              </a:rPr>
              <a:t> - </a:t>
            </a:r>
            <a:r>
              <a:rPr lang="ru-RU" b="0" i="1" dirty="0" err="1">
                <a:solidFill>
                  <a:srgbClr val="006600"/>
                </a:solidFill>
                <a:effectLst/>
                <a:latin typeface="Open Sans"/>
              </a:rPr>
              <a:t>він</a:t>
            </a:r>
            <a:r>
              <a:rPr lang="ru-RU" b="0" i="1" dirty="0">
                <a:solidFill>
                  <a:srgbClr val="006600"/>
                </a:solidFill>
                <a:effectLst/>
                <a:latin typeface="Open Sans"/>
              </a:rPr>
              <a:t> не </a:t>
            </a:r>
            <a:r>
              <a:rPr lang="ru-RU" b="0" i="1" dirty="0" err="1">
                <a:solidFill>
                  <a:srgbClr val="006600"/>
                </a:solidFill>
                <a:effectLst/>
                <a:latin typeface="Open Sans"/>
              </a:rPr>
              <a:t>дочував</a:t>
            </a:r>
            <a:r>
              <a:rPr lang="ru-RU" b="0" i="1" dirty="0">
                <a:solidFill>
                  <a:srgbClr val="006600"/>
                </a:solidFill>
                <a:effectLst/>
                <a:latin typeface="Open Sans"/>
              </a:rPr>
              <a:t> </a:t>
            </a:r>
            <a:r>
              <a:rPr lang="ru-RU" b="0" i="1" dirty="0" err="1">
                <a:solidFill>
                  <a:srgbClr val="006600"/>
                </a:solidFill>
                <a:effectLst/>
                <a:latin typeface="Open Sans"/>
              </a:rPr>
              <a:t>моїх</a:t>
            </a:r>
            <a:r>
              <a:rPr lang="ru-RU" b="0" i="1" dirty="0">
                <a:solidFill>
                  <a:srgbClr val="006600"/>
                </a:solidFill>
                <a:effectLst/>
                <a:latin typeface="Open Sans"/>
              </a:rPr>
              <a:t> </a:t>
            </a:r>
            <a:r>
              <a:rPr lang="ru-RU" b="0" i="1" dirty="0" err="1">
                <a:solidFill>
                  <a:srgbClr val="006600"/>
                </a:solidFill>
                <a:effectLst/>
                <a:latin typeface="Open Sans"/>
              </a:rPr>
              <a:t>слів</a:t>
            </a:r>
            <a:r>
              <a:rPr lang="ru-RU" b="0" i="1" dirty="0">
                <a:solidFill>
                  <a:srgbClr val="006600"/>
                </a:solidFill>
                <a:effectLst/>
                <a:latin typeface="Open Sans"/>
              </a:rPr>
              <a:t>.</a:t>
            </a:r>
            <a:br>
              <a:rPr lang="ru-RU" b="0" i="1" dirty="0">
                <a:solidFill>
                  <a:srgbClr val="006600"/>
                </a:solidFill>
                <a:effectLst/>
                <a:latin typeface="Open Sans"/>
              </a:rPr>
            </a:br>
            <a:br>
              <a:rPr lang="ru-RU" b="0" i="0" dirty="0">
                <a:solidFill>
                  <a:srgbClr val="006600"/>
                </a:solidFill>
                <a:effectLst/>
                <a:latin typeface="Open Sans"/>
              </a:rPr>
            </a:b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Частка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 </a:t>
            </a:r>
            <a:r>
              <a:rPr lang="ru-RU" b="1" i="0" dirty="0">
                <a:solidFill>
                  <a:srgbClr val="006600"/>
                </a:solidFill>
                <a:effectLst/>
                <a:latin typeface="Open Sans"/>
              </a:rPr>
              <a:t>НЕ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 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пишеться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 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окремо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 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від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прикметника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,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що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має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при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собі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як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пояснювальне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слово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займенник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або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прислівник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із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часткою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ні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, а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також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окремо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від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прикметника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, перед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яким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стоять слова 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Open Sans"/>
              </a:rPr>
              <a:t>зовсім</a:t>
            </a:r>
            <a:r>
              <a:rPr lang="ru-RU" b="1" i="0" dirty="0">
                <a:solidFill>
                  <a:srgbClr val="006600"/>
                </a:solidFill>
                <a:effectLst/>
                <a:latin typeface="Open Sans"/>
              </a:rPr>
              <a:t>, далеко, аж 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Open Sans"/>
              </a:rPr>
              <a:t>ніяк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: </a:t>
            </a:r>
            <a:r>
              <a:rPr lang="ru-RU" b="0" i="1" dirty="0" err="1">
                <a:solidFill>
                  <a:srgbClr val="006600"/>
                </a:solidFill>
                <a:effectLst/>
                <a:latin typeface="Open Sans"/>
              </a:rPr>
              <a:t>ні</a:t>
            </a:r>
            <a:r>
              <a:rPr lang="ru-RU" b="0" i="1" dirty="0">
                <a:solidFill>
                  <a:srgbClr val="006600"/>
                </a:solidFill>
                <a:effectLst/>
                <a:latin typeface="Open Sans"/>
              </a:rPr>
              <a:t> до </a:t>
            </a:r>
            <a:r>
              <a:rPr lang="ru-RU" b="0" i="1" dirty="0" err="1">
                <a:solidFill>
                  <a:srgbClr val="006600"/>
                </a:solidFill>
                <a:effectLst/>
                <a:latin typeface="Open Sans"/>
              </a:rPr>
              <a:t>чого</a:t>
            </a:r>
            <a:r>
              <a:rPr lang="ru-RU" b="0" i="1" dirty="0">
                <a:solidFill>
                  <a:srgbClr val="006600"/>
                </a:solidFill>
                <a:effectLst/>
                <a:latin typeface="Open Sans"/>
              </a:rPr>
              <a:t> не </a:t>
            </a:r>
            <a:r>
              <a:rPr lang="ru-RU" b="0" i="1" dirty="0" err="1">
                <a:solidFill>
                  <a:srgbClr val="006600"/>
                </a:solidFill>
                <a:effectLst/>
                <a:latin typeface="Open Sans"/>
              </a:rPr>
              <a:t>здатна</a:t>
            </a:r>
            <a:r>
              <a:rPr lang="ru-RU" b="0" i="1" dirty="0">
                <a:solidFill>
                  <a:srgbClr val="006600"/>
                </a:solidFill>
                <a:effectLst/>
                <a:latin typeface="Open Sans"/>
              </a:rPr>
              <a:t> </a:t>
            </a:r>
            <a:r>
              <a:rPr lang="ru-RU" b="0" i="1" dirty="0" err="1">
                <a:solidFill>
                  <a:srgbClr val="006600"/>
                </a:solidFill>
                <a:effectLst/>
                <a:latin typeface="Open Sans"/>
              </a:rPr>
              <a:t>людина</a:t>
            </a:r>
            <a:r>
              <a:rPr lang="ru-RU" b="0" i="1" dirty="0">
                <a:solidFill>
                  <a:srgbClr val="006600"/>
                </a:solidFill>
                <a:effectLst/>
                <a:latin typeface="Open Sans"/>
              </a:rPr>
              <a:t>; </a:t>
            </a:r>
            <a:r>
              <a:rPr lang="ru-RU" b="0" i="1" dirty="0" err="1">
                <a:solidFill>
                  <a:srgbClr val="006600"/>
                </a:solidFill>
                <a:effectLst/>
                <a:latin typeface="Open Sans"/>
              </a:rPr>
              <a:t>зовсім</a:t>
            </a:r>
            <a:r>
              <a:rPr lang="ru-RU" b="0" i="1" dirty="0">
                <a:solidFill>
                  <a:srgbClr val="006600"/>
                </a:solidFill>
                <a:effectLst/>
                <a:latin typeface="Open Sans"/>
              </a:rPr>
              <a:t> не </a:t>
            </a:r>
            <a:r>
              <a:rPr lang="ru-RU" b="0" i="1" dirty="0" err="1">
                <a:solidFill>
                  <a:srgbClr val="006600"/>
                </a:solidFill>
                <a:effectLst/>
                <a:latin typeface="Open Sans"/>
              </a:rPr>
              <a:t>великі</a:t>
            </a:r>
            <a:r>
              <a:rPr lang="ru-RU" b="0" i="1" dirty="0">
                <a:solidFill>
                  <a:srgbClr val="006600"/>
                </a:solidFill>
                <a:effectLst/>
                <a:latin typeface="Open Sans"/>
              </a:rPr>
              <a:t> </a:t>
            </a:r>
            <a:r>
              <a:rPr lang="ru-RU" b="0" i="1" dirty="0" err="1">
                <a:solidFill>
                  <a:srgbClr val="006600"/>
                </a:solidFill>
                <a:effectLst/>
                <a:latin typeface="Open Sans"/>
              </a:rPr>
              <a:t>обов'язки</a:t>
            </a:r>
            <a:r>
              <a:rPr lang="ru-RU" b="0" i="1" dirty="0">
                <a:solidFill>
                  <a:srgbClr val="006600"/>
                </a:solidFill>
                <a:effectLst/>
                <a:latin typeface="Open Sans"/>
              </a:rPr>
              <a:t>; далеко не </a:t>
            </a:r>
            <a:r>
              <a:rPr lang="ru-RU" b="0" i="1" dirty="0" err="1">
                <a:solidFill>
                  <a:srgbClr val="006600"/>
                </a:solidFill>
                <a:effectLst/>
                <a:latin typeface="Open Sans"/>
              </a:rPr>
              <a:t>досконалий</a:t>
            </a:r>
            <a:r>
              <a:rPr lang="ru-RU" b="0" i="1" dirty="0">
                <a:solidFill>
                  <a:srgbClr val="006600"/>
                </a:solidFill>
                <a:effectLst/>
                <a:latin typeface="Open Sans"/>
              </a:rPr>
              <a:t> </a:t>
            </a:r>
            <a:r>
              <a:rPr lang="ru-RU" b="0" i="1" dirty="0" err="1">
                <a:solidFill>
                  <a:srgbClr val="006600"/>
                </a:solidFill>
                <a:effectLst/>
                <a:latin typeface="Open Sans"/>
              </a:rPr>
              <a:t>піар</a:t>
            </a:r>
            <a:r>
              <a:rPr lang="ru-RU" b="0" i="1" dirty="0">
                <a:solidFill>
                  <a:srgbClr val="006600"/>
                </a:solidFill>
                <a:effectLst/>
                <a:latin typeface="Open Sans"/>
              </a:rPr>
              <a:t>.</a:t>
            </a:r>
            <a:br>
              <a:rPr lang="ru-RU" b="0" i="1" dirty="0">
                <a:solidFill>
                  <a:srgbClr val="006600"/>
                </a:solidFill>
                <a:effectLst/>
                <a:latin typeface="Open Sans"/>
              </a:rPr>
            </a:br>
            <a:br>
              <a:rPr lang="ru-RU" b="0" i="0" dirty="0">
                <a:solidFill>
                  <a:srgbClr val="006600"/>
                </a:solidFill>
                <a:effectLst/>
                <a:latin typeface="Open Sans"/>
              </a:rPr>
            </a:b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Слід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розрізняти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заперечне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слово 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Open Sans"/>
              </a:rPr>
              <a:t>немає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 (у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нього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немає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часу), яке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можна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замінити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формою </a:t>
            </a:r>
            <a:r>
              <a:rPr lang="ru-RU" b="1" i="0" dirty="0">
                <a:solidFill>
                  <a:srgbClr val="006600"/>
                </a:solidFill>
                <a:effectLst/>
                <a:latin typeface="Open Sans"/>
              </a:rPr>
              <a:t>нема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 і в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якому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 </a:t>
            </a:r>
            <a:r>
              <a:rPr lang="ru-RU" b="1" i="0" dirty="0">
                <a:solidFill>
                  <a:srgbClr val="006600"/>
                </a:solidFill>
                <a:effectLst/>
                <a:latin typeface="Open Sans"/>
              </a:rPr>
              <a:t>НЕ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 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пишеться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 разом, та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дієслово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 </a:t>
            </a:r>
            <a:r>
              <a:rPr lang="ru-RU" b="1" i="0" dirty="0">
                <a:solidFill>
                  <a:srgbClr val="006600"/>
                </a:solidFill>
                <a:effectLst/>
                <a:latin typeface="Open Sans"/>
              </a:rPr>
              <a:t>не </a:t>
            </a:r>
            <a:r>
              <a:rPr lang="ru-RU" b="1" i="0" dirty="0" err="1">
                <a:solidFill>
                  <a:srgbClr val="006600"/>
                </a:solidFill>
                <a:effectLst/>
                <a:latin typeface="Open Sans"/>
              </a:rPr>
              <a:t>має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 (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він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не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має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часу), яке не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замінюється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 формою нема і з 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яким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 </a:t>
            </a:r>
            <a:r>
              <a:rPr lang="ru-RU" b="1" i="0" dirty="0">
                <a:solidFill>
                  <a:srgbClr val="006600"/>
                </a:solidFill>
                <a:effectLst/>
                <a:latin typeface="Open Sans"/>
              </a:rPr>
              <a:t>НЕ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 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пишеться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 </a:t>
            </a:r>
            <a:r>
              <a:rPr lang="ru-RU" b="0" i="0" dirty="0" err="1">
                <a:solidFill>
                  <a:srgbClr val="006600"/>
                </a:solidFill>
                <a:effectLst/>
                <a:latin typeface="Open Sans"/>
              </a:rPr>
              <a:t>окремо</a:t>
            </a:r>
            <a:r>
              <a:rPr lang="ru-RU" b="0" i="0" dirty="0">
                <a:solidFill>
                  <a:srgbClr val="006600"/>
                </a:solidFill>
                <a:effectLst/>
                <a:latin typeface="Open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9010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908720"/>
            <a:ext cx="69847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>
                <a:solidFill>
                  <a:srgbClr val="006600"/>
                </a:solidFill>
              </a:rPr>
              <a:t>«Добери </a:t>
            </a:r>
            <a:r>
              <a:rPr lang="ru-RU" b="1" dirty="0" err="1">
                <a:solidFill>
                  <a:srgbClr val="006600"/>
                </a:solidFill>
              </a:rPr>
              <a:t>синоніми</a:t>
            </a:r>
            <a:r>
              <a:rPr lang="ru-RU" b="1" dirty="0">
                <a:solidFill>
                  <a:srgbClr val="006600"/>
                </a:solidFill>
              </a:rPr>
              <a:t>» </a:t>
            </a:r>
            <a:r>
              <a:rPr lang="ru-RU" b="1" dirty="0" err="1">
                <a:solidFill>
                  <a:srgbClr val="006600"/>
                </a:solidFill>
              </a:rPr>
              <a:t>Замінити</a:t>
            </a:r>
            <a:r>
              <a:rPr lang="ru-RU" b="1" dirty="0">
                <a:solidFill>
                  <a:srgbClr val="006600"/>
                </a:solidFill>
              </a:rPr>
              <a:t> риски буквами так, </a:t>
            </a:r>
            <a:r>
              <a:rPr lang="ru-RU" b="1" dirty="0" err="1">
                <a:solidFill>
                  <a:srgbClr val="006600"/>
                </a:solidFill>
              </a:rPr>
              <a:t>щоб</a:t>
            </a:r>
            <a:r>
              <a:rPr lang="ru-RU" b="1" dirty="0">
                <a:solidFill>
                  <a:srgbClr val="006600"/>
                </a:solidFill>
              </a:rPr>
              <a:t> </a:t>
            </a:r>
            <a:r>
              <a:rPr lang="ru-RU" b="1" dirty="0" err="1">
                <a:solidFill>
                  <a:srgbClr val="006600"/>
                </a:solidFill>
              </a:rPr>
              <a:t>вийшли</a:t>
            </a:r>
            <a:r>
              <a:rPr lang="ru-RU" b="1" dirty="0">
                <a:solidFill>
                  <a:srgbClr val="006600"/>
                </a:solidFill>
              </a:rPr>
              <a:t> </a:t>
            </a:r>
            <a:r>
              <a:rPr lang="ru-RU" b="1" dirty="0" err="1">
                <a:solidFill>
                  <a:srgbClr val="006600"/>
                </a:solidFill>
              </a:rPr>
              <a:t>синоніми</a:t>
            </a:r>
            <a:r>
              <a:rPr lang="ru-RU" b="1" dirty="0">
                <a:solidFill>
                  <a:srgbClr val="006600"/>
                </a:solidFill>
              </a:rPr>
              <a:t> з </a:t>
            </a:r>
            <a:r>
              <a:rPr lang="ru-RU" b="1" dirty="0" err="1">
                <a:solidFill>
                  <a:srgbClr val="006600"/>
                </a:solidFill>
              </a:rPr>
              <a:t>часткою</a:t>
            </a:r>
            <a:r>
              <a:rPr lang="ru-RU" b="1" dirty="0">
                <a:solidFill>
                  <a:srgbClr val="006600"/>
                </a:solidFill>
              </a:rPr>
              <a:t> не, яка </a:t>
            </a:r>
            <a:r>
              <a:rPr lang="ru-RU" b="1" dirty="0" err="1">
                <a:solidFill>
                  <a:srgbClr val="006600"/>
                </a:solidFill>
              </a:rPr>
              <a:t>пишеться</a:t>
            </a:r>
            <a:r>
              <a:rPr lang="ru-RU" b="1" dirty="0">
                <a:solidFill>
                  <a:srgbClr val="006600"/>
                </a:solidFill>
              </a:rPr>
              <a:t> разом з </a:t>
            </a:r>
            <a:r>
              <a:rPr lang="ru-RU" b="1" dirty="0" err="1">
                <a:solidFill>
                  <a:srgbClr val="006600"/>
                </a:solidFill>
              </a:rPr>
              <a:t>іменниками</a:t>
            </a:r>
            <a:r>
              <a:rPr lang="ru-RU" b="1" dirty="0">
                <a:solidFill>
                  <a:srgbClr val="006600"/>
                </a:solidFill>
              </a:rPr>
              <a:t>: </a:t>
            </a:r>
          </a:p>
          <a:p>
            <a:pPr marL="342900" indent="-342900">
              <a:buAutoNum type="arabicParenR"/>
            </a:pPr>
            <a:r>
              <a:rPr lang="ru-RU" dirty="0" err="1">
                <a:solidFill>
                  <a:srgbClr val="006600"/>
                </a:solidFill>
              </a:rPr>
              <a:t>Невіглас</a:t>
            </a:r>
            <a:r>
              <a:rPr lang="ru-RU" dirty="0">
                <a:solidFill>
                  <a:srgbClr val="006600"/>
                </a:solidFill>
              </a:rPr>
              <a:t>. 2) Хвороба. 3) Ворог. 4) </a:t>
            </a:r>
            <a:r>
              <a:rPr lang="ru-RU" dirty="0" err="1">
                <a:solidFill>
                  <a:srgbClr val="006600"/>
                </a:solidFill>
              </a:rPr>
              <a:t>Хиба</a:t>
            </a:r>
            <a:r>
              <a:rPr lang="ru-RU" dirty="0">
                <a:solidFill>
                  <a:srgbClr val="006600"/>
                </a:solidFill>
              </a:rPr>
              <a:t>. 5) Зневага. 6) </a:t>
            </a:r>
            <a:r>
              <a:rPr lang="ru-RU" dirty="0" err="1">
                <a:solidFill>
                  <a:srgbClr val="006600"/>
                </a:solidFill>
              </a:rPr>
              <a:t>Безладдя</a:t>
            </a:r>
            <a:r>
              <a:rPr lang="ru-RU" dirty="0">
                <a:solidFill>
                  <a:srgbClr val="006600"/>
                </a:solidFill>
              </a:rPr>
              <a:t>. 7) Нужда, </a:t>
            </a:r>
            <a:r>
              <a:rPr lang="ru-RU" dirty="0" err="1">
                <a:solidFill>
                  <a:srgbClr val="006600"/>
                </a:solidFill>
              </a:rPr>
              <a:t>нестатки</a:t>
            </a:r>
            <a:r>
              <a:rPr lang="ru-RU" dirty="0">
                <a:solidFill>
                  <a:srgbClr val="006600"/>
                </a:solidFill>
              </a:rPr>
              <a:t>. 8) </a:t>
            </a:r>
            <a:r>
              <a:rPr lang="ru-RU" dirty="0" err="1">
                <a:solidFill>
                  <a:srgbClr val="006600"/>
                </a:solidFill>
              </a:rPr>
              <a:t>Рабиня</a:t>
            </a:r>
            <a:r>
              <a:rPr lang="ru-RU" dirty="0">
                <a:solidFill>
                  <a:srgbClr val="006600"/>
                </a:solidFill>
              </a:rPr>
              <a:t>. 9) </a:t>
            </a:r>
            <a:r>
              <a:rPr lang="ru-RU" dirty="0" err="1">
                <a:solidFill>
                  <a:srgbClr val="006600"/>
                </a:solidFill>
              </a:rPr>
              <a:t>Прикрість</a:t>
            </a:r>
            <a:r>
              <a:rPr lang="ru-RU" dirty="0">
                <a:solidFill>
                  <a:srgbClr val="006600"/>
                </a:solidFill>
              </a:rPr>
              <a:t>. 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6600"/>
                </a:solidFill>
              </a:rPr>
              <a:t>не _ _ </a:t>
            </a:r>
          </a:p>
          <a:p>
            <a:r>
              <a:rPr lang="ru-RU" dirty="0">
                <a:solidFill>
                  <a:srgbClr val="006600"/>
                </a:solidFill>
              </a:rPr>
              <a:t>2. не _ _ _ </a:t>
            </a:r>
          </a:p>
          <a:p>
            <a:r>
              <a:rPr lang="ru-RU" dirty="0">
                <a:solidFill>
                  <a:srgbClr val="006600"/>
                </a:solidFill>
              </a:rPr>
              <a:t>3. не _ _ _ _ </a:t>
            </a:r>
          </a:p>
          <a:p>
            <a:r>
              <a:rPr lang="ru-RU" dirty="0">
                <a:solidFill>
                  <a:srgbClr val="006600"/>
                </a:solidFill>
              </a:rPr>
              <a:t>4. не _ _ _ _ _ </a:t>
            </a:r>
          </a:p>
          <a:p>
            <a:r>
              <a:rPr lang="ru-RU" dirty="0">
                <a:solidFill>
                  <a:srgbClr val="006600"/>
                </a:solidFill>
              </a:rPr>
              <a:t>5. не _ _ _ _ _ _ </a:t>
            </a:r>
          </a:p>
          <a:p>
            <a:r>
              <a:rPr lang="ru-RU" dirty="0">
                <a:solidFill>
                  <a:srgbClr val="006600"/>
                </a:solidFill>
              </a:rPr>
              <a:t>6. не _ _ _ _ _ _ _ </a:t>
            </a:r>
          </a:p>
          <a:p>
            <a:r>
              <a:rPr lang="ru-RU" dirty="0">
                <a:solidFill>
                  <a:srgbClr val="006600"/>
                </a:solidFill>
              </a:rPr>
              <a:t>7. не _ _ _ _ _ _ _ _ </a:t>
            </a:r>
          </a:p>
          <a:p>
            <a:r>
              <a:rPr lang="ru-RU" dirty="0">
                <a:solidFill>
                  <a:srgbClr val="006600"/>
                </a:solidFill>
              </a:rPr>
              <a:t>8. не _ _ _ _ _ _ _ _ </a:t>
            </a:r>
          </a:p>
          <a:p>
            <a:r>
              <a:rPr lang="ru-RU" dirty="0">
                <a:solidFill>
                  <a:srgbClr val="006600"/>
                </a:solidFill>
              </a:rPr>
              <a:t>9. не _ _ _ _ _ _ _ _ _ _ </a:t>
            </a:r>
          </a:p>
          <a:p>
            <a:r>
              <a:rPr lang="ru-RU" dirty="0">
                <a:solidFill>
                  <a:srgbClr val="006600"/>
                </a:solidFill>
              </a:rPr>
              <a:t>Ключ: 1. Неук. 2) </a:t>
            </a:r>
            <a:r>
              <a:rPr lang="ru-RU" dirty="0" err="1">
                <a:solidFill>
                  <a:srgbClr val="006600"/>
                </a:solidFill>
              </a:rPr>
              <a:t>Неміч</a:t>
            </a:r>
            <a:r>
              <a:rPr lang="ru-RU" dirty="0">
                <a:solidFill>
                  <a:srgbClr val="006600"/>
                </a:solidFill>
              </a:rPr>
              <a:t>. 3) Недруг. 4) </a:t>
            </a:r>
            <a:r>
              <a:rPr lang="ru-RU" dirty="0" err="1">
                <a:solidFill>
                  <a:srgbClr val="006600"/>
                </a:solidFill>
              </a:rPr>
              <a:t>Недолік</a:t>
            </a:r>
            <a:r>
              <a:rPr lang="ru-RU" dirty="0">
                <a:solidFill>
                  <a:srgbClr val="006600"/>
                </a:solidFill>
              </a:rPr>
              <a:t>. 5) </a:t>
            </a:r>
            <a:r>
              <a:rPr lang="ru-RU" dirty="0" err="1">
                <a:solidFill>
                  <a:srgbClr val="006600"/>
                </a:solidFill>
              </a:rPr>
              <a:t>Непошана</a:t>
            </a:r>
            <a:r>
              <a:rPr lang="ru-RU" dirty="0">
                <a:solidFill>
                  <a:srgbClr val="006600"/>
                </a:solidFill>
              </a:rPr>
              <a:t>. 6) Непорядок. 7) Недостатки. 8) </a:t>
            </a:r>
            <a:r>
              <a:rPr lang="ru-RU" dirty="0" err="1">
                <a:solidFill>
                  <a:srgbClr val="006600"/>
                </a:solidFill>
              </a:rPr>
              <a:t>Невільниця</a:t>
            </a:r>
            <a:r>
              <a:rPr lang="ru-RU" dirty="0">
                <a:solidFill>
                  <a:srgbClr val="006600"/>
                </a:solidFill>
              </a:rPr>
              <a:t>. 9) </a:t>
            </a:r>
            <a:r>
              <a:rPr lang="ru-RU" dirty="0" err="1">
                <a:solidFill>
                  <a:srgbClr val="006600"/>
                </a:solidFill>
              </a:rPr>
              <a:t>Неприємність</a:t>
            </a:r>
            <a:r>
              <a:rPr lang="ru-RU" dirty="0">
                <a:solidFill>
                  <a:srgbClr val="006600"/>
                </a:solidFill>
              </a:rPr>
              <a:t>.</a:t>
            </a:r>
          </a:p>
          <a:p>
            <a:r>
              <a:rPr lang="ru-RU" b="1" dirty="0">
                <a:solidFill>
                  <a:srgbClr val="006600"/>
                </a:solidFill>
              </a:rPr>
              <a:t>2. </a:t>
            </a:r>
            <a:r>
              <a:rPr lang="ru-RU" b="1" dirty="0" err="1">
                <a:solidFill>
                  <a:srgbClr val="006600"/>
                </a:solidFill>
              </a:rPr>
              <a:t>Розподільний</a:t>
            </a:r>
            <a:r>
              <a:rPr lang="ru-RU" b="1" dirty="0">
                <a:solidFill>
                  <a:srgbClr val="006600"/>
                </a:solidFill>
              </a:rPr>
              <a:t> диктант. </a:t>
            </a:r>
          </a:p>
          <a:p>
            <a:r>
              <a:rPr lang="ru-RU" dirty="0">
                <a:solidFill>
                  <a:srgbClr val="006600"/>
                </a:solidFill>
              </a:rPr>
              <a:t>Не </a:t>
            </a:r>
            <a:r>
              <a:rPr lang="ru-RU" dirty="0" err="1">
                <a:solidFill>
                  <a:srgbClr val="006600"/>
                </a:solidFill>
              </a:rPr>
              <a:t>розмовляє</a:t>
            </a:r>
            <a:r>
              <a:rPr lang="ru-RU" dirty="0">
                <a:solidFill>
                  <a:srgbClr val="006600"/>
                </a:solidFill>
              </a:rPr>
              <a:t>, не прочитавши, не </a:t>
            </a:r>
            <a:r>
              <a:rPr lang="ru-RU" dirty="0" err="1">
                <a:solidFill>
                  <a:srgbClr val="006600"/>
                </a:solidFill>
              </a:rPr>
              <a:t>високо</a:t>
            </a:r>
            <a:r>
              <a:rPr lang="ru-RU" dirty="0">
                <a:solidFill>
                  <a:srgbClr val="006600"/>
                </a:solidFill>
              </a:rPr>
              <a:t>, а </a:t>
            </a:r>
            <a:r>
              <a:rPr lang="ru-RU" dirty="0" err="1">
                <a:solidFill>
                  <a:srgbClr val="006600"/>
                </a:solidFill>
              </a:rPr>
              <a:t>низько</a:t>
            </a:r>
            <a:r>
              <a:rPr lang="ru-RU" dirty="0">
                <a:solidFill>
                  <a:srgbClr val="006600"/>
                </a:solidFill>
              </a:rPr>
              <a:t>, </a:t>
            </a:r>
            <a:r>
              <a:rPr lang="ru-RU" dirty="0" err="1">
                <a:solidFill>
                  <a:srgbClr val="006600"/>
                </a:solidFill>
              </a:rPr>
              <a:t>нещастя</a:t>
            </a:r>
            <a:r>
              <a:rPr lang="ru-RU" dirty="0">
                <a:solidFill>
                  <a:srgbClr val="006600"/>
                </a:solidFill>
              </a:rPr>
              <a:t>, неук, недалекий, </a:t>
            </a:r>
            <a:r>
              <a:rPr lang="ru-RU" dirty="0" err="1">
                <a:solidFill>
                  <a:srgbClr val="006600"/>
                </a:solidFill>
              </a:rPr>
              <a:t>недочитати</a:t>
            </a:r>
            <a:r>
              <a:rPr lang="ru-RU" dirty="0">
                <a:solidFill>
                  <a:srgbClr val="006600"/>
                </a:solidFill>
              </a:rPr>
              <a:t>, </a:t>
            </a:r>
            <a:r>
              <a:rPr lang="ru-RU" dirty="0" err="1">
                <a:solidFill>
                  <a:srgbClr val="006600"/>
                </a:solidFill>
              </a:rPr>
              <a:t>недовиконаний</a:t>
            </a:r>
            <a:r>
              <a:rPr lang="ru-RU" dirty="0">
                <a:solidFill>
                  <a:srgbClr val="006600"/>
                </a:solidFill>
              </a:rPr>
              <a:t>, </a:t>
            </a:r>
            <a:r>
              <a:rPr lang="ru-RU" dirty="0" err="1">
                <a:solidFill>
                  <a:srgbClr val="006600"/>
                </a:solidFill>
              </a:rPr>
              <a:t>недолік</a:t>
            </a:r>
            <a:r>
              <a:rPr lang="ru-RU" dirty="0">
                <a:solidFill>
                  <a:srgbClr val="006600"/>
                </a:solidFill>
              </a:rPr>
              <a:t>, недостача, </a:t>
            </a:r>
            <a:r>
              <a:rPr lang="ru-RU" dirty="0" err="1">
                <a:solidFill>
                  <a:srgbClr val="006600"/>
                </a:solidFill>
              </a:rPr>
              <a:t>сніг</a:t>
            </a:r>
            <a:r>
              <a:rPr lang="ru-RU" dirty="0">
                <a:solidFill>
                  <a:srgbClr val="006600"/>
                </a:solidFill>
              </a:rPr>
              <a:t> не </a:t>
            </a:r>
            <a:r>
              <a:rPr lang="ru-RU" dirty="0" err="1">
                <a:solidFill>
                  <a:srgbClr val="006600"/>
                </a:solidFill>
              </a:rPr>
              <a:t>відкинутий</a:t>
            </a:r>
            <a:r>
              <a:rPr lang="ru-RU" dirty="0">
                <a:solidFill>
                  <a:srgbClr val="006600"/>
                </a:solidFill>
              </a:rPr>
              <a:t>, </a:t>
            </a:r>
            <a:r>
              <a:rPr lang="ru-RU" dirty="0" err="1">
                <a:solidFill>
                  <a:srgbClr val="006600"/>
                </a:solidFill>
              </a:rPr>
              <a:t>нез’ясовані</a:t>
            </a:r>
            <a:r>
              <a:rPr lang="ru-RU" dirty="0">
                <a:solidFill>
                  <a:srgbClr val="006600"/>
                </a:solidFill>
              </a:rPr>
              <a:t> </a:t>
            </a:r>
            <a:r>
              <a:rPr lang="ru-RU" dirty="0" err="1">
                <a:solidFill>
                  <a:srgbClr val="006600"/>
                </a:solidFill>
              </a:rPr>
              <a:t>питання</a:t>
            </a:r>
            <a:r>
              <a:rPr lang="ru-RU" dirty="0">
                <a:solidFill>
                  <a:srgbClr val="006600"/>
                </a:solidFill>
              </a:rPr>
              <a:t>, не до </a:t>
            </a:r>
            <a:r>
              <a:rPr lang="ru-RU" dirty="0" err="1">
                <a:solidFill>
                  <a:srgbClr val="006600"/>
                </a:solidFill>
              </a:rPr>
              <a:t>школи</a:t>
            </a:r>
            <a:r>
              <a:rPr lang="ru-RU" dirty="0">
                <a:solidFill>
                  <a:srgbClr val="006600"/>
                </a:solidFill>
              </a:rPr>
              <a:t>, не ми, не </a:t>
            </a:r>
            <a:r>
              <a:rPr lang="ru-RU" dirty="0" err="1">
                <a:solidFill>
                  <a:srgbClr val="006600"/>
                </a:solidFill>
              </a:rPr>
              <a:t>чотири</a:t>
            </a:r>
            <a:r>
              <a:rPr lang="ru-RU" dirty="0">
                <a:solidFill>
                  <a:srgbClr val="006600"/>
                </a:solidFill>
              </a:rPr>
              <a:t>, не </a:t>
            </a:r>
            <a:r>
              <a:rPr lang="ru-RU" dirty="0" err="1">
                <a:solidFill>
                  <a:srgbClr val="006600"/>
                </a:solidFill>
              </a:rPr>
              <a:t>зовсім</a:t>
            </a:r>
            <a:r>
              <a:rPr lang="ru-RU" dirty="0">
                <a:solidFill>
                  <a:srgbClr val="006600"/>
                </a:solidFill>
              </a:rPr>
              <a:t>, не </a:t>
            </a:r>
            <a:r>
              <a:rPr lang="ru-RU" dirty="0" err="1">
                <a:solidFill>
                  <a:srgbClr val="006600"/>
                </a:solidFill>
              </a:rPr>
              <a:t>цілком</a:t>
            </a:r>
            <a:r>
              <a:rPr lang="ru-RU" dirty="0">
                <a:solidFill>
                  <a:srgbClr val="006600"/>
                </a:solidFill>
              </a:rPr>
              <a:t>, не </a:t>
            </a:r>
            <a:r>
              <a:rPr lang="ru-RU" dirty="0" err="1">
                <a:solidFill>
                  <a:srgbClr val="006600"/>
                </a:solidFill>
              </a:rPr>
              <a:t>від</a:t>
            </a:r>
            <a:r>
              <a:rPr lang="ru-RU" dirty="0">
                <a:solidFill>
                  <a:srgbClr val="006600"/>
                </a:solidFill>
              </a:rPr>
              <a:t> того, недалеко, </a:t>
            </a:r>
            <a:r>
              <a:rPr lang="ru-RU" dirty="0" err="1">
                <a:solidFill>
                  <a:srgbClr val="006600"/>
                </a:solidFill>
              </a:rPr>
              <a:t>негадано</a:t>
            </a:r>
            <a:r>
              <a:rPr lang="ru-RU" dirty="0">
                <a:solidFill>
                  <a:srgbClr val="006600"/>
                </a:solidFill>
              </a:rPr>
              <a:t>, </a:t>
            </a:r>
            <a:r>
              <a:rPr lang="ru-RU" dirty="0" err="1">
                <a:solidFill>
                  <a:srgbClr val="006600"/>
                </a:solidFill>
              </a:rPr>
              <a:t>немов</a:t>
            </a:r>
            <a:r>
              <a:rPr lang="ru-RU" dirty="0">
                <a:solidFill>
                  <a:srgbClr val="006600"/>
                </a:solidFill>
              </a:rPr>
              <a:t>, </a:t>
            </a:r>
            <a:r>
              <a:rPr lang="ru-RU" dirty="0" err="1">
                <a:solidFill>
                  <a:srgbClr val="006600"/>
                </a:solidFill>
              </a:rPr>
              <a:t>неначе</a:t>
            </a:r>
            <a:r>
              <a:rPr lang="ru-RU" dirty="0">
                <a:solidFill>
                  <a:srgbClr val="006600"/>
                </a:solidFill>
              </a:rPr>
              <a:t>.</a:t>
            </a:r>
            <a:endParaRPr lang="uk-UA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6852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2225</Words>
  <Application>Microsoft Office PowerPoint</Application>
  <PresentationFormat>Екран (4:3)</PresentationFormat>
  <Paragraphs>116</Paragraphs>
  <Slides>16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Century Gothic</vt:lpstr>
      <vt:lpstr>Georgia</vt:lpstr>
      <vt:lpstr>Open Sans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LENOVO</dc:creator>
  <cp:lastModifiedBy>Елена Зайцева</cp:lastModifiedBy>
  <cp:revision>9</cp:revision>
  <dcterms:created xsi:type="dcterms:W3CDTF">2023-12-22T08:13:56Z</dcterms:created>
  <dcterms:modified xsi:type="dcterms:W3CDTF">2025-09-14T05:38:24Z</dcterms:modified>
</cp:coreProperties>
</file>