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4" r:id="rId9"/>
    <p:sldId id="266" r:id="rId10"/>
    <p:sldId id="268" r:id="rId11"/>
    <p:sldId id="271" r:id="rId12"/>
    <p:sldId id="270" r:id="rId13"/>
    <p:sldId id="269" r:id="rId14"/>
    <p:sldId id="273" r:id="rId15"/>
    <p:sldId id="265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16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6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332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25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3163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594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48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2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4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10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94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2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1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9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5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21DEF-68BE-4675-8FDE-FDB58F51A682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3F954C-B631-4EF7-AEBC-EE8B43CBF54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70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A7504-5F8D-4144-A92B-F9A2EC832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056" y="1341119"/>
            <a:ext cx="9192768" cy="246278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ОДНОСКЛАДНІ  ПРОСТІ РЕЧЕННЯ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D95719-05A4-4A41-8D84-7E28906CEA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327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33984" y="6388608"/>
            <a:ext cx="9117384" cy="115032"/>
          </a:xfrm>
        </p:spPr>
        <p:txBody>
          <a:bodyPr>
            <a:normAutofit fontScale="90000"/>
          </a:bodyPr>
          <a:lstStyle/>
          <a:p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0688" y="1251271"/>
            <a:ext cx="9669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вираження головного члена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2926080" y="291239"/>
            <a:ext cx="4538072" cy="922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Називні</a:t>
            </a:r>
            <a:endParaRPr lang="uk-UA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689" y="2074286"/>
            <a:ext cx="9131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займенник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Н.в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</a:p>
          <a:p>
            <a:pPr algn="ctr"/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іменне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словосполучення</a:t>
            </a:r>
            <a:endParaRPr lang="uk-UA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3296" y="4215864"/>
            <a:ext cx="937712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Безлюдний, похмурий </a:t>
            </a:r>
            <a:r>
              <a:rPr lang="uk-UA" sz="4400" b="1" i="1" u="sng" dirty="0">
                <a:solidFill>
                  <a:schemeClr val="accent6">
                    <a:lumMod val="50000"/>
                  </a:schemeClr>
                </a:solidFill>
              </a:rPr>
              <a:t>край</a:t>
            </a:r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algn="ctr"/>
            <a:r>
              <a:rPr lang="uk-UA" sz="4400" b="1" i="1" u="sng" dirty="0">
                <a:solidFill>
                  <a:schemeClr val="accent6">
                    <a:lumMod val="50000"/>
                  </a:schemeClr>
                </a:solidFill>
              </a:rPr>
              <a:t>Тиша</a:t>
            </a:r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uk-UA" sz="4400" b="1" i="1" u="sng" dirty="0">
                <a:solidFill>
                  <a:schemeClr val="accent6">
                    <a:lumMod val="50000"/>
                  </a:schemeClr>
                </a:solidFill>
              </a:rPr>
              <a:t>Ніч</a:t>
            </a:r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47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75520" y="6636442"/>
            <a:ext cx="7543800" cy="221558"/>
          </a:xfrm>
        </p:spPr>
        <p:txBody>
          <a:bodyPr>
            <a:normAutofit fontScale="90000"/>
          </a:bodyPr>
          <a:lstStyle/>
          <a:p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1104" y="1251271"/>
            <a:ext cx="81658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вираження головного члена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1847528" y="291239"/>
            <a:ext cx="8165846" cy="922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Означено-особові</a:t>
            </a:r>
            <a:endParaRPr lang="uk-UA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1104" y="2258952"/>
            <a:ext cx="95622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І та ІІ особи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9328" y="1761126"/>
            <a:ext cx="3728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Дієслово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9328" y="3501009"/>
            <a:ext cx="84010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ІІ особи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наказового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способу. 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9328" y="4221088"/>
            <a:ext cx="8910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u="dbl" dirty="0">
                <a:solidFill>
                  <a:schemeClr val="accent6">
                    <a:lumMod val="50000"/>
                  </a:schemeClr>
                </a:solidFill>
              </a:rPr>
              <a:t>Люблю</a:t>
            </a:r>
            <a:r>
              <a:rPr lang="uk-UA" sz="4000" b="1" i="1" dirty="0">
                <a:solidFill>
                  <a:schemeClr val="accent6">
                    <a:lumMod val="50000"/>
                  </a:schemeClr>
                </a:solidFill>
              </a:rPr>
              <a:t> чернігівську дорогу. </a:t>
            </a:r>
            <a:endParaRPr lang="uk-UA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 rot="920567">
            <a:off x="9130379" y="159750"/>
            <a:ext cx="1386511" cy="13289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  <a:effectLst/>
              </a:rPr>
              <a:t>Я</a:t>
            </a:r>
            <a:endParaRPr lang="uk-UA" sz="9600" b="1" dirty="0">
              <a:solidFill>
                <a:srgbClr val="FF00FF"/>
              </a:solidFill>
            </a:endParaRPr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 rot="920567">
            <a:off x="8769525" y="3043275"/>
            <a:ext cx="2141782" cy="1767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  <a:effectLst/>
              </a:rPr>
              <a:t>Ти</a:t>
            </a:r>
            <a:endParaRPr lang="uk-UA" sz="9600" b="1" dirty="0">
              <a:solidFill>
                <a:srgbClr val="FF00FF"/>
              </a:solidFill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 rot="920567">
            <a:off x="8552012" y="4616955"/>
            <a:ext cx="2141782" cy="1767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  <a:effectLst/>
              </a:rPr>
              <a:t>Ви</a:t>
            </a:r>
            <a:endParaRPr lang="uk-UA" sz="9600" b="1" dirty="0">
              <a:solidFill>
                <a:srgbClr val="FF00F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9328" y="5062761"/>
            <a:ext cx="86170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u="dbl" dirty="0">
                <a:solidFill>
                  <a:schemeClr val="accent6">
                    <a:lumMod val="50000"/>
                  </a:schemeClr>
                </a:solidFill>
              </a:rPr>
              <a:t>Люби</a:t>
            </a:r>
            <a:r>
              <a:rPr lang="uk-UA" sz="4000" b="1" i="1" dirty="0">
                <a:solidFill>
                  <a:schemeClr val="accent6">
                    <a:lumMod val="50000"/>
                  </a:schemeClr>
                </a:solidFill>
              </a:rPr>
              <a:t> чернігівську дорогу. </a:t>
            </a:r>
            <a:endParaRPr lang="uk-UA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 rot="920567">
            <a:off x="8145833" y="1506785"/>
            <a:ext cx="2388918" cy="13289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  <a:effectLst/>
              </a:rPr>
              <a:t>Ми</a:t>
            </a:r>
            <a:endParaRPr lang="uk-UA" sz="96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8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07568" y="6391276"/>
            <a:ext cx="7543800" cy="112363"/>
          </a:xfrm>
        </p:spPr>
        <p:txBody>
          <a:bodyPr>
            <a:normAutofit fontScale="90000"/>
          </a:bodyPr>
          <a:lstStyle/>
          <a:p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256032" y="1251271"/>
            <a:ext cx="10096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вираження головного члена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1524000" y="291239"/>
            <a:ext cx="8489375" cy="922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Неозначено-особові</a:t>
            </a:r>
            <a:endParaRPr lang="uk-UA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6888" y="2074286"/>
            <a:ext cx="96464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ІІІ особи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тепрерішнього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03512" y="4215865"/>
            <a:ext cx="87849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48512" y="1761126"/>
            <a:ext cx="3399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Дієслово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6888" y="2996953"/>
            <a:ext cx="96499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6888" y="3581728"/>
            <a:ext cx="9650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</a:t>
            </a:r>
            <a:r>
              <a:rPr lang="ru-RU" sz="3200" b="1" dirty="0">
                <a:solidFill>
                  <a:srgbClr val="FFFF00"/>
                </a:solidFill>
              </a:rPr>
              <a:t>.</a:t>
            </a:r>
            <a:endParaRPr lang="uk-UA" sz="3200" b="1" dirty="0">
              <a:solidFill>
                <a:srgbClr val="FFFF00"/>
              </a:solidFill>
            </a:endParaRPr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 rot="920567">
            <a:off x="7274650" y="2113136"/>
            <a:ext cx="3553039" cy="1767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</a:rPr>
              <a:t>Вони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6888" y="4509120"/>
            <a:ext cx="100964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Нас </a:t>
            </a:r>
            <a:r>
              <a:rPr lang="uk-UA" sz="4400" b="1" i="1" u="dbl" dirty="0">
                <a:solidFill>
                  <a:schemeClr val="accent6">
                    <a:lumMod val="50000"/>
                  </a:schemeClr>
                </a:solidFill>
              </a:rPr>
              <a:t>зустрічають</a:t>
            </a:r>
            <a:r>
              <a:rPr lang="uk-UA" sz="4400" b="1" i="1" dirty="0">
                <a:solidFill>
                  <a:schemeClr val="accent6">
                    <a:lumMod val="50000"/>
                  </a:schemeClr>
                </a:solidFill>
              </a:rPr>
              <a:t> хлібом-сіллю.</a:t>
            </a:r>
            <a:endParaRPr lang="uk-UA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7" grpId="0"/>
      <p:bldP spid="10" grpId="0"/>
      <p:bldP spid="11" grpId="0"/>
      <p:bldP spid="12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07568" y="6457920"/>
            <a:ext cx="7543800" cy="45719"/>
          </a:xfrm>
        </p:spPr>
        <p:txBody>
          <a:bodyPr>
            <a:normAutofit fontScale="90000"/>
          </a:bodyPr>
          <a:lstStyle/>
          <a:p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456" y="1251271"/>
            <a:ext cx="962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вираження головного члена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0" y="291239"/>
            <a:ext cx="10272464" cy="922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Узагальнено-особові</a:t>
            </a:r>
            <a:endParaRPr lang="uk-UA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1104" y="2074287"/>
            <a:ext cx="9821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особи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  <a:endParaRPr lang="uk-UA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63552" y="4215865"/>
            <a:ext cx="77768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9184" y="3704736"/>
            <a:ext cx="9986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endParaRPr lang="uk-UA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 rot="920567">
            <a:off x="8883973" y="1004112"/>
            <a:ext cx="2141782" cy="1767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  <a:effectLst/>
              </a:rPr>
              <a:t>Ти</a:t>
            </a:r>
            <a:endParaRPr lang="uk-UA" sz="9600" b="1" dirty="0">
              <a:solidFill>
                <a:srgbClr val="FF00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9184" y="4720747"/>
            <a:ext cx="10159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u="dbl" dirty="0">
                <a:solidFill>
                  <a:schemeClr val="accent6">
                    <a:lumMod val="50000"/>
                  </a:schemeClr>
                </a:solidFill>
              </a:rPr>
              <a:t>Учись</a:t>
            </a:r>
            <a:r>
              <a:rPr lang="uk-UA" sz="4000" b="1" i="1" dirty="0">
                <a:solidFill>
                  <a:schemeClr val="accent6">
                    <a:lumMod val="50000"/>
                  </a:schemeClr>
                </a:solidFill>
              </a:rPr>
              <a:t> не до старості, а до смерті.</a:t>
            </a:r>
            <a:endParaRPr lang="uk-UA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 rot="20728283">
            <a:off x="1609685" y="2860687"/>
            <a:ext cx="3147342" cy="10843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6000" b="1" dirty="0">
                <a:solidFill>
                  <a:srgbClr val="FF00FF"/>
                </a:solidFill>
                <a:effectLst/>
              </a:rPr>
              <a:t>Ви, ми</a:t>
            </a:r>
            <a:endParaRPr lang="uk-UA" sz="6000" b="1" dirty="0">
              <a:solidFill>
                <a:srgbClr val="FF00FF"/>
              </a:solidFill>
            </a:endParaRPr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 rot="920567">
            <a:off x="4889010" y="2845591"/>
            <a:ext cx="5674670" cy="17182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8000" b="1" dirty="0">
                <a:solidFill>
                  <a:srgbClr val="FF00FF"/>
                </a:solidFill>
                <a:effectLst/>
              </a:rPr>
              <a:t>повчально</a:t>
            </a:r>
            <a:endParaRPr lang="uk-UA" sz="80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0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7" grpId="0"/>
      <p:bldP spid="10" grpId="0"/>
      <p:bldP spid="2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53312" y="6457920"/>
            <a:ext cx="8398056" cy="45719"/>
          </a:xfrm>
        </p:spPr>
        <p:txBody>
          <a:bodyPr>
            <a:normAutofit fontScale="90000"/>
          </a:bodyPr>
          <a:lstStyle/>
          <a:p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55440" y="1251271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вираження головного члена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-231648" y="291239"/>
            <a:ext cx="10245023" cy="922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Безособові</a:t>
            </a:r>
            <a:endParaRPr lang="uk-UA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448" y="1832150"/>
            <a:ext cx="95230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безособова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на –но, -то;</a:t>
            </a:r>
            <a:endParaRPr lang="uk-UA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03512" y="4215865"/>
            <a:ext cx="87849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51104" y="2385231"/>
            <a:ext cx="96148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прислівник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2988" y="2852937"/>
            <a:ext cx="95230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інфінітив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 rot="920567">
            <a:off x="6954119" y="2409892"/>
            <a:ext cx="3553039" cy="1767635"/>
          </a:xfrm>
          <a:prstGeom prst="rect">
            <a:avLst/>
          </a:prstGeom>
          <a:ln w="28575">
            <a:solidFill>
              <a:srgbClr val="FF00FF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9600" b="1" dirty="0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1104" y="3321284"/>
            <a:ext cx="95799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слова </a:t>
            </a:r>
            <a:r>
              <a:rPr lang="ru-RU" sz="3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нема, не </a:t>
            </a:r>
            <a:r>
              <a:rPr lang="ru-RU" sz="3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3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буде</a:t>
            </a:r>
            <a:r>
              <a:rPr lang="ru-RU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uk-UA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96" y="3940050"/>
            <a:ext cx="6912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>
                <a:solidFill>
                  <a:schemeClr val="accent6">
                    <a:lumMod val="50000"/>
                  </a:schemeClr>
                </a:solidFill>
              </a:rPr>
              <a:t>На лузі траву </a:t>
            </a:r>
            <a:r>
              <a:rPr lang="uk-UA" sz="3600" b="1" i="1" u="dbl" dirty="0">
                <a:solidFill>
                  <a:schemeClr val="accent6">
                    <a:lumMod val="50000"/>
                  </a:schemeClr>
                </a:solidFill>
              </a:rPr>
              <a:t>скошено.</a:t>
            </a:r>
            <a:endParaRPr lang="uk-U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1896" y="4616083"/>
            <a:ext cx="7706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u="dbl" dirty="0">
                <a:solidFill>
                  <a:schemeClr val="accent6">
                    <a:lumMod val="50000"/>
                  </a:schemeClr>
                </a:solidFill>
              </a:rPr>
              <a:t>Можна побачити </a:t>
            </a:r>
            <a:r>
              <a:rPr lang="uk-UA" sz="3600" b="1" i="1" dirty="0">
                <a:solidFill>
                  <a:schemeClr val="accent6">
                    <a:lumMod val="50000"/>
                  </a:schemeClr>
                </a:solidFill>
              </a:rPr>
              <a:t> все.</a:t>
            </a:r>
            <a:endParaRPr lang="uk-U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4746" y="5301209"/>
            <a:ext cx="8398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>
                <a:solidFill>
                  <a:schemeClr val="accent6">
                    <a:lumMod val="50000"/>
                  </a:schemeClr>
                </a:solidFill>
              </a:rPr>
              <a:t>На вулиці </a:t>
            </a:r>
            <a:r>
              <a:rPr lang="uk-UA" sz="3600" b="1" i="1" u="dbl" dirty="0">
                <a:solidFill>
                  <a:schemeClr val="accent6">
                    <a:lumMod val="50000"/>
                  </a:schemeClr>
                </a:solidFill>
              </a:rPr>
              <a:t>було</a:t>
            </a:r>
            <a:r>
              <a:rPr lang="uk-UA" sz="36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3600" b="1" i="1" u="dbl" dirty="0">
                <a:solidFill>
                  <a:schemeClr val="accent6">
                    <a:lumMod val="50000"/>
                  </a:schemeClr>
                </a:solidFill>
              </a:rPr>
              <a:t>темно</a:t>
            </a:r>
            <a:r>
              <a:rPr lang="uk-UA" sz="3600" b="1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uk-U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07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 animBg="1"/>
      <p:bldP spid="13" grpId="0"/>
      <p:bldP spid="4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22459-7F1E-4643-975A-7385C6EF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3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Графічний диктант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8BD695-4FC7-44A1-B918-BB858013B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8929"/>
            <a:ext cx="8596668" cy="4712434"/>
          </a:xfrm>
        </p:spPr>
        <p:txBody>
          <a:bodyPr>
            <a:normAutofit/>
          </a:bodyPr>
          <a:lstStyle/>
          <a:p>
            <a:r>
              <a:rPr lang="uk-UA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тип односкладного речення. Записати відповідь , позначаючи: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О-О (означ.-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Н-О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неознач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У-О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БО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Н (називне).</a:t>
            </a:r>
          </a:p>
          <a:p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Зразок: 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О-О;  2 – Н-О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Сірий осінній ранок.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Було холодно і сиро.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Заграли увертюру.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Учись не до старості, а до смерті.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Все покину і полину до самого Бога.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6.Нарешті ремонтують магістраль.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62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8D93D-CA43-47FA-A71A-0ECBC4D4C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8224"/>
            <a:ext cx="8596668" cy="109728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FBF26D-BDCF-4D66-A172-E7AF4C548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24128"/>
            <a:ext cx="8596668" cy="5565647"/>
          </a:xfrm>
        </p:spPr>
        <p:txBody>
          <a:bodyPr/>
          <a:lstStyle/>
          <a:p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Списати речення. Підкреслити граматичну основу. Визначити тип односкладного речення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Люблю тебе, моя Україно!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 довідкове бюро часто дзвонили.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Київ. Дніпро.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4.Нині холодно навіть удень.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5.Бережи честь змолоду.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Ручки у мене немає.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81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225" y="4005026"/>
            <a:ext cx="8435830" cy="914400"/>
          </a:xfrm>
        </p:spPr>
        <p:txBody>
          <a:bodyPr/>
          <a:lstStyle/>
          <a:p>
            <a:r>
              <a:rPr lang="uk-UA" sz="4400" dirty="0"/>
              <a:t>Граматична основа речення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308" y="1304691"/>
            <a:ext cx="3573408" cy="1591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1"/>
          <p:cNvSpPr txBox="1">
            <a:spLocks/>
          </p:cNvSpPr>
          <p:nvPr/>
        </p:nvSpPr>
        <p:spPr>
          <a:xfrm>
            <a:off x="1622225" y="1412627"/>
            <a:ext cx="4004865" cy="1483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 algn="ctr">
              <a:buNone/>
            </a:pPr>
            <a:r>
              <a:rPr lang="uk-UA" sz="4800" b="1" dirty="0">
                <a:solidFill>
                  <a:srgbClr val="FFFF00"/>
                </a:solidFill>
              </a:rPr>
              <a:t> </a:t>
            </a:r>
            <a:r>
              <a:rPr lang="uk-UA" sz="4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endParaRPr lang="uk-UA" sz="4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5519936" y="1412627"/>
            <a:ext cx="4166592" cy="1166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 algn="ctr">
              <a:buNone/>
            </a:pPr>
            <a:r>
              <a:rPr lang="uk-UA" sz="4800" b="1" dirty="0">
                <a:solidFill>
                  <a:srgbClr val="7030A0"/>
                </a:solidFill>
              </a:rPr>
              <a:t>Присудок </a:t>
            </a:r>
            <a:endParaRPr lang="uk-UA" sz="4400" dirty="0">
              <a:solidFill>
                <a:srgbClr val="7030A0"/>
              </a:solidFill>
            </a:endParaRPr>
          </a:p>
        </p:txBody>
      </p:sp>
      <p:sp>
        <p:nvSpPr>
          <p:cNvPr id="10" name="Объект 1"/>
          <p:cNvSpPr txBox="1">
            <a:spLocks/>
          </p:cNvSpPr>
          <p:nvPr/>
        </p:nvSpPr>
        <p:spPr>
          <a:xfrm>
            <a:off x="6286155" y="2636837"/>
            <a:ext cx="3374504" cy="792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lnSpc>
                <a:spcPct val="20000"/>
              </a:lnSpc>
              <a:buNone/>
            </a:pPr>
            <a:r>
              <a:rPr lang="uk-UA" sz="4800" b="1" dirty="0">
                <a:solidFill>
                  <a:schemeClr val="accent6">
                    <a:lumMod val="50000"/>
                  </a:schemeClr>
                </a:solidFill>
              </a:rPr>
              <a:t> __________</a:t>
            </a:r>
          </a:p>
          <a:p>
            <a:pPr marL="18288" indent="0">
              <a:lnSpc>
                <a:spcPct val="20000"/>
              </a:lnSpc>
              <a:buNone/>
            </a:pP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</a:rPr>
              <a:t> ___________</a:t>
            </a:r>
          </a:p>
          <a:p>
            <a:pPr marL="18288" indent="0">
              <a:buNone/>
            </a:pPr>
            <a:endParaRPr lang="uk-UA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9" y="2636839"/>
            <a:ext cx="57610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авая фигурная скобка 11"/>
          <p:cNvSpPr/>
          <p:nvPr/>
        </p:nvSpPr>
        <p:spPr>
          <a:xfrm rot="5400000">
            <a:off x="4722949" y="85527"/>
            <a:ext cx="1152053" cy="6758879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>
            <a:off x="694944" y="332656"/>
            <a:ext cx="9576726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6000" b="1" dirty="0">
                <a:solidFill>
                  <a:srgbClr val="FF0000"/>
                </a:solidFill>
              </a:rPr>
              <a:t>Двоскладне  речення</a:t>
            </a: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1919536" y="4876800"/>
            <a:ext cx="8352928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5400" b="1" dirty="0">
                <a:solidFill>
                  <a:srgbClr val="002060"/>
                </a:solidFill>
                <a:effectLst/>
              </a:rPr>
              <a:t>Зима</a:t>
            </a:r>
            <a:r>
              <a:rPr lang="uk-UA" sz="5400" b="1" dirty="0">
                <a:solidFill>
                  <a:srgbClr val="FFFF00"/>
                </a:solidFill>
              </a:rPr>
              <a:t>  </a:t>
            </a:r>
            <a:r>
              <a:rPr lang="uk-UA" sz="5400" b="1" dirty="0">
                <a:solidFill>
                  <a:srgbClr val="002060"/>
                </a:solidFill>
                <a:effectLst/>
              </a:rPr>
              <a:t>прийшла. </a:t>
            </a:r>
          </a:p>
        </p:txBody>
      </p:sp>
      <p:sp>
        <p:nvSpPr>
          <p:cNvPr id="17" name="Объект 1"/>
          <p:cNvSpPr txBox="1">
            <a:spLocks/>
          </p:cNvSpPr>
          <p:nvPr/>
        </p:nvSpPr>
        <p:spPr>
          <a:xfrm>
            <a:off x="2304288" y="4876800"/>
            <a:ext cx="3001239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None/>
            </a:pPr>
            <a:r>
              <a:rPr lang="uk-UA" sz="4800" b="1" dirty="0">
                <a:solidFill>
                  <a:srgbClr val="FFFF00"/>
                </a:solidFill>
              </a:rPr>
              <a:t>   </a:t>
            </a:r>
            <a:r>
              <a:rPr lang="uk-UA" sz="4800" b="1" dirty="0">
                <a:solidFill>
                  <a:schemeClr val="accent6">
                    <a:lumMod val="50000"/>
                  </a:schemeClr>
                </a:solidFill>
                <a:effectLst/>
              </a:rPr>
              <a:t>______</a:t>
            </a:r>
            <a:endParaRPr lang="uk-UA" sz="44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18" name="Объект 1"/>
          <p:cNvSpPr txBox="1">
            <a:spLocks/>
          </p:cNvSpPr>
          <p:nvPr/>
        </p:nvSpPr>
        <p:spPr>
          <a:xfrm>
            <a:off x="5519936" y="5567374"/>
            <a:ext cx="3374504" cy="835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lnSpc>
                <a:spcPct val="20000"/>
              </a:lnSpc>
              <a:buNone/>
            </a:pPr>
            <a:r>
              <a:rPr lang="uk-UA" sz="4800" b="1" dirty="0">
                <a:solidFill>
                  <a:schemeClr val="accent6">
                    <a:lumMod val="50000"/>
                  </a:schemeClr>
                </a:solidFill>
              </a:rPr>
              <a:t> __________</a:t>
            </a:r>
          </a:p>
          <a:p>
            <a:pPr marL="18288" indent="0">
              <a:lnSpc>
                <a:spcPct val="20000"/>
              </a:lnSpc>
              <a:buNone/>
            </a:pP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</a:rPr>
              <a:t> ___________</a:t>
            </a:r>
          </a:p>
        </p:txBody>
      </p:sp>
    </p:spTree>
    <p:extLst>
      <p:ext uri="{BB962C8B-B14F-4D97-AF65-F5344CB8AC3E}">
        <p14:creationId xmlns:p14="http://schemas.microsoft.com/office/powerpoint/2010/main" val="326590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0" grpId="0"/>
      <p:bldP spid="12" grpId="0" animBg="1"/>
      <p:bldP spid="13" grpId="0"/>
      <p:bldP spid="14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2896" y="4221088"/>
            <a:ext cx="9127559" cy="914400"/>
          </a:xfrm>
        </p:spPr>
        <p:txBody>
          <a:bodyPr/>
          <a:lstStyle/>
          <a:p>
            <a:r>
              <a:rPr lang="uk-UA" sz="4400" dirty="0"/>
              <a:t>Граматична основа речення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199" y="1665822"/>
            <a:ext cx="2969009" cy="1396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1"/>
          <p:cNvSpPr txBox="1">
            <a:spLocks/>
          </p:cNvSpPr>
          <p:nvPr/>
        </p:nvSpPr>
        <p:spPr>
          <a:xfrm>
            <a:off x="2182368" y="1844824"/>
            <a:ext cx="42638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None/>
            </a:pPr>
            <a:r>
              <a:rPr lang="uk-UA" sz="4800" b="1" dirty="0">
                <a:solidFill>
                  <a:schemeClr val="accent6">
                    <a:lumMod val="50000"/>
                  </a:schemeClr>
                </a:solidFill>
              </a:rPr>
              <a:t>_______</a:t>
            </a:r>
            <a:endParaRPr lang="uk-UA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 rot="5400000">
            <a:off x="4541182" y="101610"/>
            <a:ext cx="1152053" cy="6758879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609600" y="332656"/>
            <a:ext cx="9878888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5800" b="1" dirty="0">
                <a:solidFill>
                  <a:srgbClr val="FF0000"/>
                </a:solidFill>
              </a:rPr>
              <a:t>Односкладне  речення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1919536" y="4876800"/>
            <a:ext cx="8352928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5400" b="1" dirty="0">
                <a:solidFill>
                  <a:srgbClr val="FFFF00"/>
                </a:solidFill>
              </a:rPr>
              <a:t>Зима. </a:t>
            </a:r>
          </a:p>
        </p:txBody>
      </p:sp>
      <p:sp>
        <p:nvSpPr>
          <p:cNvPr id="10" name="Объект 1"/>
          <p:cNvSpPr txBox="1">
            <a:spLocks/>
          </p:cNvSpPr>
          <p:nvPr/>
        </p:nvSpPr>
        <p:spPr>
          <a:xfrm>
            <a:off x="4145280" y="5117276"/>
            <a:ext cx="3571256" cy="8287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 algn="ctr">
              <a:buNone/>
            </a:pPr>
            <a:r>
              <a:rPr lang="uk-UA" sz="4800" b="1" dirty="0">
                <a:solidFill>
                  <a:schemeClr val="accent6">
                    <a:lumMod val="50000"/>
                  </a:schemeClr>
                </a:solidFill>
                <a:effectLst/>
              </a:rPr>
              <a:t>  _____</a:t>
            </a:r>
            <a:endParaRPr lang="uk-UA" sz="44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058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88633-6036-4C5A-8851-C39A67ED9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односкладних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94EF8A-36A9-4238-BDFA-B4C447561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961"/>
            <a:ext cx="8596668" cy="44564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 Називні    (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лише підмет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членом у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присудка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4 типи: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а)Означено-особові</a:t>
            </a:r>
          </a:p>
          <a:p>
            <a:pPr marL="514350" indent="-514350">
              <a:buNone/>
            </a:pPr>
            <a:r>
              <a:rPr lang="uk-UA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б)</a:t>
            </a:r>
            <a:r>
              <a:rPr lang="uk-UA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Неозначено</a:t>
            </a:r>
            <a:r>
              <a:rPr lang="uk-UA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-особові</a:t>
            </a:r>
          </a:p>
          <a:p>
            <a:pPr marL="514350" indent="-514350">
              <a:buNone/>
            </a:pPr>
            <a:r>
              <a:rPr lang="uk-UA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в)Узагальнено-особові</a:t>
            </a:r>
          </a:p>
          <a:p>
            <a:pPr marL="514350" indent="-514350">
              <a:buNone/>
            </a:pPr>
            <a:r>
              <a:rPr lang="uk-UA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г)Безособові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07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6304" y="231649"/>
            <a:ext cx="10630216" cy="632764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Головний член односкладного речення </a:t>
            </a:r>
            <a:r>
              <a:rPr lang="uk-UA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можна називати підметом або присудком</a:t>
            </a:r>
            <a:r>
              <a:rPr lang="uk-UA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8288" indent="0">
              <a:buNone/>
            </a:pP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головний член речення, який поєднує в собі функції і підмета, і присудка.</a:t>
            </a:r>
          </a:p>
          <a:p>
            <a:pPr marL="18288" indent="0">
              <a:buNone/>
            </a:pP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правильно казати так: </a:t>
            </a:r>
            <a:r>
              <a:rPr lang="uk-UA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односкладне речення з головним членом речення </a:t>
            </a:r>
            <a:r>
              <a:rPr lang="uk-UA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формі </a:t>
            </a:r>
            <a:r>
              <a:rPr lang="uk-UA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підмета (присудка)</a:t>
            </a:r>
          </a:p>
          <a:p>
            <a:pPr marL="18288" indent="0">
              <a:buNone/>
            </a:pPr>
            <a:endParaRPr lang="uk-UA" dirty="0">
              <a:effectLst/>
            </a:endParaRPr>
          </a:p>
          <a:p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07568" y="5373216"/>
            <a:ext cx="7543800" cy="914400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Увага!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98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5176" y="256032"/>
            <a:ext cx="9903272" cy="389304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Односкладні речення, як і двоскладні, можуть бути поширеними  і непоширеними, а також можуть виступати частинами складного речення.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35560" y="5589240"/>
            <a:ext cx="7543800" cy="914400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Увага!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85216" y="3429000"/>
            <a:ext cx="9903272" cy="850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b="1" i="1" u="db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Стало  радісно</a:t>
            </a:r>
            <a:r>
              <a:rPr lang="uk-UA" sz="4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sz="44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4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4400" b="1" i="1" u="db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засміявся</a:t>
            </a:r>
            <a:r>
              <a:rPr lang="uk-UA" sz="4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451104" y="3608832"/>
            <a:ext cx="10037384" cy="1584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b="1" i="1" u="dash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uk-UA" sz="4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4400" b="1" i="1" u="db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стало  радісно</a:t>
            </a:r>
            <a:r>
              <a:rPr lang="uk-UA" sz="4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sz="44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4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4400" b="1" i="1" u="db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засміявся</a:t>
            </a:r>
            <a:r>
              <a:rPr lang="uk-UA" sz="4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3528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784241"/>
              </p:ext>
            </p:extLst>
          </p:nvPr>
        </p:nvGraphicFramePr>
        <p:xfrm>
          <a:off x="353568" y="207264"/>
          <a:ext cx="9570720" cy="6412992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369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1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122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rgbClr val="FF0000"/>
                          </a:solidFill>
                          <a:effectLst/>
                        </a:rPr>
                        <a:t>ОДНОСКЛАДНІ  РЕЧЕННЯ</a:t>
                      </a:r>
                      <a:endParaRPr lang="uk-UA" sz="3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6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b="0" dirty="0">
                          <a:effectLst/>
                        </a:rPr>
                        <a:t>  </a:t>
                      </a:r>
                      <a:r>
                        <a:rPr lang="uk-UA" sz="3200" b="0" dirty="0">
                          <a:effectLst/>
                        </a:rPr>
                        <a:t>з головним членом речення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effectLst/>
                        </a:rPr>
                        <a:t>у формі </a:t>
                      </a:r>
                      <a:r>
                        <a:rPr lang="uk-UA" sz="3200" b="1" u="none" dirty="0">
                          <a:solidFill>
                            <a:srgbClr val="800000"/>
                          </a:solidFill>
                          <a:effectLst/>
                        </a:rPr>
                        <a:t>підмета</a:t>
                      </a:r>
                      <a:endParaRPr lang="uk-UA" sz="2800" b="1" u="none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effectLst/>
                        </a:rPr>
                        <a:t>з головним членом  речення у формі </a:t>
                      </a:r>
                      <a:r>
                        <a:rPr lang="uk-UA" sz="3200" b="1" u="none" dirty="0">
                          <a:solidFill>
                            <a:srgbClr val="800000"/>
                          </a:solidFill>
                          <a:effectLst/>
                        </a:rPr>
                        <a:t>присудка</a:t>
                      </a:r>
                      <a:endParaRPr lang="uk-UA" sz="2800" b="1" u="none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22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rgbClr val="FF0000"/>
                          </a:solidFill>
                          <a:effectLst/>
                        </a:rPr>
                        <a:t>називні</a:t>
                      </a:r>
                      <a:endParaRPr lang="uk-UA" sz="4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rgbClr val="FF0000"/>
                          </a:solidFill>
                          <a:effectLst/>
                        </a:rPr>
                        <a:t>означено-особові</a:t>
                      </a:r>
                      <a:endParaRPr lang="uk-UA" sz="4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2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rgbClr val="FF0000"/>
                          </a:solidFill>
                          <a:effectLst/>
                        </a:rPr>
                        <a:t>узагальнено-особові</a:t>
                      </a:r>
                      <a:endParaRPr lang="uk-UA" sz="4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2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rgbClr val="FF0000"/>
                          </a:solidFill>
                          <a:effectLst/>
                        </a:rPr>
                        <a:t>неозначено-особові</a:t>
                      </a:r>
                      <a:endParaRPr lang="uk-UA" sz="4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12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rgbClr val="FF0000"/>
                          </a:solidFill>
                          <a:effectLst/>
                        </a:rPr>
                        <a:t>безособові</a:t>
                      </a:r>
                      <a:endParaRPr lang="uk-UA" sz="4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50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146336"/>
              </p:ext>
            </p:extLst>
          </p:nvPr>
        </p:nvGraphicFramePr>
        <p:xfrm>
          <a:off x="365761" y="1463040"/>
          <a:ext cx="9258634" cy="5010912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577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9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54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Особові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займенники</a:t>
                      </a:r>
                      <a:endParaRPr lang="uk-UA" sz="2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9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11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однина</a:t>
                      </a:r>
                      <a:endParaRPr lang="uk-UA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множина</a:t>
                      </a:r>
                      <a:endParaRPr lang="uk-UA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І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</a:rPr>
                        <a:t>я</a:t>
                      </a:r>
                      <a:endParaRPr lang="uk-UA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</a:rPr>
                        <a:t>ми</a:t>
                      </a:r>
                      <a:endParaRPr lang="uk-UA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ІІ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/>
                        </a:rPr>
                        <a:t>ти</a:t>
                      </a:r>
                      <a:endParaRPr lang="uk-UA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/>
                        </a:rPr>
                        <a:t>ви</a:t>
                      </a:r>
                      <a:endParaRPr lang="uk-UA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0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ІІІ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</a:rPr>
                        <a:t>він, вона</a:t>
                      </a:r>
                      <a:endParaRPr lang="uk-UA" sz="2800" b="1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</a:rPr>
                        <a:t>воно</a:t>
                      </a:r>
                      <a:endParaRPr lang="uk-UA" sz="28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</a:rPr>
                        <a:t>вони</a:t>
                      </a:r>
                      <a:endParaRPr lang="uk-UA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4" y="207264"/>
            <a:ext cx="8596668" cy="1255776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Особові займенники</a:t>
            </a:r>
          </a:p>
        </p:txBody>
      </p:sp>
    </p:spTree>
    <p:extLst>
      <p:ext uri="{BB962C8B-B14F-4D97-AF65-F5344CB8AC3E}">
        <p14:creationId xmlns:p14="http://schemas.microsoft.com/office/powerpoint/2010/main" val="3666891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603501"/>
              </p:ext>
            </p:extLst>
          </p:nvPr>
        </p:nvGraphicFramePr>
        <p:xfrm>
          <a:off x="573024" y="1743456"/>
          <a:ext cx="9051368" cy="4504945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5031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9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83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Часи</a:t>
                      </a:r>
                      <a:r>
                        <a:rPr lang="ru-RU" sz="2800" baseline="0" dirty="0">
                          <a:solidFill>
                            <a:schemeClr val="bg1"/>
                          </a:solidFill>
                          <a:effectLst/>
                        </a:rPr>
                        <a:t>  та  </a:t>
                      </a:r>
                      <a:r>
                        <a:rPr lang="ru-RU" sz="2800" baseline="0" dirty="0" err="1">
                          <a:solidFill>
                            <a:schemeClr val="bg1"/>
                          </a:solidFill>
                          <a:effectLst/>
                        </a:rPr>
                        <a:t>способи</a:t>
                      </a:r>
                      <a:r>
                        <a:rPr lang="ru-RU" sz="2800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800" baseline="0" dirty="0" err="1">
                          <a:solidFill>
                            <a:schemeClr val="bg1"/>
                          </a:solidFill>
                          <a:effectLst/>
                        </a:rPr>
                        <a:t>д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ієслів</a:t>
                      </a:r>
                      <a:endParaRPr lang="uk-UA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rgbClr val="800000"/>
                          </a:solidFill>
                          <a:effectLst/>
                        </a:rPr>
                        <a:t>теперішній</a:t>
                      </a:r>
                      <a:r>
                        <a:rPr lang="ru-RU" sz="3200" b="1" dirty="0">
                          <a:solidFill>
                            <a:srgbClr val="800000"/>
                          </a:solidFill>
                          <a:effectLst/>
                        </a:rPr>
                        <a:t> час</a:t>
                      </a:r>
                      <a:endParaRPr lang="uk-UA" sz="3200" b="1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читаю</a:t>
                      </a:r>
                      <a:endParaRPr lang="uk-UA" sz="3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rgbClr val="800000"/>
                          </a:solidFill>
                          <a:effectLst/>
                        </a:rPr>
                        <a:t>минулий</a:t>
                      </a:r>
                      <a:r>
                        <a:rPr lang="ru-RU" sz="3200" b="1" dirty="0">
                          <a:solidFill>
                            <a:srgbClr val="800000"/>
                          </a:solidFill>
                          <a:effectLst/>
                        </a:rPr>
                        <a:t> час</a:t>
                      </a:r>
                      <a:endParaRPr lang="uk-UA" sz="3200" b="1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читав</a:t>
                      </a:r>
                      <a:endParaRPr lang="uk-UA" sz="3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rgbClr val="800000"/>
                          </a:solidFill>
                          <a:effectLst/>
                        </a:rPr>
                        <a:t>майбутній</a:t>
                      </a:r>
                      <a:r>
                        <a:rPr lang="ru-RU" sz="3200" b="1" dirty="0">
                          <a:solidFill>
                            <a:srgbClr val="800000"/>
                          </a:solidFill>
                          <a:effectLst/>
                        </a:rPr>
                        <a:t> час</a:t>
                      </a:r>
                      <a:endParaRPr lang="uk-UA" sz="3200" b="1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err="1">
                          <a:effectLst/>
                        </a:rPr>
                        <a:t>читатиму</a:t>
                      </a:r>
                      <a:endParaRPr lang="uk-UA" sz="3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5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rgbClr val="800000"/>
                          </a:solidFill>
                          <a:effectLst/>
                        </a:rPr>
                        <a:t>умовний</a:t>
                      </a:r>
                      <a:r>
                        <a:rPr lang="ru-RU" sz="3200" b="1" dirty="0">
                          <a:solidFill>
                            <a:srgbClr val="800000"/>
                          </a:solidFill>
                          <a:effectLst/>
                        </a:rPr>
                        <a:t> </a:t>
                      </a:r>
                      <a:r>
                        <a:rPr lang="ru-RU" sz="3200" b="1" dirty="0" err="1">
                          <a:solidFill>
                            <a:srgbClr val="800000"/>
                          </a:solidFill>
                          <a:effectLst/>
                        </a:rPr>
                        <a:t>спосіб</a:t>
                      </a:r>
                      <a:endParaRPr lang="uk-UA" sz="3200" b="1" dirty="0"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читав </a:t>
                      </a:r>
                      <a:r>
                        <a:rPr lang="ru-RU" sz="3200" dirty="0" err="1">
                          <a:effectLst/>
                        </a:rPr>
                        <a:t>би</a:t>
                      </a:r>
                      <a:endParaRPr lang="uk-UA" sz="3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536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Дієслова </a:t>
            </a:r>
          </a:p>
        </p:txBody>
      </p:sp>
    </p:spTree>
    <p:extLst>
      <p:ext uri="{BB962C8B-B14F-4D97-AF65-F5344CB8AC3E}">
        <p14:creationId xmlns:p14="http://schemas.microsoft.com/office/powerpoint/2010/main" val="8968849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560</Words>
  <Application>Microsoft Office PowerPoint</Application>
  <PresentationFormat>Широкий екран</PresentationFormat>
  <Paragraphs>131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 3</vt:lpstr>
      <vt:lpstr>Аспект</vt:lpstr>
      <vt:lpstr>ОДНОСКЛАДНІ  ПРОСТІ РЕЧЕННЯ</vt:lpstr>
      <vt:lpstr>Граматична основа речення</vt:lpstr>
      <vt:lpstr>Граматична основа речення</vt:lpstr>
      <vt:lpstr>Типи односкладних речень</vt:lpstr>
      <vt:lpstr>Увага! </vt:lpstr>
      <vt:lpstr>Увага!</vt:lpstr>
      <vt:lpstr>Презентація PowerPoint</vt:lpstr>
      <vt:lpstr>Особові займенники</vt:lpstr>
      <vt:lpstr>Дієслова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Графічний диктант</vt:lpstr>
      <vt:lpstr>Самостійна робота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ОДНОСКЛАДНІ  ПРОСТІ РЕЧЕННЯ</dc:title>
  <dc:creator>Татьяна</dc:creator>
  <cp:lastModifiedBy>Елена Зайцева</cp:lastModifiedBy>
  <cp:revision>6</cp:revision>
  <dcterms:created xsi:type="dcterms:W3CDTF">2022-02-02T15:56:00Z</dcterms:created>
  <dcterms:modified xsi:type="dcterms:W3CDTF">2025-10-11T01:53:11Z</dcterms:modified>
</cp:coreProperties>
</file>