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72" r:id="rId15"/>
    <p:sldId id="273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162" autoAdjust="0"/>
    <p:restoredTop sz="94652" autoAdjust="0"/>
  </p:normalViewPr>
  <p:slideViewPr>
    <p:cSldViewPr>
      <p:cViewPr varScale="1">
        <p:scale>
          <a:sx n="69" d="100"/>
          <a:sy n="69" d="100"/>
        </p:scale>
        <p:origin x="-15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84D2E-6347-41A6-8CCD-F82FA2122EA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41BE5-FAC6-4874-A94F-85458DE830B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D4A36-4260-4B98-8984-5156AE09848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85CCE-79AC-4C90-AC85-24B17B13992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A276A-45AA-4CD6-8714-08C9BC9F7BF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8F08E-DC05-417F-8AD0-CF8AF1B7B1F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BDA4A-E9A1-4889-A6C0-0710C3E10E7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51931-85D3-42AD-BF3C-2727B087017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F1195-CB64-4A29-9C94-6AD18B8288E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413F9-43D4-4F3F-B0BD-ED398C166B8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CC6C7-AC02-43E1-BB3C-CA33CDAA622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7DB0F23-62DC-4D18-9B27-ABAA9B5A623B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/>
          <a:lstStyle/>
          <a:p>
            <a:r>
              <a:rPr lang="uk-UA" sz="3600" b="1" dirty="0" smtClean="0">
                <a:solidFill>
                  <a:srgbClr val="FF0000"/>
                </a:solidFill>
                <a:latin typeface="Constantia" pitchFamily="18" charset="0"/>
                <a:ea typeface="Arial Unicode MS" pitchFamily="34" charset="-128"/>
                <a:cs typeface="Arial Unicode MS" pitchFamily="34" charset="-128"/>
              </a:rPr>
              <a:t>Уподібнення приголосних звуків</a:t>
            </a:r>
            <a:endParaRPr lang="es-ES" sz="3600" b="1" dirty="0">
              <a:solidFill>
                <a:srgbClr val="FF0000"/>
              </a:solidFill>
              <a:latin typeface="Constantia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77" name="Rectangle 29"/>
          <p:cNvSpPr>
            <a:spLocks noGrp="1" noChangeArrowheads="1"/>
          </p:cNvSpPr>
          <p:nvPr>
            <p:ph type="subTitle" idx="1"/>
          </p:nvPr>
        </p:nvSpPr>
        <p:spPr>
          <a:xfrm>
            <a:off x="1071538" y="1643050"/>
            <a:ext cx="7500990" cy="4071966"/>
          </a:xfrm>
        </p:spPr>
        <p:txBody>
          <a:bodyPr/>
          <a:lstStyle/>
          <a:p>
            <a:endParaRPr lang="uk-UA" i="1" dirty="0" smtClean="0">
              <a:latin typeface="Constantia" pitchFamily="18" charset="0"/>
            </a:endParaRPr>
          </a:p>
          <a:p>
            <a:r>
              <a:rPr lang="uk-UA" sz="2000" i="1" dirty="0" smtClean="0">
                <a:latin typeface="Constantia" pitchFamily="18" charset="0"/>
              </a:rPr>
              <a:t>    </a:t>
            </a:r>
          </a:p>
          <a:p>
            <a:endParaRPr lang="uk-UA" sz="2000" i="1" dirty="0" smtClean="0">
              <a:latin typeface="Constantia" pitchFamily="18" charset="0"/>
            </a:endParaRPr>
          </a:p>
          <a:p>
            <a:r>
              <a:rPr lang="uk-UA" sz="2000" i="1" dirty="0" smtClean="0">
                <a:latin typeface="Constantia" pitchFamily="18" charset="0"/>
              </a:rPr>
              <a:t>            </a:t>
            </a:r>
          </a:p>
          <a:p>
            <a:endParaRPr lang="uk-UA" sz="2000" i="1" dirty="0" smtClean="0">
              <a:latin typeface="Constantia" pitchFamily="18" charset="0"/>
            </a:endParaRPr>
          </a:p>
          <a:p>
            <a:r>
              <a:rPr lang="uk-UA" sz="2000" i="1" dirty="0" smtClean="0">
                <a:latin typeface="Constantia" pitchFamily="18" charset="0"/>
              </a:rPr>
              <a:t>   </a:t>
            </a:r>
          </a:p>
          <a:p>
            <a:r>
              <a:rPr lang="uk-UA" sz="2000" i="1" dirty="0" smtClean="0">
                <a:latin typeface="Constantia" pitchFamily="18" charset="0"/>
              </a:rPr>
              <a:t>             </a:t>
            </a:r>
          </a:p>
          <a:p>
            <a:r>
              <a:rPr lang="uk-UA" sz="2000" i="1" dirty="0" smtClean="0">
                <a:latin typeface="Constantia" pitchFamily="18" charset="0"/>
              </a:rPr>
              <a:t>         Підготувала учитель української мови та  літератури</a:t>
            </a:r>
          </a:p>
          <a:p>
            <a:r>
              <a:rPr lang="uk-UA" sz="2000" i="1" dirty="0" smtClean="0">
                <a:latin typeface="Constantia" pitchFamily="18" charset="0"/>
              </a:rPr>
              <a:t> НВК ЗОШ І-І </a:t>
            </a:r>
            <a:r>
              <a:rPr lang="uk-UA" sz="2000" i="1" dirty="0" err="1" smtClean="0">
                <a:latin typeface="Constantia" pitchFamily="18" charset="0"/>
              </a:rPr>
              <a:t>ст.-ДНЗ-</a:t>
            </a:r>
            <a:r>
              <a:rPr lang="uk-UA" sz="2000" i="1" dirty="0" smtClean="0">
                <a:latin typeface="Constantia" pitchFamily="18" charset="0"/>
              </a:rPr>
              <a:t> </a:t>
            </a:r>
            <a:r>
              <a:rPr lang="uk-UA" sz="2000" i="1" dirty="0" err="1" smtClean="0">
                <a:latin typeface="Constantia" pitchFamily="18" charset="0"/>
              </a:rPr>
              <a:t>с.Грушківці</a:t>
            </a:r>
            <a:endParaRPr lang="uk-UA" sz="2000" i="1" dirty="0" smtClean="0">
              <a:latin typeface="Constantia" pitchFamily="18" charset="0"/>
            </a:endParaRPr>
          </a:p>
          <a:p>
            <a:r>
              <a:rPr lang="uk-UA" sz="2000" i="1" dirty="0" smtClean="0">
                <a:latin typeface="Constantia" pitchFamily="18" charset="0"/>
              </a:rPr>
              <a:t>Колісник Раїса Василівна</a:t>
            </a:r>
          </a:p>
          <a:p>
            <a:endParaRPr lang="uk-UA" i="1" dirty="0" smtClean="0">
              <a:latin typeface="Constantia" pitchFamily="18" charset="0"/>
            </a:endParaRPr>
          </a:p>
          <a:p>
            <a:endParaRPr lang="uk-UA" i="1" dirty="0" smtClean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  <p:pic>
        <p:nvPicPr>
          <p:cNvPr id="1027" name="Picture 3" descr="C:\Users\A\Desktop\Upodibnennia-dzvinkykh-do-hlukhyk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643050"/>
            <a:ext cx="6072230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 err="1" smtClean="0">
                <a:solidFill>
                  <a:srgbClr val="FF0000"/>
                </a:solidFill>
                <a:latin typeface="Constantia" pitchFamily="18" charset="0"/>
              </a:rPr>
              <a:t>Запамятайте</a:t>
            </a:r>
            <a:r>
              <a:rPr lang="uk-UA" sz="4800" b="1" dirty="0" smtClean="0">
                <a:solidFill>
                  <a:srgbClr val="FF0000"/>
                </a:solidFill>
                <a:latin typeface="Constantia" pitchFamily="18" charset="0"/>
              </a:rPr>
              <a:t>! </a:t>
            </a:r>
            <a:endParaRPr lang="ru-RU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>
                <a:latin typeface="Constantia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Constantia" pitchFamily="18" charset="0"/>
              </a:rPr>
              <a:t>НЕ </a:t>
            </a:r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</a:rPr>
              <a:t>відбуваєть</a:t>
            </a:r>
            <a:r>
              <a:rPr lang="ru-RU" sz="4000" b="1" dirty="0" err="1" smtClean="0">
                <a:latin typeface="Constantia" pitchFamily="18" charset="0"/>
              </a:rPr>
              <a:t>ся</a:t>
            </a:r>
            <a:r>
              <a:rPr lang="ru-RU" sz="4000" b="1" dirty="0" smtClean="0">
                <a:latin typeface="Constantia" pitchFamily="18" charset="0"/>
              </a:rPr>
              <a:t> </a:t>
            </a:r>
            <a:r>
              <a:rPr lang="ru-RU" sz="4000" b="1" dirty="0" err="1" smtClean="0">
                <a:latin typeface="Constantia" pitchFamily="18" charset="0"/>
              </a:rPr>
              <a:t>уподібнення</a:t>
            </a:r>
            <a:r>
              <a:rPr lang="ru-RU" sz="4000" b="1" dirty="0" smtClean="0">
                <a:latin typeface="Constantia" pitchFamily="18" charset="0"/>
              </a:rPr>
              <a:t> перед </a:t>
            </a:r>
            <a:r>
              <a:rPr lang="ru-RU" sz="4000" b="1" dirty="0" err="1" smtClean="0">
                <a:solidFill>
                  <a:srgbClr val="7030A0"/>
                </a:solidFill>
                <a:latin typeface="Constantia" pitchFamily="18" charset="0"/>
              </a:rPr>
              <a:t>пом'якшеними</a:t>
            </a:r>
            <a:r>
              <a:rPr lang="ru-RU" sz="4000" b="1" dirty="0" smtClean="0">
                <a:solidFill>
                  <a:srgbClr val="7030A0"/>
                </a:solidFill>
                <a:latin typeface="Constantia" pitchFamily="18" charset="0"/>
              </a:rPr>
              <a:t> </a:t>
            </a:r>
            <a:r>
              <a:rPr lang="ru-RU" sz="4000" b="1" dirty="0" err="1" smtClean="0">
                <a:latin typeface="Constantia" pitchFamily="18" charset="0"/>
              </a:rPr>
              <a:t>приголосними</a:t>
            </a:r>
            <a:r>
              <a:rPr lang="ru-RU" sz="4000" b="1" dirty="0" smtClean="0">
                <a:latin typeface="Constantia" pitchFamily="18" charset="0"/>
              </a:rPr>
              <a:t>: </a:t>
            </a:r>
          </a:p>
          <a:p>
            <a:pPr>
              <a:buNone/>
            </a:pPr>
            <a:r>
              <a:rPr lang="ru-RU" sz="4000" b="1" i="1" dirty="0" smtClean="0">
                <a:latin typeface="Constantia" pitchFamily="18" charset="0"/>
              </a:rPr>
              <a:t>                 </a:t>
            </a:r>
            <a:r>
              <a:rPr lang="ru-RU" sz="4000" b="1" i="1" dirty="0" err="1" smtClean="0">
                <a:latin typeface="Constantia" pitchFamily="18" charset="0"/>
              </a:rPr>
              <a:t>т</a:t>
            </a:r>
            <a:r>
              <a:rPr lang="ru-RU" sz="4000" b="1" i="1" dirty="0" err="1" smtClean="0">
                <a:solidFill>
                  <a:srgbClr val="7030A0"/>
                </a:solidFill>
                <a:latin typeface="Constantia" pitchFamily="18" charset="0"/>
              </a:rPr>
              <a:t>в</a:t>
            </a:r>
            <a:r>
              <a:rPr lang="ru-RU" sz="4000" b="1" i="1" dirty="0" err="1" smtClean="0">
                <a:latin typeface="Constantia" pitchFamily="18" charset="0"/>
              </a:rPr>
              <a:t>ій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latin typeface="Constantia" pitchFamily="18" charset="0"/>
              </a:rPr>
              <a:t>т</a:t>
            </a:r>
            <a:r>
              <a:rPr lang="ru-RU" sz="4000" b="1" i="1" dirty="0" err="1" smtClean="0">
                <a:solidFill>
                  <a:srgbClr val="7030A0"/>
                </a:solidFill>
                <a:latin typeface="Constantia" pitchFamily="18" charset="0"/>
              </a:rPr>
              <a:t>в</a:t>
            </a:r>
            <a:r>
              <a:rPr lang="en-US" sz="4000" b="1" i="1" dirty="0" smtClean="0">
                <a:solidFill>
                  <a:srgbClr val="7030A0"/>
                </a:solidFill>
                <a:latin typeface="Constantia" pitchFamily="18" charset="0"/>
              </a:rPr>
              <a:t>’</a:t>
            </a:r>
            <a:r>
              <a:rPr lang="ru-RU" sz="4000" b="1" i="1" dirty="0" err="1" smtClean="0">
                <a:latin typeface="Constantia" pitchFamily="18" charset="0"/>
              </a:rPr>
              <a:t>ій</a:t>
            </a:r>
            <a:r>
              <a:rPr lang="ru-RU" sz="4000" b="1" i="1" dirty="0" smtClean="0">
                <a:latin typeface="Constantia" pitchFamily="18" charset="0"/>
              </a:rPr>
              <a:t>],</a:t>
            </a:r>
          </a:p>
          <a:p>
            <a:pPr>
              <a:buNone/>
            </a:pPr>
            <a:r>
              <a:rPr lang="ru-RU" sz="4000" b="1" i="1" dirty="0" smtClean="0">
                <a:latin typeface="Constantia" pitchFamily="18" charset="0"/>
              </a:rPr>
              <a:t>                 </a:t>
            </a:r>
            <a:r>
              <a:rPr lang="ru-RU" sz="4000" b="1" i="1" dirty="0" err="1" smtClean="0">
                <a:latin typeface="Constantia" pitchFamily="18" charset="0"/>
              </a:rPr>
              <a:t>с</a:t>
            </a:r>
            <a:r>
              <a:rPr lang="ru-RU" sz="4000" b="1" i="1" dirty="0" err="1" smtClean="0">
                <a:solidFill>
                  <a:srgbClr val="7030A0"/>
                </a:solidFill>
                <a:latin typeface="Constantia" pitchFamily="18" charset="0"/>
              </a:rPr>
              <a:t>п</a:t>
            </a:r>
            <a:r>
              <a:rPr lang="ru-RU" sz="4000" b="1" i="1" dirty="0" err="1" smtClean="0">
                <a:latin typeface="Constantia" pitchFamily="18" charset="0"/>
              </a:rPr>
              <a:t>івати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latin typeface="Constantia" pitchFamily="18" charset="0"/>
              </a:rPr>
              <a:t>с</a:t>
            </a:r>
            <a:r>
              <a:rPr lang="ru-RU" sz="4000" b="1" i="1" dirty="0" err="1" smtClean="0">
                <a:solidFill>
                  <a:srgbClr val="7030A0"/>
                </a:solidFill>
                <a:latin typeface="Constantia" pitchFamily="18" charset="0"/>
              </a:rPr>
              <a:t>п</a:t>
            </a:r>
            <a:r>
              <a:rPr lang="en-US" sz="4000" b="1" i="1" dirty="0" smtClean="0">
                <a:solidFill>
                  <a:srgbClr val="7030A0"/>
                </a:solidFill>
                <a:latin typeface="Constantia" pitchFamily="18" charset="0"/>
              </a:rPr>
              <a:t>’</a:t>
            </a:r>
            <a:r>
              <a:rPr lang="ru-RU" sz="4000" b="1" i="1" dirty="0" err="1" smtClean="0">
                <a:latin typeface="Constantia" pitchFamily="18" charset="0"/>
              </a:rPr>
              <a:t>івати</a:t>
            </a:r>
            <a:r>
              <a:rPr lang="ru-RU" sz="4000" b="1" i="1" dirty="0" smtClean="0">
                <a:latin typeface="Constantia" pitchFamily="18" charset="0"/>
              </a:rPr>
              <a:t>], </a:t>
            </a:r>
          </a:p>
          <a:p>
            <a:pPr>
              <a:buNone/>
            </a:pPr>
            <a:r>
              <a:rPr lang="ru-RU" sz="4000" b="1" i="1" dirty="0" smtClean="0">
                <a:latin typeface="Constantia" pitchFamily="18" charset="0"/>
              </a:rPr>
              <a:t>                 </a:t>
            </a:r>
            <a:r>
              <a:rPr lang="ru-RU" sz="4000" b="1" i="1" dirty="0" err="1" smtClean="0">
                <a:latin typeface="Constantia" pitchFamily="18" charset="0"/>
              </a:rPr>
              <a:t>с</a:t>
            </a:r>
            <a:r>
              <a:rPr lang="ru-RU" sz="4000" b="1" i="1" dirty="0" err="1" smtClean="0">
                <a:solidFill>
                  <a:srgbClr val="7030A0"/>
                </a:solidFill>
                <a:latin typeface="Constantia" pitchFamily="18" charset="0"/>
              </a:rPr>
              <a:t>ф</a:t>
            </a:r>
            <a:r>
              <a:rPr lang="ru-RU" sz="4000" b="1" i="1" dirty="0" err="1" smtClean="0">
                <a:latin typeface="Constantia" pitchFamily="18" charset="0"/>
              </a:rPr>
              <a:t>інкс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latin typeface="Constantia" pitchFamily="18" charset="0"/>
              </a:rPr>
              <a:t>с</a:t>
            </a:r>
            <a:r>
              <a:rPr lang="ru-RU" sz="4000" b="1" i="1" dirty="0" err="1" smtClean="0">
                <a:solidFill>
                  <a:srgbClr val="7030A0"/>
                </a:solidFill>
                <a:latin typeface="Constantia" pitchFamily="18" charset="0"/>
              </a:rPr>
              <a:t>ф</a:t>
            </a:r>
            <a:r>
              <a:rPr lang="en-US" sz="4000" b="1" i="1" dirty="0" smtClean="0">
                <a:solidFill>
                  <a:srgbClr val="7030A0"/>
                </a:solidFill>
                <a:latin typeface="Constantia" pitchFamily="18" charset="0"/>
              </a:rPr>
              <a:t>’</a:t>
            </a:r>
            <a:r>
              <a:rPr lang="ru-RU" sz="4000" b="1" i="1" dirty="0" err="1" smtClean="0">
                <a:latin typeface="Constantia" pitchFamily="18" charset="0"/>
              </a:rPr>
              <a:t>інкс</a:t>
            </a:r>
            <a:r>
              <a:rPr lang="ru-RU" sz="4000" b="1" i="1" dirty="0" smtClean="0">
                <a:latin typeface="Constantia" pitchFamily="18" charset="0"/>
              </a:rPr>
              <a:t>].</a:t>
            </a:r>
            <a:endParaRPr lang="ru-RU" sz="4000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 err="1" smtClean="0">
                <a:solidFill>
                  <a:srgbClr val="FF0000"/>
                </a:solidFill>
                <a:latin typeface="Constantia" pitchFamily="18" charset="0"/>
              </a:rPr>
              <a:t>Запамятайте</a:t>
            </a:r>
            <a:r>
              <a:rPr lang="uk-UA" sz="4800" b="1" dirty="0" smtClean="0">
                <a:solidFill>
                  <a:srgbClr val="FF0000"/>
                </a:solidFill>
                <a:latin typeface="Constantia" pitchFamily="18" charset="0"/>
              </a:rPr>
              <a:t>! </a:t>
            </a:r>
            <a:endParaRPr lang="ru-RU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>
                <a:latin typeface="Constantia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Constantia" pitchFamily="18" charset="0"/>
              </a:rPr>
              <a:t>НЕ </a:t>
            </a:r>
            <a:r>
              <a:rPr lang="ru-RU" sz="3600" b="1" dirty="0" err="1" smtClean="0">
                <a:solidFill>
                  <a:srgbClr val="FF0000"/>
                </a:solidFill>
                <a:latin typeface="Constantia" pitchFamily="18" charset="0"/>
              </a:rPr>
              <a:t>відбувається</a:t>
            </a:r>
            <a:r>
              <a:rPr lang="ru-RU" sz="36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ru-RU" sz="3600" b="1" dirty="0" err="1" smtClean="0">
                <a:latin typeface="Constantia" pitchFamily="18" charset="0"/>
              </a:rPr>
              <a:t>уподібнення</a:t>
            </a:r>
            <a:r>
              <a:rPr lang="ru-RU" sz="3600" b="1" dirty="0" smtClean="0">
                <a:latin typeface="Constantia" pitchFamily="18" charset="0"/>
              </a:rPr>
              <a:t> </a:t>
            </a:r>
            <a:r>
              <a:rPr lang="ru-RU" sz="3600" b="1" dirty="0" err="1" smtClean="0">
                <a:latin typeface="Constantia" pitchFamily="18" charset="0"/>
              </a:rPr>
              <a:t>приголосних</a:t>
            </a:r>
            <a:r>
              <a:rPr lang="ru-RU" sz="3600" b="1" dirty="0" smtClean="0">
                <a:latin typeface="Constantia" pitchFamily="18" charset="0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Constantia" pitchFamily="18" charset="0"/>
              </a:rPr>
              <a:t>[</a:t>
            </a:r>
            <a:r>
              <a:rPr lang="ru-RU" sz="3600" b="1" dirty="0" err="1" smtClean="0">
                <a:solidFill>
                  <a:srgbClr val="FF0000"/>
                </a:solidFill>
                <a:latin typeface="Constantia" pitchFamily="18" charset="0"/>
              </a:rPr>
              <a:t>д</a:t>
            </a:r>
            <a:r>
              <a:rPr lang="ru-RU" sz="3600" b="1" dirty="0" smtClean="0">
                <a:solidFill>
                  <a:srgbClr val="FF0000"/>
                </a:solidFill>
                <a:latin typeface="Constantia" pitchFamily="18" charset="0"/>
              </a:rPr>
              <a:t>], [</a:t>
            </a:r>
            <a:r>
              <a:rPr lang="ru-RU" sz="3600" b="1" dirty="0" err="1" smtClean="0">
                <a:solidFill>
                  <a:srgbClr val="FF0000"/>
                </a:solidFill>
                <a:latin typeface="Constantia" pitchFamily="18" charset="0"/>
              </a:rPr>
              <a:t>з</a:t>
            </a:r>
            <a:r>
              <a:rPr lang="ru-RU" sz="3600" b="1" dirty="0" smtClean="0">
                <a:latin typeface="Constantia" pitchFamily="18" charset="0"/>
              </a:rPr>
              <a:t>], </a:t>
            </a:r>
            <a:r>
              <a:rPr lang="ru-RU" sz="3600" b="1" dirty="0" err="1" smtClean="0">
                <a:latin typeface="Constantia" pitchFamily="18" charset="0"/>
              </a:rPr>
              <a:t>які</a:t>
            </a:r>
            <a:r>
              <a:rPr lang="ru-RU" sz="3600" b="1" dirty="0" smtClean="0">
                <a:latin typeface="Constantia" pitchFamily="18" charset="0"/>
              </a:rPr>
              <a:t>  належать до </a:t>
            </a:r>
            <a:r>
              <a:rPr lang="ru-RU" sz="3600" b="1" dirty="0" err="1" smtClean="0">
                <a:solidFill>
                  <a:srgbClr val="00B050"/>
                </a:solidFill>
                <a:latin typeface="Constantia" pitchFamily="18" charset="0"/>
              </a:rPr>
              <a:t>префіксів</a:t>
            </a:r>
            <a:r>
              <a:rPr lang="ru-RU" sz="3600" b="1" dirty="0" smtClean="0">
                <a:solidFill>
                  <a:srgbClr val="00B050"/>
                </a:solidFill>
                <a:latin typeface="Constantia" pitchFamily="18" charset="0"/>
              </a:rPr>
              <a:t>:</a:t>
            </a:r>
            <a:r>
              <a:rPr lang="ru-RU" sz="3600" b="1" dirty="0" smtClean="0">
                <a:latin typeface="Constantia" pitchFamily="18" charset="0"/>
              </a:rPr>
              <a:t> </a:t>
            </a:r>
            <a:r>
              <a:rPr lang="ru-RU" sz="3600" b="1" dirty="0" smtClean="0">
                <a:solidFill>
                  <a:srgbClr val="C00000"/>
                </a:solidFill>
                <a:latin typeface="Constantia" pitchFamily="18" charset="0"/>
              </a:rPr>
              <a:t> </a:t>
            </a:r>
          </a:p>
          <a:p>
            <a:pPr>
              <a:buNone/>
            </a:pPr>
            <a:r>
              <a:rPr lang="ru-RU" sz="3600" b="1" i="1" dirty="0" smtClean="0">
                <a:latin typeface="Constantia" pitchFamily="18" charset="0"/>
              </a:rPr>
              <a:t>                   </a:t>
            </a:r>
            <a:r>
              <a:rPr lang="ru-RU" sz="3600" b="1" i="1" dirty="0" err="1" smtClean="0">
                <a:solidFill>
                  <a:srgbClr val="00B050"/>
                </a:solidFill>
                <a:latin typeface="Constantia" pitchFamily="18" charset="0"/>
              </a:rPr>
              <a:t>ро</a:t>
            </a:r>
            <a:r>
              <a:rPr lang="ru-RU" sz="3600" b="1" i="1" dirty="0" err="1" smtClean="0">
                <a:solidFill>
                  <a:srgbClr val="FF0000"/>
                </a:solidFill>
                <a:latin typeface="Constantia" pitchFamily="18" charset="0"/>
              </a:rPr>
              <a:t>з</a:t>
            </a:r>
            <a:r>
              <a:rPr lang="ru-RU" sz="3600" b="1" i="1" dirty="0" err="1" smtClean="0">
                <a:latin typeface="Constantia" pitchFamily="18" charset="0"/>
              </a:rPr>
              <a:t>ділити</a:t>
            </a:r>
            <a:r>
              <a:rPr lang="ru-RU" sz="3600" b="1" i="1" dirty="0" smtClean="0">
                <a:latin typeface="Constantia" pitchFamily="18" charset="0"/>
              </a:rPr>
              <a:t> [</a:t>
            </a:r>
            <a:r>
              <a:rPr lang="ru-RU" sz="3600" b="1" i="1" dirty="0" err="1" smtClean="0">
                <a:latin typeface="Constantia" pitchFamily="18" charset="0"/>
              </a:rPr>
              <a:t>ро</a:t>
            </a:r>
            <a:r>
              <a:rPr lang="ru-RU" sz="3600" b="1" i="1" dirty="0" err="1" smtClean="0">
                <a:solidFill>
                  <a:srgbClr val="FF0000"/>
                </a:solidFill>
                <a:latin typeface="Constantia" pitchFamily="18" charset="0"/>
              </a:rPr>
              <a:t>з</a:t>
            </a:r>
            <a:r>
              <a:rPr lang="ru-RU" sz="3600" b="1" i="1" dirty="0" err="1" smtClean="0">
                <a:latin typeface="Constantia" pitchFamily="18" charset="0"/>
              </a:rPr>
              <a:t>д'ілити</a:t>
            </a:r>
            <a:r>
              <a:rPr lang="ru-RU" sz="3600" b="1" i="1" dirty="0" smtClean="0">
                <a:latin typeface="Constantia" pitchFamily="18" charset="0"/>
              </a:rPr>
              <a:t>], </a:t>
            </a:r>
          </a:p>
          <a:p>
            <a:pPr>
              <a:buNone/>
            </a:pPr>
            <a:r>
              <a:rPr lang="ru-RU" sz="3600" b="1" i="1" dirty="0" smtClean="0">
                <a:latin typeface="Constantia" pitchFamily="18" charset="0"/>
              </a:rPr>
              <a:t>      в          </a:t>
            </a:r>
            <a:r>
              <a:rPr lang="ru-RU" sz="3600" b="1" i="1" dirty="0" err="1" smtClean="0">
                <a:solidFill>
                  <a:srgbClr val="00B050"/>
                </a:solidFill>
                <a:latin typeface="Constantia" pitchFamily="18" charset="0"/>
              </a:rPr>
              <a:t>ві</a:t>
            </a:r>
            <a:r>
              <a:rPr lang="ru-RU" sz="3600" b="1" i="1" dirty="0" err="1" smtClean="0">
                <a:solidFill>
                  <a:srgbClr val="FF0000"/>
                </a:solidFill>
                <a:latin typeface="Constantia" pitchFamily="18" charset="0"/>
              </a:rPr>
              <a:t>д</a:t>
            </a:r>
            <a:r>
              <a:rPr lang="ru-RU" sz="3600" b="1" i="1" dirty="0" err="1" smtClean="0">
                <a:latin typeface="Constantia" pitchFamily="18" charset="0"/>
              </a:rPr>
              <a:t>няти</a:t>
            </a:r>
            <a:r>
              <a:rPr lang="ru-RU" sz="3600" b="1" i="1" dirty="0" smtClean="0">
                <a:latin typeface="Constantia" pitchFamily="18" charset="0"/>
              </a:rPr>
              <a:t> [</a:t>
            </a:r>
            <a:r>
              <a:rPr lang="ru-RU" sz="3600" b="1" i="1" dirty="0" err="1" smtClean="0">
                <a:latin typeface="Constantia" pitchFamily="18" charset="0"/>
              </a:rPr>
              <a:t>в'і</a:t>
            </a:r>
            <a:r>
              <a:rPr lang="ru-RU" sz="3600" b="1" i="1" dirty="0" err="1" smtClean="0">
                <a:solidFill>
                  <a:srgbClr val="FF0000"/>
                </a:solidFill>
                <a:latin typeface="Constantia" pitchFamily="18" charset="0"/>
              </a:rPr>
              <a:t>д</a:t>
            </a:r>
            <a:r>
              <a:rPr lang="ru-RU" sz="3600" b="1" i="1" dirty="0" err="1" smtClean="0">
                <a:latin typeface="Constantia" pitchFamily="18" charset="0"/>
              </a:rPr>
              <a:t>н'ати</a:t>
            </a:r>
            <a:r>
              <a:rPr lang="ru-RU" sz="3600" b="1" i="1" dirty="0" smtClean="0">
                <a:latin typeface="Constantia" pitchFamily="18" charset="0"/>
              </a:rPr>
              <a:t>],</a:t>
            </a:r>
          </a:p>
          <a:p>
            <a:pPr>
              <a:buNone/>
            </a:pPr>
            <a:r>
              <a:rPr lang="uk-UA" sz="3600" b="1" i="1" dirty="0" smtClean="0">
                <a:latin typeface="Constantia" pitchFamily="18" charset="0"/>
              </a:rPr>
              <a:t>                   </a:t>
            </a:r>
            <a:r>
              <a:rPr lang="ru-RU" sz="3600" b="1" i="1" dirty="0" err="1" smtClean="0">
                <a:solidFill>
                  <a:srgbClr val="00B050"/>
                </a:solidFill>
                <a:latin typeface="Constantia" pitchFamily="18" charset="0"/>
              </a:rPr>
              <a:t>пі</a:t>
            </a:r>
            <a:r>
              <a:rPr lang="ru-RU" sz="3600" b="1" i="1" dirty="0" err="1" smtClean="0">
                <a:solidFill>
                  <a:srgbClr val="FF0000"/>
                </a:solidFill>
                <a:latin typeface="Constantia" pitchFamily="18" charset="0"/>
              </a:rPr>
              <a:t>д</a:t>
            </a:r>
            <a:r>
              <a:rPr lang="ru-RU" sz="3600" b="1" i="1" dirty="0" err="1" smtClean="0">
                <a:latin typeface="Constantia" pitchFamily="18" charset="0"/>
              </a:rPr>
              <a:t>лізти</a:t>
            </a:r>
            <a:r>
              <a:rPr lang="ru-RU" sz="3600" b="1" i="1" dirty="0" smtClean="0">
                <a:latin typeface="Constantia" pitchFamily="18" charset="0"/>
              </a:rPr>
              <a:t> [</a:t>
            </a:r>
            <a:r>
              <a:rPr lang="ru-RU" sz="3600" b="1" i="1" dirty="0" err="1" smtClean="0">
                <a:latin typeface="Constantia" pitchFamily="18" charset="0"/>
              </a:rPr>
              <a:t>п'і</a:t>
            </a:r>
            <a:r>
              <a:rPr lang="ru-RU" sz="3600" b="1" i="1" dirty="0" err="1" smtClean="0">
                <a:solidFill>
                  <a:srgbClr val="FF0000"/>
                </a:solidFill>
                <a:latin typeface="Constantia" pitchFamily="18" charset="0"/>
              </a:rPr>
              <a:t>д</a:t>
            </a:r>
            <a:r>
              <a:rPr lang="ru-RU" sz="3600" b="1" i="1" dirty="0" err="1" smtClean="0">
                <a:latin typeface="Constantia" pitchFamily="18" charset="0"/>
              </a:rPr>
              <a:t>л'ізти</a:t>
            </a:r>
            <a:r>
              <a:rPr lang="ru-RU" sz="3600" b="1" i="1" dirty="0" smtClean="0">
                <a:latin typeface="Constantia" pitchFamily="18" charset="0"/>
              </a:rPr>
              <a:t>].</a:t>
            </a:r>
          </a:p>
          <a:p>
            <a:pPr>
              <a:buNone/>
            </a:pPr>
            <a:endParaRPr lang="ru-RU" sz="3600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 err="1" smtClean="0">
                <a:solidFill>
                  <a:srgbClr val="FF0000"/>
                </a:solidFill>
                <a:latin typeface="Constantia" pitchFamily="18" charset="0"/>
              </a:rPr>
              <a:t>Запамятай</a:t>
            </a:r>
            <a:r>
              <a:rPr lang="uk-UA" sz="4800" b="1" dirty="0" smtClean="0">
                <a:solidFill>
                  <a:srgbClr val="FF0000"/>
                </a:solidFill>
                <a:latin typeface="Constantia" pitchFamily="18" charset="0"/>
              </a:rPr>
              <a:t>!!!</a:t>
            </a:r>
            <a:endParaRPr lang="ru-RU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ru-RU" sz="4000" b="1" dirty="0" err="1" smtClean="0">
                <a:solidFill>
                  <a:srgbClr val="0070C0"/>
                </a:solidFill>
              </a:rPr>
              <a:t>свистячі</a:t>
            </a:r>
            <a:r>
              <a:rPr lang="ru-RU" sz="4000" b="1" dirty="0" smtClean="0">
                <a:solidFill>
                  <a:srgbClr val="0070C0"/>
                </a:solidFill>
              </a:rPr>
              <a:t> </a:t>
            </a:r>
            <a:r>
              <a:rPr lang="en-US" sz="4000" b="1" dirty="0" smtClean="0">
                <a:solidFill>
                  <a:srgbClr val="0070C0"/>
                </a:solidFill>
              </a:rPr>
              <a:t>[</a:t>
            </a:r>
            <a:r>
              <a:rPr lang="ru-RU" sz="4000" b="1" dirty="0" err="1" smtClean="0">
                <a:solidFill>
                  <a:srgbClr val="0070C0"/>
                </a:solidFill>
              </a:rPr>
              <a:t>з</a:t>
            </a:r>
            <a:r>
              <a:rPr lang="en-US" sz="4000" b="1" dirty="0" smtClean="0">
                <a:solidFill>
                  <a:srgbClr val="0070C0"/>
                </a:solidFill>
              </a:rPr>
              <a:t>]</a:t>
            </a:r>
            <a:r>
              <a:rPr lang="ru-RU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[</a:t>
            </a:r>
            <a:r>
              <a:rPr lang="ru-RU" sz="4000" b="1" dirty="0" err="1" smtClean="0">
                <a:solidFill>
                  <a:srgbClr val="0070C0"/>
                </a:solidFill>
              </a:rPr>
              <a:t>ц</a:t>
            </a:r>
            <a:r>
              <a:rPr lang="en-US" sz="4000" b="1" dirty="0" smtClean="0">
                <a:solidFill>
                  <a:srgbClr val="0070C0"/>
                </a:solidFill>
              </a:rPr>
              <a:t>]</a:t>
            </a:r>
            <a:r>
              <a:rPr lang="ru-RU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[</a:t>
            </a:r>
            <a:r>
              <a:rPr lang="ru-RU" sz="4000" b="1" dirty="0" smtClean="0">
                <a:solidFill>
                  <a:srgbClr val="0070C0"/>
                </a:solidFill>
              </a:rPr>
              <a:t>с</a:t>
            </a:r>
            <a:r>
              <a:rPr lang="en-US" sz="4000" b="1" dirty="0" smtClean="0">
                <a:solidFill>
                  <a:srgbClr val="0070C0"/>
                </a:solidFill>
              </a:rPr>
              <a:t>]</a:t>
            </a:r>
            <a:r>
              <a:rPr lang="ru-RU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smtClean="0">
                <a:solidFill>
                  <a:srgbClr val="0070C0"/>
                </a:solidFill>
              </a:rPr>
              <a:t>[</a:t>
            </a:r>
            <a:r>
              <a:rPr lang="ru-RU" sz="4000" b="1" dirty="0" err="1" smtClean="0">
                <a:solidFill>
                  <a:srgbClr val="0070C0"/>
                </a:solidFill>
              </a:rPr>
              <a:t>дз</a:t>
            </a:r>
            <a:r>
              <a:rPr lang="en-US" sz="4000" b="1" dirty="0" smtClean="0"/>
              <a:t>]</a:t>
            </a:r>
            <a:r>
              <a:rPr lang="ru-RU" sz="4000" b="1" dirty="0" smtClean="0"/>
              <a:t> </a:t>
            </a:r>
            <a:r>
              <a:rPr lang="ru-RU" sz="4000" b="1" dirty="0" err="1" smtClean="0"/>
              <a:t>стають</a:t>
            </a:r>
            <a:r>
              <a:rPr lang="ru-RU" sz="4000" b="1" dirty="0" smtClean="0"/>
              <a:t> </a:t>
            </a:r>
            <a:r>
              <a:rPr lang="ru-RU" sz="4000" b="1" dirty="0" err="1" smtClean="0">
                <a:solidFill>
                  <a:srgbClr val="FF0000"/>
                </a:solidFill>
              </a:rPr>
              <a:t>м'якими</a:t>
            </a:r>
            <a:r>
              <a:rPr lang="ru-RU" sz="4000" b="1" dirty="0" smtClean="0">
                <a:solidFill>
                  <a:srgbClr val="00B050"/>
                </a:solidFill>
              </a:rPr>
              <a:t> </a:t>
            </a:r>
            <a:r>
              <a:rPr lang="ru-RU" sz="4000" b="1" dirty="0" smtClean="0"/>
              <a:t>перед </a:t>
            </a:r>
            <a:r>
              <a:rPr lang="ru-RU" sz="4000" b="1" dirty="0" err="1" smtClean="0">
                <a:solidFill>
                  <a:srgbClr val="00B050"/>
                </a:solidFill>
              </a:rPr>
              <a:t>пом'якшеним</a:t>
            </a:r>
            <a:r>
              <a:rPr lang="ru-RU" sz="4000" b="1" dirty="0" smtClean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 </a:t>
            </a:r>
            <a:r>
              <a:rPr lang="ru-RU" sz="4000" b="1" dirty="0" smtClean="0">
                <a:solidFill>
                  <a:srgbClr val="00B050"/>
                </a:solidFill>
              </a:rPr>
              <a:t>[в']:</a:t>
            </a:r>
            <a:endParaRPr lang="en-US" sz="40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4000" b="1" dirty="0" smtClean="0">
                <a:latin typeface="Constantia" pitchFamily="18" charset="0"/>
              </a:rPr>
              <a:t>               </a:t>
            </a:r>
            <a:r>
              <a:rPr lang="uk-UA" sz="4000" b="1" dirty="0" smtClean="0">
                <a:latin typeface="Constantia" pitchFamily="18" charset="0"/>
              </a:rPr>
              <a:t>   </a:t>
            </a:r>
            <a:r>
              <a:rPr lang="uk-UA" sz="4000" b="1" dirty="0" smtClean="0">
                <a:solidFill>
                  <a:srgbClr val="0070C0"/>
                </a:solidFill>
                <a:latin typeface="Constantia" pitchFamily="18" charset="0"/>
              </a:rPr>
              <a:t>с</a:t>
            </a:r>
            <a:r>
              <a:rPr lang="uk-UA" sz="4000" b="1" dirty="0" smtClean="0">
                <a:solidFill>
                  <a:srgbClr val="00B050"/>
                </a:solidFill>
                <a:latin typeface="Constantia" pitchFamily="18" charset="0"/>
              </a:rPr>
              <a:t>в</a:t>
            </a:r>
            <a:r>
              <a:rPr lang="uk-UA" sz="4000" b="1" dirty="0" smtClean="0">
                <a:latin typeface="Constantia" pitchFamily="18" charset="0"/>
              </a:rPr>
              <a:t>іжий  </a:t>
            </a:r>
            <a:r>
              <a:rPr lang="en-US" sz="4000" b="1" dirty="0" smtClean="0">
                <a:latin typeface="Constantia" pitchFamily="18" charset="0"/>
              </a:rPr>
              <a:t>[</a:t>
            </a:r>
            <a:r>
              <a:rPr lang="uk-UA" sz="4000" b="1" dirty="0" smtClean="0">
                <a:solidFill>
                  <a:srgbClr val="FF0000"/>
                </a:solidFill>
                <a:latin typeface="Constantia" pitchFamily="18" charset="0"/>
              </a:rPr>
              <a:t>с ́</a:t>
            </a:r>
            <a:r>
              <a:rPr lang="uk-UA" sz="4000" b="1" dirty="0" smtClean="0">
                <a:solidFill>
                  <a:srgbClr val="00B050"/>
                </a:solidFill>
                <a:latin typeface="Constantia" pitchFamily="18" charset="0"/>
              </a:rPr>
              <a:t>в</a:t>
            </a:r>
            <a:r>
              <a:rPr lang="en-US" sz="4000" b="1" dirty="0" smtClean="0">
                <a:solidFill>
                  <a:srgbClr val="00B050"/>
                </a:solidFill>
                <a:latin typeface="Constantia" pitchFamily="18" charset="0"/>
              </a:rPr>
              <a:t>’</a:t>
            </a:r>
            <a:r>
              <a:rPr lang="uk-UA" sz="4000" b="1" dirty="0" err="1" smtClean="0">
                <a:latin typeface="Constantia" pitchFamily="18" charset="0"/>
              </a:rPr>
              <a:t>іжий</a:t>
            </a:r>
            <a:r>
              <a:rPr lang="en-US" sz="4000" b="1" dirty="0" smtClean="0">
                <a:latin typeface="Constantia" pitchFamily="18" charset="0"/>
              </a:rPr>
              <a:t>]</a:t>
            </a:r>
            <a:endParaRPr lang="uk-UA" sz="4000" b="1" dirty="0" smtClean="0">
              <a:latin typeface="Constantia" pitchFamily="18" charset="0"/>
            </a:endParaRPr>
          </a:p>
          <a:p>
            <a:pPr>
              <a:buNone/>
            </a:pPr>
            <a:r>
              <a:rPr lang="uk-UA" sz="4000" b="1" dirty="0" smtClean="0">
                <a:latin typeface="Constantia" pitchFamily="18" charset="0"/>
              </a:rPr>
              <a:t>                  </a:t>
            </a:r>
            <a:r>
              <a:rPr lang="uk-UA" sz="4000" b="1" dirty="0" smtClean="0">
                <a:solidFill>
                  <a:srgbClr val="0070C0"/>
                </a:solidFill>
                <a:latin typeface="Constantia" pitchFamily="18" charset="0"/>
              </a:rPr>
              <a:t> ц</a:t>
            </a:r>
            <a:r>
              <a:rPr lang="uk-UA" sz="4000" b="1" dirty="0" smtClean="0">
                <a:solidFill>
                  <a:srgbClr val="00B050"/>
                </a:solidFill>
                <a:latin typeface="Constantia" pitchFamily="18" charset="0"/>
              </a:rPr>
              <a:t>в</a:t>
            </a:r>
            <a:r>
              <a:rPr lang="uk-UA" sz="4000" b="1" dirty="0" smtClean="0">
                <a:latin typeface="Constantia" pitchFamily="18" charset="0"/>
              </a:rPr>
              <a:t>іт  </a:t>
            </a:r>
            <a:r>
              <a:rPr lang="uk-UA" sz="4000" b="1" dirty="0" smtClean="0">
                <a:solidFill>
                  <a:srgbClr val="0070C0"/>
                </a:solidFill>
                <a:latin typeface="Constantia" pitchFamily="18" charset="0"/>
              </a:rPr>
              <a:t>  </a:t>
            </a:r>
            <a:r>
              <a:rPr lang="en-US" sz="4000" b="1" dirty="0" smtClean="0">
                <a:latin typeface="Constantia" pitchFamily="18" charset="0"/>
              </a:rPr>
              <a:t>[</a:t>
            </a:r>
            <a:r>
              <a:rPr lang="uk-UA" sz="4000" b="1" dirty="0" smtClean="0">
                <a:latin typeface="Constantia" pitchFamily="18" charset="0"/>
              </a:rPr>
              <a:t> </a:t>
            </a:r>
            <a:r>
              <a:rPr lang="uk-UA" sz="4000" b="1" dirty="0" smtClean="0">
                <a:solidFill>
                  <a:srgbClr val="FF0000"/>
                </a:solidFill>
                <a:latin typeface="Constantia" pitchFamily="18" charset="0"/>
              </a:rPr>
              <a:t>ц ́</a:t>
            </a:r>
            <a:r>
              <a:rPr lang="uk-UA" sz="4000" b="1" dirty="0" smtClean="0">
                <a:solidFill>
                  <a:srgbClr val="00B050"/>
                </a:solidFill>
                <a:latin typeface="Constantia" pitchFamily="18" charset="0"/>
              </a:rPr>
              <a:t>в</a:t>
            </a:r>
            <a:r>
              <a:rPr lang="en-US" sz="4000" b="1" dirty="0" smtClean="0">
                <a:solidFill>
                  <a:srgbClr val="00B050"/>
                </a:solidFill>
                <a:latin typeface="Constantia" pitchFamily="18" charset="0"/>
              </a:rPr>
              <a:t>’</a:t>
            </a:r>
            <a:r>
              <a:rPr lang="uk-UA" sz="4000" b="1" dirty="0" err="1" smtClean="0">
                <a:latin typeface="Constantia" pitchFamily="18" charset="0"/>
              </a:rPr>
              <a:t>іт</a:t>
            </a:r>
            <a:r>
              <a:rPr lang="en-US" sz="4000" b="1" dirty="0" smtClean="0">
                <a:latin typeface="Constantia" pitchFamily="18" charset="0"/>
              </a:rPr>
              <a:t> ]</a:t>
            </a:r>
            <a:r>
              <a:rPr lang="uk-UA" sz="4000" b="1" dirty="0" smtClean="0">
                <a:latin typeface="Constantia" pitchFamily="18" charset="0"/>
              </a:rPr>
              <a:t>              </a:t>
            </a:r>
          </a:p>
          <a:p>
            <a:pPr>
              <a:buNone/>
            </a:pPr>
            <a:r>
              <a:rPr lang="uk-UA" sz="4000" b="1" dirty="0" smtClean="0">
                <a:latin typeface="Constantia" pitchFamily="18" charset="0"/>
              </a:rPr>
              <a:t>                  </a:t>
            </a:r>
            <a:r>
              <a:rPr lang="uk-UA" sz="4000" b="1" dirty="0" smtClean="0">
                <a:solidFill>
                  <a:srgbClr val="0070C0"/>
                </a:solidFill>
                <a:latin typeface="Constantia" pitchFamily="18" charset="0"/>
              </a:rPr>
              <a:t> с</a:t>
            </a:r>
            <a:r>
              <a:rPr lang="uk-UA" sz="4000" b="1" dirty="0" smtClean="0">
                <a:solidFill>
                  <a:srgbClr val="00B050"/>
                </a:solidFill>
                <a:latin typeface="Constantia" pitchFamily="18" charset="0"/>
              </a:rPr>
              <a:t>в</a:t>
            </a:r>
            <a:r>
              <a:rPr lang="uk-UA" sz="4000" b="1" dirty="0" smtClean="0">
                <a:latin typeface="Constantia" pitchFamily="18" charset="0"/>
              </a:rPr>
              <a:t>ят </a:t>
            </a:r>
            <a:r>
              <a:rPr lang="uk-UA" sz="4000" b="1" dirty="0" smtClean="0">
                <a:solidFill>
                  <a:srgbClr val="0070C0"/>
                </a:solidFill>
                <a:latin typeface="Constantia" pitchFamily="18" charset="0"/>
              </a:rPr>
              <a:t>   </a:t>
            </a:r>
            <a:r>
              <a:rPr lang="en-US" sz="4000" b="1" dirty="0" smtClean="0">
                <a:latin typeface="Constantia" pitchFamily="18" charset="0"/>
              </a:rPr>
              <a:t>[</a:t>
            </a:r>
            <a:r>
              <a:rPr lang="uk-UA" sz="4000" b="1" dirty="0" smtClean="0">
                <a:solidFill>
                  <a:srgbClr val="FF0000"/>
                </a:solidFill>
                <a:latin typeface="Constantia" pitchFamily="18" charset="0"/>
              </a:rPr>
              <a:t>с</a:t>
            </a:r>
            <a:r>
              <a:rPr lang="uk-UA" sz="4000" b="1" dirty="0" smtClean="0">
                <a:solidFill>
                  <a:srgbClr val="00B050"/>
                </a:solidFill>
                <a:latin typeface="Constantia" pitchFamily="18" charset="0"/>
              </a:rPr>
              <a:t> ́в</a:t>
            </a:r>
            <a:r>
              <a:rPr lang="en-US" sz="4000" b="1" dirty="0" smtClean="0">
                <a:solidFill>
                  <a:srgbClr val="00B050"/>
                </a:solidFill>
                <a:latin typeface="Constantia" pitchFamily="18" charset="0"/>
              </a:rPr>
              <a:t>’</a:t>
            </a:r>
            <a:r>
              <a:rPr lang="uk-UA" sz="4000" b="1" dirty="0" err="1" smtClean="0">
                <a:latin typeface="Constantia" pitchFamily="18" charset="0"/>
              </a:rPr>
              <a:t>ято</a:t>
            </a:r>
            <a:r>
              <a:rPr lang="en-US" sz="4000" b="1" dirty="0" smtClean="0">
                <a:latin typeface="Constantia" pitchFamily="18" charset="0"/>
              </a:rPr>
              <a:t>  ]</a:t>
            </a:r>
            <a:endParaRPr lang="uk-UA" sz="4000" b="1" dirty="0" smtClean="0">
              <a:latin typeface="Constantia" pitchFamily="18" charset="0"/>
            </a:endParaRPr>
          </a:p>
          <a:p>
            <a:pPr>
              <a:buNone/>
            </a:pPr>
            <a:r>
              <a:rPr lang="uk-UA" sz="4000" b="1" dirty="0" smtClean="0">
                <a:latin typeface="Constantia" pitchFamily="18" charset="0"/>
              </a:rPr>
              <a:t> </a:t>
            </a:r>
          </a:p>
          <a:p>
            <a:pPr>
              <a:buNone/>
            </a:pPr>
            <a:r>
              <a:rPr lang="uk-UA" sz="4000" b="1" dirty="0" smtClean="0">
                <a:latin typeface="Constantia" pitchFamily="18" charset="0"/>
              </a:rPr>
              <a:t>              </a:t>
            </a:r>
            <a:endParaRPr lang="ru-RU" sz="4000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err="1" smtClean="0">
                <a:solidFill>
                  <a:srgbClr val="FF0000"/>
                </a:solidFill>
                <a:latin typeface="Constantia" pitchFamily="18" charset="0"/>
              </a:rPr>
              <a:t>Уподібнення</a:t>
            </a:r>
            <a:r>
              <a:rPr lang="ru-RU" sz="3200" b="1" dirty="0" smtClean="0">
                <a:solidFill>
                  <a:srgbClr val="FF0000"/>
                </a:solidFill>
                <a:latin typeface="Constantia" pitchFamily="18" charset="0"/>
              </a:rPr>
              <a:t> за МІСЦЕМ І СПОСОБОМ ТВОРЕННЯ (ШИПЛЯЧІ - СВИСТЯЧІ</a:t>
            </a:r>
            <a:endParaRPr lang="ru-RU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28596" y="150017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Constantia" pitchFamily="18" charset="0"/>
              </a:rPr>
              <a:t> </a:t>
            </a:r>
            <a:r>
              <a:rPr lang="uk-UA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Будь-який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Constantia" pitchFamily="18" charset="0"/>
              </a:rPr>
              <a:t>шиплячий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приголосний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Constantia" pitchFamily="18" charset="0"/>
              </a:rPr>
              <a:t>([</a:t>
            </a:r>
            <a:r>
              <a:rPr lang="ru-RU" b="1" dirty="0" err="1" smtClean="0">
                <a:solidFill>
                  <a:srgbClr val="7030A0"/>
                </a:solidFill>
                <a:latin typeface="Constantia" pitchFamily="18" charset="0"/>
              </a:rPr>
              <a:t>ш</a:t>
            </a:r>
            <a:r>
              <a:rPr lang="ru-RU" b="1" dirty="0" smtClean="0">
                <a:solidFill>
                  <a:srgbClr val="7030A0"/>
                </a:solidFill>
                <a:latin typeface="Constantia" pitchFamily="18" charset="0"/>
              </a:rPr>
              <a:t>], [ч], [ж], [</a:t>
            </a:r>
            <a:r>
              <a:rPr lang="ru-RU" b="1" dirty="0" err="1" smtClean="0">
                <a:solidFill>
                  <a:srgbClr val="7030A0"/>
                </a:solidFill>
                <a:latin typeface="Constantia" pitchFamily="18" charset="0"/>
              </a:rPr>
              <a:t>дж</a:t>
            </a:r>
            <a:r>
              <a:rPr lang="ru-RU" b="1" dirty="0" smtClean="0">
                <a:solidFill>
                  <a:srgbClr val="7030A0"/>
                </a:solidFill>
                <a:latin typeface="Constantia" pitchFamily="18" charset="0"/>
              </a:rPr>
              <a:t>]) </a:t>
            </a:r>
            <a:r>
              <a:rPr lang="ru-RU" b="1" dirty="0" smtClean="0">
                <a:latin typeface="Constantia" pitchFamily="18" charset="0"/>
              </a:rPr>
              <a:t>перед </a:t>
            </a:r>
            <a:r>
              <a:rPr lang="ru-RU" b="1" dirty="0" err="1" smtClean="0">
                <a:latin typeface="Constantia" pitchFamily="18" charset="0"/>
              </a:rPr>
              <a:t>будь-яким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Constantia" pitchFamily="18" charset="0"/>
              </a:rPr>
              <a:t>свистячим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Constantia" pitchFamily="18" charset="0"/>
              </a:rPr>
              <a:t>приголосним</a:t>
            </a:r>
            <a:r>
              <a:rPr lang="ru-RU" b="1" dirty="0" smtClean="0">
                <a:solidFill>
                  <a:srgbClr val="00B050"/>
                </a:solidFill>
                <a:latin typeface="Constantia" pitchFamily="18" charset="0"/>
              </a:rPr>
              <a:t> ([с], [</a:t>
            </a:r>
            <a:r>
              <a:rPr lang="ru-RU" b="1" dirty="0" err="1" smtClean="0">
                <a:solidFill>
                  <a:srgbClr val="00B050"/>
                </a:solidFill>
                <a:latin typeface="Constantia" pitchFamily="18" charset="0"/>
              </a:rPr>
              <a:t>ц</a:t>
            </a:r>
            <a:r>
              <a:rPr lang="ru-RU" b="1" dirty="0" smtClean="0">
                <a:solidFill>
                  <a:srgbClr val="00B050"/>
                </a:solidFill>
                <a:latin typeface="Constantia" pitchFamily="18" charset="0"/>
              </a:rPr>
              <a:t>], [</a:t>
            </a:r>
            <a:r>
              <a:rPr lang="ru-RU" b="1" dirty="0" err="1" smtClean="0">
                <a:solidFill>
                  <a:srgbClr val="00B050"/>
                </a:solidFill>
                <a:latin typeface="Constantia" pitchFamily="18" charset="0"/>
              </a:rPr>
              <a:t>з</a:t>
            </a:r>
            <a:r>
              <a:rPr lang="ru-RU" b="1" dirty="0" smtClean="0">
                <a:solidFill>
                  <a:srgbClr val="00B050"/>
                </a:solidFill>
                <a:latin typeface="Constantia" pitchFamily="18" charset="0"/>
              </a:rPr>
              <a:t>], [</a:t>
            </a:r>
            <a:r>
              <a:rPr lang="ru-RU" b="1" dirty="0" err="1" smtClean="0">
                <a:solidFill>
                  <a:srgbClr val="00B050"/>
                </a:solidFill>
                <a:latin typeface="Constantia" pitchFamily="18" charset="0"/>
              </a:rPr>
              <a:t>дз</a:t>
            </a:r>
            <a:r>
              <a:rPr lang="ru-RU" b="1" dirty="0" smtClean="0">
                <a:solidFill>
                  <a:srgbClr val="00B050"/>
                </a:solidFill>
                <a:latin typeface="Constantia" pitchFamily="18" charset="0"/>
              </a:rPr>
              <a:t>])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змінюється</a:t>
            </a:r>
            <a:r>
              <a:rPr lang="ru-RU" b="1" dirty="0" smtClean="0">
                <a:latin typeface="Constantia" pitchFamily="18" charset="0"/>
              </a:rPr>
              <a:t> на </a:t>
            </a:r>
            <a:r>
              <a:rPr lang="ru-RU" b="1" dirty="0" err="1" smtClean="0">
                <a:latin typeface="Constantia" pitchFamily="18" charset="0"/>
              </a:rPr>
              <a:t>парний</a:t>
            </a:r>
            <a:r>
              <a:rPr lang="ru-RU" b="1" dirty="0" smtClean="0">
                <a:latin typeface="Constantia" pitchFamily="18" charset="0"/>
              </a:rPr>
              <a:t> до </a:t>
            </a:r>
            <a:r>
              <a:rPr lang="ru-RU" b="1" dirty="0" err="1" smtClean="0">
                <a:latin typeface="Constantia" pitchFamily="18" charset="0"/>
              </a:rPr>
              <a:t>нього</a:t>
            </a:r>
            <a:r>
              <a:rPr lang="ru-RU" b="1" dirty="0" smtClean="0">
                <a:latin typeface="Constantia" pitchFamily="18" charset="0"/>
              </a:rPr>
              <a:t>    </a:t>
            </a:r>
            <a:r>
              <a:rPr lang="ru-RU" b="1" dirty="0" err="1" smtClean="0">
                <a:latin typeface="Constantia" pitchFamily="18" charset="0"/>
              </a:rPr>
              <a:t>свистяч</a:t>
            </a:r>
            <a:r>
              <a:rPr lang="ru-RU" b="1" dirty="0" err="1" smtClean="0"/>
              <a:t>ий</a:t>
            </a:r>
            <a:r>
              <a:rPr lang="ru-RU" b="1" dirty="0" smtClean="0"/>
              <a:t>:</a:t>
            </a:r>
          </a:p>
          <a:p>
            <a:pPr>
              <a:buNone/>
            </a:pPr>
            <a:r>
              <a:rPr lang="uk-UA" b="1" dirty="0" smtClean="0">
                <a:solidFill>
                  <a:srgbClr val="7030A0"/>
                </a:solidFill>
                <a:latin typeface="Constantia" pitchFamily="18" charset="0"/>
              </a:rPr>
              <a:t>                       Ш</a:t>
            </a:r>
            <a:r>
              <a:rPr lang="uk-UA" b="1" dirty="0" smtClean="0">
                <a:latin typeface="Constantia" pitchFamily="18" charset="0"/>
              </a:rPr>
              <a:t> + </a:t>
            </a:r>
            <a:r>
              <a:rPr lang="uk-UA" b="1" dirty="0" smtClean="0">
                <a:solidFill>
                  <a:srgbClr val="00B050"/>
                </a:solidFill>
                <a:latin typeface="Constantia" pitchFamily="18" charset="0"/>
              </a:rPr>
              <a:t>СВ</a:t>
            </a:r>
            <a:r>
              <a:rPr lang="uk-UA" b="1" dirty="0" smtClean="0">
                <a:latin typeface="Constantia" pitchFamily="18" charset="0"/>
              </a:rPr>
              <a:t> =</a:t>
            </a:r>
            <a:r>
              <a:rPr lang="uk-UA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uk-UA" b="1" dirty="0" err="1" smtClean="0">
                <a:solidFill>
                  <a:srgbClr val="FF0000"/>
                </a:solidFill>
                <a:latin typeface="Constantia" pitchFamily="18" charset="0"/>
              </a:rPr>
              <a:t>СВ</a:t>
            </a:r>
            <a:r>
              <a:rPr lang="uk-UA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uk-UA" b="1" dirty="0" smtClean="0">
                <a:solidFill>
                  <a:srgbClr val="00B050"/>
                </a:solidFill>
                <a:latin typeface="Constantia" pitchFamily="18" charset="0"/>
              </a:rPr>
              <a:t>+ </a:t>
            </a:r>
            <a:r>
              <a:rPr lang="uk-UA" b="1" dirty="0" err="1" smtClean="0">
                <a:solidFill>
                  <a:srgbClr val="00B050"/>
                </a:solidFill>
                <a:latin typeface="Constantia" pitchFamily="18" charset="0"/>
              </a:rPr>
              <a:t>СВ</a:t>
            </a:r>
            <a:endParaRPr lang="uk-UA" b="1" dirty="0" smtClean="0">
              <a:solidFill>
                <a:srgbClr val="00B050"/>
              </a:solidFill>
              <a:latin typeface="Constantia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B050"/>
                </a:solidFill>
                <a:latin typeface="Constantia" pitchFamily="18" charset="0"/>
              </a:rPr>
              <a:t>                         </a:t>
            </a:r>
            <a:r>
              <a:rPr lang="ru-RU" sz="3600" b="1" i="1" dirty="0" err="1" smtClean="0">
                <a:latin typeface="Constantia" pitchFamily="18" charset="0"/>
              </a:rPr>
              <a:t>бро</a:t>
            </a:r>
            <a:r>
              <a:rPr lang="ru-RU" sz="3600" b="1" i="1" dirty="0" err="1" smtClean="0">
                <a:solidFill>
                  <a:srgbClr val="7030A0"/>
                </a:solidFill>
                <a:latin typeface="Constantia" pitchFamily="18" charset="0"/>
              </a:rPr>
              <a:t>ш</a:t>
            </a:r>
            <a:r>
              <a:rPr lang="ru-RU" sz="3600" b="1" i="1" dirty="0" err="1" smtClean="0">
                <a:solidFill>
                  <a:srgbClr val="00B050"/>
                </a:solidFill>
                <a:latin typeface="Constantia" pitchFamily="18" charset="0"/>
              </a:rPr>
              <a:t>ц</a:t>
            </a:r>
            <a:r>
              <a:rPr lang="ru-RU" sz="3600" b="1" i="1" dirty="0" err="1" smtClean="0">
                <a:latin typeface="Constantia" pitchFamily="18" charset="0"/>
              </a:rPr>
              <a:t>і</a:t>
            </a:r>
            <a:r>
              <a:rPr lang="ru-RU" sz="3600" b="1" i="1" dirty="0" smtClean="0">
                <a:latin typeface="Constantia" pitchFamily="18" charset="0"/>
              </a:rPr>
              <a:t> [</a:t>
            </a:r>
            <a:r>
              <a:rPr lang="ru-RU" sz="3600" b="1" i="1" dirty="0" err="1" smtClean="0">
                <a:latin typeface="Constantia" pitchFamily="18" charset="0"/>
              </a:rPr>
              <a:t>бро</a:t>
            </a:r>
            <a:r>
              <a:rPr lang="ru-RU" sz="3600" b="1" i="1" dirty="0" err="1" smtClean="0">
                <a:solidFill>
                  <a:srgbClr val="FF0000"/>
                </a:solidFill>
                <a:latin typeface="Constantia" pitchFamily="18" charset="0"/>
              </a:rPr>
              <a:t>с'</a:t>
            </a:r>
            <a:r>
              <a:rPr lang="ru-RU" sz="3600" b="1" i="1" dirty="0" err="1" smtClean="0">
                <a:solidFill>
                  <a:srgbClr val="00B050"/>
                </a:solidFill>
                <a:latin typeface="Constantia" pitchFamily="18" charset="0"/>
              </a:rPr>
              <a:t>ц'і</a:t>
            </a:r>
            <a:r>
              <a:rPr lang="ru-RU" sz="3600" b="1" i="1" dirty="0" smtClean="0">
                <a:latin typeface="Constantia" pitchFamily="18" charset="0"/>
              </a:rPr>
              <a:t>],</a:t>
            </a:r>
          </a:p>
          <a:p>
            <a:pPr>
              <a:buNone/>
            </a:pPr>
            <a:r>
              <a:rPr lang="uk-UA" sz="3600" b="1" i="1" dirty="0" smtClean="0">
                <a:solidFill>
                  <a:srgbClr val="00B050"/>
                </a:solidFill>
                <a:latin typeface="Constantia" pitchFamily="18" charset="0"/>
              </a:rPr>
              <a:t>                       </a:t>
            </a:r>
            <a:r>
              <a:rPr lang="ru-RU" sz="3600" b="1" i="1" dirty="0" err="1" smtClean="0">
                <a:latin typeface="Constantia" pitchFamily="18" charset="0"/>
              </a:rPr>
              <a:t>зва</a:t>
            </a:r>
            <a:r>
              <a:rPr lang="ru-RU" sz="3600" b="1" i="1" dirty="0" err="1" smtClean="0">
                <a:solidFill>
                  <a:srgbClr val="7030A0"/>
                </a:solidFill>
                <a:latin typeface="Constantia" pitchFamily="18" charset="0"/>
              </a:rPr>
              <a:t>ж</a:t>
            </a:r>
            <a:r>
              <a:rPr lang="ru-RU" sz="3600" b="1" i="1" dirty="0" err="1" smtClean="0">
                <a:solidFill>
                  <a:srgbClr val="00B050"/>
                </a:solidFill>
                <a:latin typeface="Constantia" pitchFamily="18" charset="0"/>
              </a:rPr>
              <a:t>с</a:t>
            </a:r>
            <a:r>
              <a:rPr lang="ru-RU" sz="3600" b="1" i="1" dirty="0" err="1" smtClean="0">
                <a:latin typeface="Constantia" pitchFamily="18" charset="0"/>
              </a:rPr>
              <a:t>я</a:t>
            </a:r>
            <a:r>
              <a:rPr lang="ru-RU" sz="3600" b="1" i="1" dirty="0" smtClean="0">
                <a:latin typeface="Constantia" pitchFamily="18" charset="0"/>
              </a:rPr>
              <a:t> [</a:t>
            </a:r>
            <a:r>
              <a:rPr lang="ru-RU" sz="3600" b="1" i="1" dirty="0" err="1" smtClean="0">
                <a:latin typeface="Constantia" pitchFamily="18" charset="0"/>
              </a:rPr>
              <a:t>зва</a:t>
            </a:r>
            <a:r>
              <a:rPr lang="ru-RU" sz="3600" b="1" i="1" dirty="0" err="1" smtClean="0">
                <a:solidFill>
                  <a:srgbClr val="FF0000"/>
                </a:solidFill>
                <a:latin typeface="Constantia" pitchFamily="18" charset="0"/>
              </a:rPr>
              <a:t>з'</a:t>
            </a:r>
            <a:r>
              <a:rPr lang="ru-RU" sz="3600" b="1" i="1" dirty="0" err="1" smtClean="0">
                <a:solidFill>
                  <a:srgbClr val="00B050"/>
                </a:solidFill>
                <a:latin typeface="Constantia" pitchFamily="18" charset="0"/>
              </a:rPr>
              <a:t>с'</a:t>
            </a:r>
            <a:r>
              <a:rPr lang="ru-RU" sz="3600" b="1" i="1" dirty="0" err="1" smtClean="0">
                <a:latin typeface="Constantia" pitchFamily="18" charset="0"/>
              </a:rPr>
              <a:t>а</a:t>
            </a:r>
            <a:r>
              <a:rPr lang="ru-RU" sz="3600" b="1" i="1" dirty="0" smtClean="0">
                <a:latin typeface="Constantia" pitchFamily="18" charset="0"/>
              </a:rPr>
              <a:t>],</a:t>
            </a:r>
            <a:endParaRPr lang="ru-RU" sz="3600" dirty="0">
              <a:solidFill>
                <a:srgbClr val="00B050"/>
              </a:solidFill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err="1" smtClean="0">
                <a:solidFill>
                  <a:srgbClr val="FF0000"/>
                </a:solidFill>
                <a:latin typeface="Constantia" pitchFamily="18" charset="0"/>
              </a:rPr>
              <a:t>Уподібнення</a:t>
            </a:r>
            <a:r>
              <a:rPr lang="ru-RU" sz="3200" b="1" dirty="0" smtClean="0">
                <a:solidFill>
                  <a:srgbClr val="FF0000"/>
                </a:solidFill>
                <a:latin typeface="Constantia" pitchFamily="18" charset="0"/>
              </a:rPr>
              <a:t> за МІСЦЕМ І СПОСОБОМ ТВОРЕННЯ (ШИПЛЯЧІ – СВИСТЯЧІ)</a:t>
            </a:r>
            <a:endParaRPr lang="ru-RU" sz="32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Будь-який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свистячий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приголосний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smtClean="0">
                <a:solidFill>
                  <a:srgbClr val="00B050"/>
                </a:solidFill>
                <a:latin typeface="Constantia" pitchFamily="18" charset="0"/>
              </a:rPr>
              <a:t> ([с], [</a:t>
            </a:r>
            <a:r>
              <a:rPr lang="ru-RU" b="1" dirty="0" err="1" smtClean="0">
                <a:solidFill>
                  <a:srgbClr val="00B050"/>
                </a:solidFill>
                <a:latin typeface="Constantia" pitchFamily="18" charset="0"/>
              </a:rPr>
              <a:t>ц</a:t>
            </a:r>
            <a:r>
              <a:rPr lang="ru-RU" b="1" dirty="0" smtClean="0">
                <a:solidFill>
                  <a:srgbClr val="00B050"/>
                </a:solidFill>
                <a:latin typeface="Constantia" pitchFamily="18" charset="0"/>
              </a:rPr>
              <a:t>], [</a:t>
            </a:r>
            <a:r>
              <a:rPr lang="ru-RU" b="1" dirty="0" err="1" smtClean="0">
                <a:solidFill>
                  <a:srgbClr val="00B050"/>
                </a:solidFill>
                <a:latin typeface="Constantia" pitchFamily="18" charset="0"/>
              </a:rPr>
              <a:t>з</a:t>
            </a:r>
            <a:r>
              <a:rPr lang="ru-RU" b="1" dirty="0" smtClean="0">
                <a:solidFill>
                  <a:srgbClr val="00B050"/>
                </a:solidFill>
                <a:latin typeface="Constantia" pitchFamily="18" charset="0"/>
              </a:rPr>
              <a:t>], [</a:t>
            </a:r>
            <a:r>
              <a:rPr lang="ru-RU" b="1" dirty="0" err="1" smtClean="0">
                <a:solidFill>
                  <a:srgbClr val="00B050"/>
                </a:solidFill>
                <a:latin typeface="Constantia" pitchFamily="18" charset="0"/>
              </a:rPr>
              <a:t>дз</a:t>
            </a:r>
            <a:r>
              <a:rPr lang="ru-RU" b="1" dirty="0" smtClean="0">
                <a:solidFill>
                  <a:srgbClr val="00B050"/>
                </a:solidFill>
                <a:latin typeface="Constantia" pitchFamily="18" charset="0"/>
              </a:rPr>
              <a:t>])</a:t>
            </a:r>
            <a:r>
              <a:rPr lang="ru-RU" b="1" dirty="0" smtClean="0">
                <a:latin typeface="Constantia" pitchFamily="18" charset="0"/>
              </a:rPr>
              <a:t> перед </a:t>
            </a:r>
            <a:r>
              <a:rPr lang="ru-RU" b="1" dirty="0" err="1" smtClean="0">
                <a:latin typeface="Constantia" pitchFamily="18" charset="0"/>
              </a:rPr>
              <a:t>будь-яким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шиплячим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Constantia" pitchFamily="18" charset="0"/>
              </a:rPr>
              <a:t>([</a:t>
            </a:r>
            <a:r>
              <a:rPr lang="ru-RU" b="1" dirty="0" err="1" smtClean="0">
                <a:solidFill>
                  <a:srgbClr val="7030A0"/>
                </a:solidFill>
                <a:latin typeface="Constantia" pitchFamily="18" charset="0"/>
              </a:rPr>
              <a:t>ш</a:t>
            </a:r>
            <a:r>
              <a:rPr lang="ru-RU" b="1" dirty="0" smtClean="0">
                <a:solidFill>
                  <a:srgbClr val="7030A0"/>
                </a:solidFill>
                <a:latin typeface="Constantia" pitchFamily="18" charset="0"/>
              </a:rPr>
              <a:t>], [ч], [ж], [</a:t>
            </a:r>
            <a:r>
              <a:rPr lang="ru-RU" b="1" dirty="0" err="1" smtClean="0">
                <a:solidFill>
                  <a:srgbClr val="7030A0"/>
                </a:solidFill>
                <a:latin typeface="Constantia" pitchFamily="18" charset="0"/>
              </a:rPr>
              <a:t>дж</a:t>
            </a:r>
            <a:r>
              <a:rPr lang="ru-RU" b="1" dirty="0" smtClean="0">
                <a:solidFill>
                  <a:srgbClr val="7030A0"/>
                </a:solidFill>
                <a:latin typeface="Constantia" pitchFamily="18" charset="0"/>
              </a:rPr>
              <a:t>])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змінюється</a:t>
            </a:r>
            <a:r>
              <a:rPr lang="ru-RU" b="1" dirty="0" smtClean="0">
                <a:latin typeface="Constantia" pitchFamily="18" charset="0"/>
              </a:rPr>
              <a:t> на </a:t>
            </a:r>
            <a:r>
              <a:rPr lang="ru-RU" b="1" dirty="0" err="1" smtClean="0">
                <a:latin typeface="Constantia" pitchFamily="18" charset="0"/>
              </a:rPr>
              <a:t>парний</a:t>
            </a:r>
            <a:r>
              <a:rPr lang="ru-RU" b="1" dirty="0" smtClean="0">
                <a:latin typeface="Constantia" pitchFamily="18" charset="0"/>
              </a:rPr>
              <a:t> до </a:t>
            </a:r>
            <a:r>
              <a:rPr lang="ru-RU" b="1" dirty="0" err="1" smtClean="0">
                <a:latin typeface="Constantia" pitchFamily="18" charset="0"/>
              </a:rPr>
              <a:t>нього</a:t>
            </a:r>
            <a:r>
              <a:rPr lang="ru-RU" b="1" dirty="0" smtClean="0">
                <a:latin typeface="Constantia" pitchFamily="18" charset="0"/>
              </a:rPr>
              <a:t>  </a:t>
            </a:r>
            <a:r>
              <a:rPr lang="ru-RU" b="1" dirty="0" err="1" smtClean="0">
                <a:latin typeface="Constantia" pitchFamily="18" charset="0"/>
              </a:rPr>
              <a:t>шиплячий</a:t>
            </a:r>
            <a:r>
              <a:rPr lang="ru-RU" b="1" dirty="0" smtClean="0">
                <a:latin typeface="Constantia" pitchFamily="18" charset="0"/>
              </a:rPr>
              <a:t>:</a:t>
            </a:r>
          </a:p>
          <a:p>
            <a:pPr>
              <a:buNone/>
            </a:pPr>
            <a:r>
              <a:rPr lang="uk-UA" b="1" dirty="0" smtClean="0">
                <a:latin typeface="Constantia" pitchFamily="18" charset="0"/>
              </a:rPr>
              <a:t>                           </a:t>
            </a:r>
            <a:r>
              <a:rPr lang="uk-UA" b="1" dirty="0" smtClean="0">
                <a:solidFill>
                  <a:srgbClr val="00B050"/>
                </a:solidFill>
                <a:latin typeface="Constantia" pitchFamily="18" charset="0"/>
              </a:rPr>
              <a:t> СВ </a:t>
            </a:r>
            <a:r>
              <a:rPr lang="uk-UA" b="1" dirty="0" smtClean="0">
                <a:latin typeface="Constantia" pitchFamily="18" charset="0"/>
              </a:rPr>
              <a:t>+ </a:t>
            </a:r>
            <a:r>
              <a:rPr lang="uk-UA" b="1" dirty="0" smtClean="0">
                <a:solidFill>
                  <a:srgbClr val="7030A0"/>
                </a:solidFill>
                <a:latin typeface="Constantia" pitchFamily="18" charset="0"/>
              </a:rPr>
              <a:t>Ш</a:t>
            </a:r>
            <a:r>
              <a:rPr lang="uk-UA" b="1" dirty="0" smtClean="0">
                <a:latin typeface="Constantia" pitchFamily="18" charset="0"/>
              </a:rPr>
              <a:t> = </a:t>
            </a:r>
            <a:r>
              <a:rPr lang="uk-UA" b="1" dirty="0" err="1" smtClean="0">
                <a:solidFill>
                  <a:srgbClr val="FF0000"/>
                </a:solidFill>
                <a:latin typeface="Constantia" pitchFamily="18" charset="0"/>
              </a:rPr>
              <a:t>Ш</a:t>
            </a:r>
            <a:r>
              <a:rPr lang="uk-UA" b="1" dirty="0" smtClean="0">
                <a:latin typeface="Constantia" pitchFamily="18" charset="0"/>
              </a:rPr>
              <a:t> + </a:t>
            </a:r>
            <a:r>
              <a:rPr lang="uk-UA" b="1" dirty="0" err="1" smtClean="0">
                <a:solidFill>
                  <a:srgbClr val="7030A0"/>
                </a:solidFill>
                <a:latin typeface="Constantia" pitchFamily="18" charset="0"/>
              </a:rPr>
              <a:t>Ш</a:t>
            </a:r>
            <a:endParaRPr lang="uk-UA" b="1" dirty="0" smtClean="0">
              <a:solidFill>
                <a:srgbClr val="7030A0"/>
              </a:solidFill>
              <a:latin typeface="Constantia" pitchFamily="18" charset="0"/>
            </a:endParaRPr>
          </a:p>
          <a:p>
            <a:pPr>
              <a:buNone/>
            </a:pPr>
            <a:r>
              <a:rPr lang="uk-UA" b="1" dirty="0" smtClean="0">
                <a:latin typeface="Constantia" pitchFamily="18" charset="0"/>
              </a:rPr>
              <a:t>                             </a:t>
            </a:r>
            <a:r>
              <a:rPr lang="ru-RU" b="1" i="1" dirty="0" err="1" smtClean="0"/>
              <a:t>зані</a:t>
            </a:r>
            <a:r>
              <a:rPr lang="ru-RU" b="1" i="1" dirty="0" err="1" smtClean="0">
                <a:solidFill>
                  <a:srgbClr val="00B050"/>
                </a:solidFill>
              </a:rPr>
              <a:t>с</a:t>
            </a:r>
            <a:r>
              <a:rPr lang="ru-RU" b="1" i="1" dirty="0" err="1" smtClean="0">
                <a:solidFill>
                  <a:srgbClr val="7030A0"/>
                </a:solidFill>
              </a:rPr>
              <a:t>ш</a:t>
            </a:r>
            <a:r>
              <a:rPr lang="ru-RU" b="1" i="1" dirty="0" err="1" smtClean="0"/>
              <a:t>и</a:t>
            </a:r>
            <a:r>
              <a:rPr lang="ru-RU" b="1" i="1" dirty="0" smtClean="0"/>
              <a:t> [</a:t>
            </a:r>
            <a:r>
              <a:rPr lang="ru-RU" b="1" i="1" dirty="0" err="1" smtClean="0"/>
              <a:t>зан'і</a:t>
            </a:r>
            <a:r>
              <a:rPr lang="ru-RU" b="1" i="1" dirty="0" err="1" smtClean="0">
                <a:solidFill>
                  <a:srgbClr val="7030A0"/>
                </a:solidFill>
              </a:rPr>
              <a:t>ш:</a:t>
            </a:r>
            <a:r>
              <a:rPr lang="ru-RU" b="1" i="1" dirty="0" err="1" smtClean="0"/>
              <a:t>и</a:t>
            </a:r>
            <a:r>
              <a:rPr lang="ru-RU" b="1" i="1" dirty="0" smtClean="0"/>
              <a:t>],</a:t>
            </a:r>
          </a:p>
          <a:p>
            <a:pPr>
              <a:buNone/>
            </a:pPr>
            <a:r>
              <a:rPr lang="uk-UA" b="1" i="1" dirty="0" smtClean="0">
                <a:latin typeface="Constantia" pitchFamily="18" charset="0"/>
              </a:rPr>
              <a:t>                             </a:t>
            </a:r>
            <a:r>
              <a:rPr lang="ru-RU" b="1" i="1" dirty="0" err="1" smtClean="0"/>
              <a:t>ро</a:t>
            </a:r>
            <a:r>
              <a:rPr lang="ru-RU" b="1" i="1" dirty="0" err="1" smtClean="0">
                <a:solidFill>
                  <a:srgbClr val="00B050"/>
                </a:solidFill>
              </a:rPr>
              <a:t>з</a:t>
            </a:r>
            <a:r>
              <a:rPr lang="ru-RU" b="1" i="1" dirty="0" err="1" smtClean="0">
                <a:solidFill>
                  <a:srgbClr val="7030A0"/>
                </a:solidFill>
              </a:rPr>
              <a:t>ж</a:t>
            </a:r>
            <a:r>
              <a:rPr lang="ru-RU" b="1" i="1" dirty="0" err="1" smtClean="0"/>
              <a:t>увати</a:t>
            </a:r>
            <a:r>
              <a:rPr lang="ru-RU" b="1" i="1" dirty="0" smtClean="0"/>
              <a:t> [</a:t>
            </a:r>
            <a:r>
              <a:rPr lang="ru-RU" b="1" i="1" dirty="0" err="1" smtClean="0"/>
              <a:t>ро</a:t>
            </a:r>
            <a:r>
              <a:rPr lang="ru-RU" b="1" i="1" dirty="0" err="1" smtClean="0">
                <a:solidFill>
                  <a:srgbClr val="7030A0"/>
                </a:solidFill>
              </a:rPr>
              <a:t>ж:</a:t>
            </a:r>
            <a:r>
              <a:rPr lang="ru-RU" b="1" i="1" dirty="0" err="1" smtClean="0"/>
              <a:t>увати</a:t>
            </a:r>
            <a:r>
              <a:rPr lang="ru-RU" b="1" i="1" dirty="0" smtClean="0"/>
              <a:t>],</a:t>
            </a:r>
            <a:endParaRPr lang="ru-RU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 err="1" smtClean="0">
                <a:solidFill>
                  <a:srgbClr val="FF0000"/>
                </a:solidFill>
                <a:latin typeface="Constantia" pitchFamily="18" charset="0"/>
              </a:rPr>
              <a:t>Запам</a:t>
            </a:r>
            <a:r>
              <a:rPr lang="en-US" sz="4800" b="1" dirty="0" smtClean="0">
                <a:solidFill>
                  <a:srgbClr val="FF0000"/>
                </a:solidFill>
                <a:latin typeface="Constantia" pitchFamily="18" charset="0"/>
              </a:rPr>
              <a:t>’</a:t>
            </a:r>
            <a:r>
              <a:rPr lang="uk-UA" sz="4800" b="1" dirty="0" err="1" smtClean="0">
                <a:solidFill>
                  <a:srgbClr val="FF0000"/>
                </a:solidFill>
                <a:latin typeface="Constantia" pitchFamily="18" charset="0"/>
              </a:rPr>
              <a:t>ятай</a:t>
            </a:r>
            <a:r>
              <a:rPr lang="uk-UA" sz="4800" b="1" dirty="0" smtClean="0">
                <a:solidFill>
                  <a:srgbClr val="FF0000"/>
                </a:solidFill>
                <a:latin typeface="Constantia" pitchFamily="18" charset="0"/>
              </a:rPr>
              <a:t>! </a:t>
            </a:r>
            <a:endParaRPr lang="ru-RU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>
                <a:latin typeface="Constantia" pitchFamily="18" charset="0"/>
              </a:rPr>
              <a:t> </a:t>
            </a:r>
            <a:r>
              <a:rPr lang="ru-RU" sz="4000" b="1" dirty="0" err="1" smtClean="0">
                <a:latin typeface="Constantia" pitchFamily="18" charset="0"/>
              </a:rPr>
              <a:t>Буквосполучення</a:t>
            </a:r>
            <a:r>
              <a:rPr lang="ru-RU" sz="4000" b="1" dirty="0" smtClean="0">
                <a:latin typeface="Constantia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</a:rPr>
              <a:t>ться</a:t>
            </a:r>
            <a:r>
              <a:rPr lang="ru-RU" sz="4000" b="1" dirty="0" smtClean="0">
                <a:latin typeface="Constantia" pitchFamily="18" charset="0"/>
              </a:rPr>
              <a:t> </a:t>
            </a:r>
            <a:r>
              <a:rPr lang="ru-RU" sz="4000" b="1" dirty="0" err="1" smtClean="0">
                <a:latin typeface="Constantia" pitchFamily="18" charset="0"/>
              </a:rPr>
              <a:t>завжди</a:t>
            </a:r>
            <a:r>
              <a:rPr lang="ru-RU" sz="4000" b="1" dirty="0" smtClean="0">
                <a:latin typeface="Constantia" pitchFamily="18" charset="0"/>
              </a:rPr>
              <a:t> </a:t>
            </a:r>
            <a:r>
              <a:rPr lang="ru-RU" sz="4000" b="1" dirty="0" err="1" smtClean="0">
                <a:latin typeface="Constantia" pitchFamily="18" charset="0"/>
              </a:rPr>
              <a:t>звучить</a:t>
            </a:r>
            <a:r>
              <a:rPr lang="ru-RU" sz="4000" b="1" dirty="0" smtClean="0">
                <a:latin typeface="Constantia" pitchFamily="18" charset="0"/>
              </a:rPr>
              <a:t> як </a:t>
            </a:r>
            <a:r>
              <a:rPr lang="ru-RU" sz="4000" b="1" dirty="0" smtClean="0">
                <a:solidFill>
                  <a:srgbClr val="7030A0"/>
                </a:solidFill>
                <a:latin typeface="Constantia" pitchFamily="18" charset="0"/>
              </a:rPr>
              <a:t>[</a:t>
            </a:r>
            <a:r>
              <a:rPr lang="ru-RU" sz="4000" b="1" dirty="0" err="1" smtClean="0">
                <a:solidFill>
                  <a:srgbClr val="7030A0"/>
                </a:solidFill>
                <a:latin typeface="Constantia" pitchFamily="18" charset="0"/>
              </a:rPr>
              <a:t>ц':а</a:t>
            </a:r>
            <a:r>
              <a:rPr lang="ru-RU" sz="4000" b="1" dirty="0" smtClean="0">
                <a:solidFill>
                  <a:srgbClr val="7030A0"/>
                </a:solidFill>
                <a:latin typeface="Constantia" pitchFamily="18" charset="0"/>
              </a:rPr>
              <a:t>], </a:t>
            </a:r>
            <a:r>
              <a:rPr lang="ru-RU" sz="4000" b="1" dirty="0" smtClean="0">
                <a:latin typeface="Constantia" pitchFamily="18" charset="0"/>
              </a:rPr>
              <a:t>а </a:t>
            </a:r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</a:rPr>
              <a:t>шся</a:t>
            </a:r>
            <a:r>
              <a:rPr lang="ru-RU" sz="4000" b="1" dirty="0" smtClean="0">
                <a:latin typeface="Constantia" pitchFamily="18" charset="0"/>
              </a:rPr>
              <a:t> - </a:t>
            </a:r>
            <a:r>
              <a:rPr lang="ru-RU" sz="4000" b="1" i="1" dirty="0" smtClean="0">
                <a:latin typeface="Constantia" pitchFamily="18" charset="0"/>
              </a:rPr>
              <a:t>як </a:t>
            </a:r>
            <a:r>
              <a:rPr lang="ru-RU" sz="4000" b="1" i="1" dirty="0" smtClean="0">
                <a:solidFill>
                  <a:srgbClr val="7030A0"/>
                </a:solidFill>
                <a:latin typeface="Constantia" pitchFamily="18" charset="0"/>
              </a:rPr>
              <a:t>[</a:t>
            </a:r>
            <a:r>
              <a:rPr lang="ru-RU" sz="4000" b="1" i="1" dirty="0" err="1" smtClean="0">
                <a:solidFill>
                  <a:srgbClr val="7030A0"/>
                </a:solidFill>
                <a:latin typeface="Constantia" pitchFamily="18" charset="0"/>
              </a:rPr>
              <a:t>с':а</a:t>
            </a:r>
            <a:r>
              <a:rPr lang="ru-RU" sz="4000" b="1" i="1" dirty="0" smtClean="0">
                <a:solidFill>
                  <a:srgbClr val="7030A0"/>
                </a:solidFill>
                <a:latin typeface="Constantia" pitchFamily="18" charset="0"/>
              </a:rPr>
              <a:t>]:</a:t>
            </a:r>
            <a:r>
              <a:rPr lang="ru-RU" sz="4000" b="1" i="1" dirty="0" smtClean="0">
                <a:latin typeface="Constantia" pitchFamily="18" charset="0"/>
              </a:rPr>
              <a:t> </a:t>
            </a:r>
          </a:p>
          <a:p>
            <a:pPr>
              <a:buNone/>
            </a:pPr>
            <a:r>
              <a:rPr lang="ru-RU" sz="4000" b="1" i="1" dirty="0" smtClean="0">
                <a:latin typeface="Constantia" pitchFamily="18" charset="0"/>
              </a:rPr>
              <a:t>                </a:t>
            </a:r>
            <a:r>
              <a:rPr lang="ru-RU" sz="4000" b="1" i="1" dirty="0" err="1" smtClean="0">
                <a:latin typeface="Constantia" pitchFamily="18" charset="0"/>
              </a:rPr>
              <a:t>сіє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ться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latin typeface="Constantia" pitchFamily="18" charset="0"/>
              </a:rPr>
              <a:t>с'ійе</a:t>
            </a:r>
            <a:r>
              <a:rPr lang="ru-RU" sz="4000" b="1" i="1" baseline="30000" dirty="0" err="1" smtClean="0">
                <a:latin typeface="Constantia" pitchFamily="18" charset="0"/>
              </a:rPr>
              <a:t>и</a:t>
            </a:r>
            <a:r>
              <a:rPr lang="ru-RU" sz="4000" b="1" i="1" baseline="30000" dirty="0" smtClean="0">
                <a:latin typeface="Constantia" pitchFamily="18" charset="0"/>
              </a:rPr>
              <a:t> </a:t>
            </a:r>
            <a:r>
              <a:rPr lang="ru-RU" sz="4000" b="1" i="1" dirty="0" err="1" smtClean="0">
                <a:solidFill>
                  <a:srgbClr val="7030A0"/>
                </a:solidFill>
                <a:latin typeface="Constantia" pitchFamily="18" charset="0"/>
              </a:rPr>
              <a:t>ц':а</a:t>
            </a:r>
            <a:r>
              <a:rPr lang="ru-RU" sz="4000" b="1" i="1" dirty="0" smtClean="0">
                <a:solidFill>
                  <a:srgbClr val="7030A0"/>
                </a:solidFill>
                <a:latin typeface="Constantia" pitchFamily="18" charset="0"/>
              </a:rPr>
              <a:t>], </a:t>
            </a:r>
          </a:p>
          <a:p>
            <a:pPr>
              <a:buNone/>
            </a:pPr>
            <a:r>
              <a:rPr lang="uk-UA" sz="4000" b="1" i="1" dirty="0" smtClean="0">
                <a:latin typeface="Constantia" pitchFamily="18" charset="0"/>
              </a:rPr>
              <a:t>                </a:t>
            </a:r>
            <a:r>
              <a:rPr lang="ru-RU" sz="4000" b="1" i="1" dirty="0" err="1" smtClean="0">
                <a:latin typeface="Constantia" pitchFamily="18" charset="0"/>
              </a:rPr>
              <a:t>кусає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шся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latin typeface="Constantia" pitchFamily="18" charset="0"/>
              </a:rPr>
              <a:t>кусайе</a:t>
            </a:r>
            <a:r>
              <a:rPr lang="ru-RU" sz="4000" b="1" i="1" baseline="30000" dirty="0" err="1" smtClean="0">
                <a:latin typeface="Constantia" pitchFamily="18" charset="0"/>
              </a:rPr>
              <a:t>и</a:t>
            </a:r>
            <a:r>
              <a:rPr lang="ru-RU" sz="4000" b="1" i="1" baseline="30000" dirty="0" smtClean="0">
                <a:latin typeface="Constantia" pitchFamily="18" charset="0"/>
              </a:rPr>
              <a:t> </a:t>
            </a:r>
            <a:r>
              <a:rPr lang="ru-RU" sz="4000" b="1" i="1" dirty="0" err="1" smtClean="0">
                <a:solidFill>
                  <a:srgbClr val="7030A0"/>
                </a:solidFill>
                <a:latin typeface="Constantia" pitchFamily="18" charset="0"/>
              </a:rPr>
              <a:t>с':а</a:t>
            </a:r>
            <a:r>
              <a:rPr lang="ru-RU" sz="4000" b="1" i="1" dirty="0" smtClean="0">
                <a:latin typeface="Constantia" pitchFamily="18" charset="0"/>
              </a:rPr>
              <a:t>].</a:t>
            </a:r>
          </a:p>
          <a:p>
            <a:pPr>
              <a:buNone/>
            </a:pPr>
            <a:r>
              <a:rPr lang="ru-RU" sz="4000" b="1" i="1" dirty="0" smtClean="0">
                <a:latin typeface="Constantia" pitchFamily="18" charset="0"/>
              </a:rPr>
              <a:t>                           </a:t>
            </a:r>
            <a:endParaRPr lang="ru-RU" sz="4000" dirty="0" smtClean="0">
              <a:latin typeface="Constantia" pitchFamily="18" charset="0"/>
            </a:endParaRPr>
          </a:p>
          <a:p>
            <a:pPr>
              <a:buNone/>
            </a:pPr>
            <a:endParaRPr lang="ru-RU" sz="4000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>
          <a:xfrm>
            <a:off x="571472" y="571480"/>
            <a:ext cx="8229600" cy="1143000"/>
          </a:xfrm>
        </p:spPr>
        <p:txBody>
          <a:bodyPr/>
          <a:lstStyle/>
          <a:p>
            <a:r>
              <a:rPr lang="uk-UA" sz="4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uk-UA" sz="4800" b="1" dirty="0" err="1" smtClean="0">
                <a:solidFill>
                  <a:srgbClr val="FF0000"/>
                </a:solidFill>
                <a:latin typeface="Constantia" pitchFamily="18" charset="0"/>
              </a:rPr>
              <a:t>Запам</a:t>
            </a:r>
            <a:r>
              <a:rPr lang="en-US" sz="4800" b="1" dirty="0" smtClean="0">
                <a:solidFill>
                  <a:srgbClr val="FF0000"/>
                </a:solidFill>
                <a:latin typeface="Constantia" pitchFamily="18" charset="0"/>
              </a:rPr>
              <a:t>’</a:t>
            </a:r>
            <a:r>
              <a:rPr lang="uk-UA" sz="4800" b="1" dirty="0" err="1" smtClean="0">
                <a:solidFill>
                  <a:srgbClr val="FF0000"/>
                </a:solidFill>
                <a:latin typeface="Constantia" pitchFamily="18" charset="0"/>
              </a:rPr>
              <a:t>ятай</a:t>
            </a:r>
            <a:r>
              <a:rPr lang="uk-UA" sz="4800" b="1" dirty="0" smtClean="0">
                <a:solidFill>
                  <a:srgbClr val="FF0000"/>
                </a:solidFill>
                <a:latin typeface="Constantia" pitchFamily="18" charset="0"/>
              </a:rPr>
              <a:t>! </a:t>
            </a:r>
            <a:endParaRPr lang="ru-RU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>
                <a:latin typeface="Constantia" pitchFamily="18" charset="0"/>
              </a:rPr>
              <a:t> </a:t>
            </a:r>
            <a:r>
              <a:rPr lang="uk-UA" sz="3600" b="1" dirty="0" smtClean="0">
                <a:latin typeface="Constantia" pitchFamily="18" charset="0"/>
              </a:rPr>
              <a:t>   </a:t>
            </a:r>
            <a:r>
              <a:rPr lang="uk-UA" sz="4000" b="1" dirty="0" smtClean="0">
                <a:latin typeface="Constantia" pitchFamily="18" charset="0"/>
              </a:rPr>
              <a:t>П</a:t>
            </a:r>
            <a:r>
              <a:rPr lang="ru-RU" sz="4000" b="1" dirty="0" err="1" smtClean="0">
                <a:latin typeface="Constantia" pitchFamily="18" charset="0"/>
              </a:rPr>
              <a:t>риголосний</a:t>
            </a:r>
            <a:r>
              <a:rPr lang="ru-RU" sz="4000" b="1" dirty="0" smtClean="0">
                <a:latin typeface="Constantia" pitchFamily="18" charset="0"/>
              </a:rPr>
              <a:t> </a:t>
            </a:r>
            <a:r>
              <a:rPr lang="ru-RU" sz="4000" b="1" dirty="0" smtClean="0">
                <a:solidFill>
                  <a:srgbClr val="0070C0"/>
                </a:solidFill>
                <a:latin typeface="Constantia" pitchFamily="18" charset="0"/>
              </a:rPr>
              <a:t>[т] </a:t>
            </a:r>
            <a:r>
              <a:rPr lang="ru-RU" sz="4000" b="1" dirty="0" smtClean="0">
                <a:latin typeface="Constantia" pitchFamily="18" charset="0"/>
              </a:rPr>
              <a:t>перед </a:t>
            </a:r>
            <a:r>
              <a:rPr lang="ru-RU" sz="4000" b="1" dirty="0" err="1" smtClean="0">
                <a:solidFill>
                  <a:srgbClr val="7030A0"/>
                </a:solidFill>
                <a:latin typeface="Constantia" pitchFamily="18" charset="0"/>
              </a:rPr>
              <a:t>свистячими</a:t>
            </a:r>
            <a:r>
              <a:rPr lang="ru-RU" sz="4000" b="1" dirty="0" smtClean="0">
                <a:latin typeface="Constantia" pitchFamily="18" charset="0"/>
              </a:rPr>
              <a:t> </a:t>
            </a:r>
            <a:r>
              <a:rPr lang="ru-RU" sz="4000" b="1" dirty="0" err="1" smtClean="0">
                <a:latin typeface="Constantia" pitchFamily="18" charset="0"/>
              </a:rPr>
              <a:t>змінюється</a:t>
            </a:r>
            <a:r>
              <a:rPr lang="ru-RU" sz="4000" b="1" dirty="0" smtClean="0">
                <a:latin typeface="Constantia" pitchFamily="18" charset="0"/>
              </a:rPr>
              <a:t> на </a:t>
            </a:r>
            <a:r>
              <a:rPr lang="ru-RU" sz="4000" b="1" dirty="0" smtClean="0">
                <a:solidFill>
                  <a:srgbClr val="FF0000"/>
                </a:solidFill>
                <a:latin typeface="Constantia" pitchFamily="18" charset="0"/>
              </a:rPr>
              <a:t>[</a:t>
            </a:r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</a:rPr>
              <a:t>ц</a:t>
            </a:r>
            <a:r>
              <a:rPr lang="ru-RU" sz="4000" b="1" dirty="0" smtClean="0">
                <a:solidFill>
                  <a:srgbClr val="FF0000"/>
                </a:solidFill>
                <a:latin typeface="Constantia" pitchFamily="18" charset="0"/>
              </a:rPr>
              <a:t>]</a:t>
            </a:r>
            <a:r>
              <a:rPr lang="ru-RU" sz="4000" b="1" dirty="0" smtClean="0">
                <a:latin typeface="Constantia" pitchFamily="18" charset="0"/>
              </a:rPr>
              <a:t>, а перед </a:t>
            </a:r>
            <a:r>
              <a:rPr lang="ru-RU" sz="4000" b="1" dirty="0" err="1" smtClean="0">
                <a:solidFill>
                  <a:srgbClr val="00B050"/>
                </a:solidFill>
                <a:latin typeface="Constantia" pitchFamily="18" charset="0"/>
              </a:rPr>
              <a:t>шиплячими</a:t>
            </a:r>
            <a:r>
              <a:rPr lang="ru-RU" sz="4000" b="1" dirty="0" smtClean="0">
                <a:latin typeface="Constantia" pitchFamily="18" charset="0"/>
              </a:rPr>
              <a:t> - на   </a:t>
            </a:r>
            <a:r>
              <a:rPr lang="ru-RU" sz="4000" b="1" dirty="0" smtClean="0">
                <a:solidFill>
                  <a:srgbClr val="FF0000"/>
                </a:solidFill>
                <a:latin typeface="Constantia" pitchFamily="18" charset="0"/>
              </a:rPr>
              <a:t>[ч]:</a:t>
            </a:r>
            <a:r>
              <a:rPr lang="ru-RU" sz="4000" b="1" dirty="0" smtClean="0">
                <a:latin typeface="Constantia" pitchFamily="18" charset="0"/>
              </a:rPr>
              <a:t> </a:t>
            </a:r>
          </a:p>
          <a:p>
            <a:pPr>
              <a:buNone/>
            </a:pPr>
            <a:r>
              <a:rPr lang="ru-RU" sz="4000" b="1" i="1" dirty="0" smtClean="0">
                <a:latin typeface="Constantia" pitchFamily="18" charset="0"/>
              </a:rPr>
              <a:t>                    </a:t>
            </a:r>
            <a:r>
              <a:rPr lang="ru-RU" sz="4000" b="1" i="1" dirty="0" err="1" smtClean="0">
                <a:latin typeface="Constantia" pitchFamily="18" charset="0"/>
              </a:rPr>
              <a:t>кори</a:t>
            </a:r>
            <a:r>
              <a:rPr lang="ru-RU" sz="4000" b="1" i="1" dirty="0" err="1" smtClean="0">
                <a:solidFill>
                  <a:srgbClr val="0070C0"/>
                </a:solidFill>
                <a:latin typeface="Constantia" pitchFamily="18" charset="0"/>
              </a:rPr>
              <a:t>т</a:t>
            </a:r>
            <a:r>
              <a:rPr lang="ru-RU" sz="4000" b="1" i="1" dirty="0" err="1" smtClean="0">
                <a:solidFill>
                  <a:srgbClr val="7030A0"/>
                </a:solidFill>
                <a:latin typeface="Constantia" pitchFamily="18" charset="0"/>
              </a:rPr>
              <a:t>ц</a:t>
            </a:r>
            <a:r>
              <a:rPr lang="ru-RU" sz="4000" b="1" i="1" dirty="0" err="1" smtClean="0">
                <a:latin typeface="Constantia" pitchFamily="18" charset="0"/>
              </a:rPr>
              <a:t>е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latin typeface="Constantia" pitchFamily="18" charset="0"/>
              </a:rPr>
              <a:t>кори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ц:</a:t>
            </a:r>
            <a:r>
              <a:rPr lang="ru-RU" sz="4000" b="1" i="1" dirty="0" err="1" smtClean="0">
                <a:latin typeface="Constantia" pitchFamily="18" charset="0"/>
              </a:rPr>
              <a:t>е</a:t>
            </a:r>
            <a:r>
              <a:rPr lang="ru-RU" sz="4000" b="1" i="1" dirty="0" smtClean="0">
                <a:latin typeface="Constantia" pitchFamily="18" charset="0"/>
              </a:rPr>
              <a:t>], </a:t>
            </a:r>
          </a:p>
          <a:p>
            <a:pPr>
              <a:buNone/>
            </a:pPr>
            <a:r>
              <a:rPr lang="uk-UA" sz="4000" b="1" i="1" dirty="0" smtClean="0">
                <a:latin typeface="Constantia" pitchFamily="18" charset="0"/>
              </a:rPr>
              <a:t>                    </a:t>
            </a:r>
            <a:r>
              <a:rPr lang="ru-RU" sz="4000" b="1" i="1" dirty="0" err="1" smtClean="0">
                <a:latin typeface="Constantia" pitchFamily="18" charset="0"/>
              </a:rPr>
              <a:t>ті</a:t>
            </a:r>
            <a:r>
              <a:rPr lang="ru-RU" sz="4000" b="1" i="1" dirty="0" err="1" smtClean="0">
                <a:solidFill>
                  <a:srgbClr val="0070C0"/>
                </a:solidFill>
                <a:latin typeface="Constantia" pitchFamily="18" charset="0"/>
              </a:rPr>
              <a:t>т</a:t>
            </a:r>
            <a:r>
              <a:rPr lang="ru-RU" sz="4000" b="1" i="1" dirty="0" err="1" smtClean="0">
                <a:solidFill>
                  <a:srgbClr val="00B050"/>
                </a:solidFill>
                <a:latin typeface="Constantia" pitchFamily="18" charset="0"/>
              </a:rPr>
              <a:t>ч</a:t>
            </a:r>
            <a:r>
              <a:rPr lang="ru-RU" sz="4000" b="1" i="1" dirty="0" err="1" smtClean="0">
                <a:latin typeface="Constantia" pitchFamily="18" charset="0"/>
              </a:rPr>
              <a:t>ин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latin typeface="Constantia" pitchFamily="18" charset="0"/>
              </a:rPr>
              <a:t>т'і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ч:</a:t>
            </a:r>
            <a:r>
              <a:rPr lang="ru-RU" sz="4000" b="1" i="1" dirty="0" err="1" smtClean="0">
                <a:latin typeface="Constantia" pitchFamily="18" charset="0"/>
              </a:rPr>
              <a:t>ин</a:t>
            </a:r>
            <a:r>
              <a:rPr lang="ru-RU" sz="4000" b="1" i="1" dirty="0" smtClean="0">
                <a:latin typeface="Constantia" pitchFamily="18" charset="0"/>
              </a:rPr>
              <a:t>];</a:t>
            </a:r>
          </a:p>
          <a:p>
            <a:pPr>
              <a:buNone/>
            </a:pPr>
            <a:endParaRPr lang="ru-RU" sz="4000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uk-UA" sz="4800" b="1" dirty="0" err="1" smtClean="0">
                <a:solidFill>
                  <a:srgbClr val="FF0000"/>
                </a:solidFill>
                <a:latin typeface="Constantia" pitchFamily="18" charset="0"/>
              </a:rPr>
              <a:t>Запамятай</a:t>
            </a:r>
            <a:r>
              <a:rPr lang="uk-UA" sz="4800" b="1" dirty="0" smtClean="0">
                <a:solidFill>
                  <a:srgbClr val="FF0000"/>
                </a:solidFill>
                <a:latin typeface="Constantia" pitchFamily="18" charset="0"/>
              </a:rPr>
              <a:t>!</a:t>
            </a:r>
            <a:endParaRPr lang="ru-RU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>
                <a:latin typeface="Constantia" pitchFamily="18" charset="0"/>
              </a:rPr>
              <a:t> </a:t>
            </a:r>
            <a:r>
              <a:rPr lang="ru-RU" sz="4000" b="1" dirty="0" err="1" smtClean="0">
                <a:latin typeface="Constantia" pitchFamily="18" charset="0"/>
              </a:rPr>
              <a:t>Приголосний</a:t>
            </a:r>
            <a:r>
              <a:rPr lang="ru-RU" sz="4000" b="1" dirty="0" smtClean="0">
                <a:solidFill>
                  <a:srgbClr val="0070C0"/>
                </a:solidFill>
                <a:latin typeface="Constantia" pitchFamily="18" charset="0"/>
              </a:rPr>
              <a:t> [</a:t>
            </a:r>
            <a:r>
              <a:rPr lang="ru-RU" sz="4000" b="1" dirty="0" err="1" smtClean="0">
                <a:solidFill>
                  <a:srgbClr val="0070C0"/>
                </a:solidFill>
                <a:latin typeface="Constantia" pitchFamily="18" charset="0"/>
              </a:rPr>
              <a:t>д</a:t>
            </a:r>
            <a:r>
              <a:rPr lang="ru-RU" sz="4000" b="1" dirty="0" smtClean="0">
                <a:solidFill>
                  <a:srgbClr val="0070C0"/>
                </a:solidFill>
                <a:latin typeface="Constantia" pitchFamily="18" charset="0"/>
              </a:rPr>
              <a:t>] </a:t>
            </a:r>
            <a:r>
              <a:rPr lang="ru-RU" sz="4000" b="1" dirty="0" smtClean="0">
                <a:latin typeface="Constantia" pitchFamily="18" charset="0"/>
              </a:rPr>
              <a:t>перед </a:t>
            </a:r>
            <a:r>
              <a:rPr lang="ru-RU" sz="4000" b="1" dirty="0" err="1" smtClean="0">
                <a:solidFill>
                  <a:srgbClr val="7030A0"/>
                </a:solidFill>
                <a:latin typeface="Constantia" pitchFamily="18" charset="0"/>
              </a:rPr>
              <a:t>свистячими</a:t>
            </a:r>
            <a:r>
              <a:rPr lang="ru-RU" sz="4000" b="1" dirty="0" smtClean="0">
                <a:latin typeface="Constantia" pitchFamily="18" charset="0"/>
              </a:rPr>
              <a:t> </a:t>
            </a:r>
            <a:r>
              <a:rPr lang="ru-RU" sz="4000" b="1" dirty="0" err="1" smtClean="0">
                <a:latin typeface="Constantia" pitchFamily="18" charset="0"/>
              </a:rPr>
              <a:t>змінюється</a:t>
            </a:r>
            <a:r>
              <a:rPr lang="ru-RU" sz="4000" b="1" dirty="0" smtClean="0">
                <a:latin typeface="Constantia" pitchFamily="18" charset="0"/>
              </a:rPr>
              <a:t> на </a:t>
            </a:r>
            <a:r>
              <a:rPr lang="ru-RU" sz="4000" b="1" dirty="0" smtClean="0">
                <a:latin typeface="Constantia" pitchFamily="18" charset="0"/>
              </a:rPr>
              <a:t>	</a:t>
            </a:r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</a:rPr>
              <a:t>дз</a:t>
            </a:r>
            <a:r>
              <a:rPr lang="ru-RU" sz="40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ru-RU" sz="4000" b="1" dirty="0" smtClean="0">
                <a:latin typeface="Constantia" pitchFamily="18" charset="0"/>
              </a:rPr>
              <a:t>а перед </a:t>
            </a:r>
            <a:r>
              <a:rPr lang="ru-RU" sz="4000" b="1" dirty="0" err="1" smtClean="0">
                <a:solidFill>
                  <a:srgbClr val="00B050"/>
                </a:solidFill>
                <a:latin typeface="Constantia" pitchFamily="18" charset="0"/>
              </a:rPr>
              <a:t>шиплячими</a:t>
            </a:r>
            <a:r>
              <a:rPr lang="ru-RU" sz="4000" b="1" dirty="0" smtClean="0">
                <a:latin typeface="Constantia" pitchFamily="18" charset="0"/>
              </a:rPr>
              <a:t> – на </a:t>
            </a:r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</a:rPr>
              <a:t>дж</a:t>
            </a:r>
            <a:r>
              <a:rPr lang="ru-RU" sz="4000" b="1" dirty="0" smtClean="0">
                <a:latin typeface="Constantia" pitchFamily="18" charset="0"/>
              </a:rPr>
              <a:t>:</a:t>
            </a:r>
          </a:p>
          <a:p>
            <a:pPr>
              <a:buNone/>
            </a:pPr>
            <a:r>
              <a:rPr lang="uk-UA" sz="4000" b="1" dirty="0" smtClean="0">
                <a:latin typeface="Constantia" pitchFamily="18" charset="0"/>
              </a:rPr>
              <a:t>               ві</a:t>
            </a:r>
            <a:r>
              <a:rPr lang="uk-UA" sz="4000" b="1" dirty="0" smtClean="0">
                <a:solidFill>
                  <a:srgbClr val="0070C0"/>
                </a:solidFill>
                <a:latin typeface="Constantia" pitchFamily="18" charset="0"/>
              </a:rPr>
              <a:t>д</a:t>
            </a:r>
            <a:r>
              <a:rPr lang="uk-UA" sz="4000" b="1" dirty="0" smtClean="0">
                <a:solidFill>
                  <a:srgbClr val="7030A0"/>
                </a:solidFill>
                <a:latin typeface="Constantia" pitchFamily="18" charset="0"/>
              </a:rPr>
              <a:t>с</a:t>
            </a:r>
            <a:r>
              <a:rPr lang="uk-UA" sz="4000" b="1" dirty="0" smtClean="0">
                <a:latin typeface="Constantia" pitchFamily="18" charset="0"/>
              </a:rPr>
              <a:t>тріл  </a:t>
            </a:r>
            <a:r>
              <a:rPr lang="en-US" sz="4000" b="1" dirty="0" smtClean="0">
                <a:latin typeface="Constantia" pitchFamily="18" charset="0"/>
              </a:rPr>
              <a:t>[</a:t>
            </a:r>
            <a:r>
              <a:rPr lang="uk-UA" sz="4000" b="1" dirty="0" smtClean="0">
                <a:latin typeface="Constantia" pitchFamily="18" charset="0"/>
              </a:rPr>
              <a:t>в</a:t>
            </a:r>
            <a:r>
              <a:rPr lang="en-US" sz="4000" b="1" dirty="0" smtClean="0">
                <a:latin typeface="Constantia" pitchFamily="18" charset="0"/>
              </a:rPr>
              <a:t>’</a:t>
            </a:r>
            <a:r>
              <a:rPr lang="uk-UA" sz="4000" b="1" dirty="0" err="1" smtClean="0">
                <a:latin typeface="Constantia" pitchFamily="18" charset="0"/>
              </a:rPr>
              <a:t>і</a:t>
            </a:r>
            <a:r>
              <a:rPr lang="uk-UA" sz="4000" b="1" dirty="0" err="1" smtClean="0">
                <a:solidFill>
                  <a:srgbClr val="FF0000"/>
                </a:solidFill>
                <a:latin typeface="Constantia" pitchFamily="18" charset="0"/>
              </a:rPr>
              <a:t>дз</a:t>
            </a:r>
            <a:r>
              <a:rPr lang="uk-UA" sz="4000" b="1" dirty="0" err="1" smtClean="0">
                <a:latin typeface="Constantia" pitchFamily="18" charset="0"/>
              </a:rPr>
              <a:t>стр</a:t>
            </a:r>
            <a:r>
              <a:rPr lang="uk-UA" sz="4000" b="1" dirty="0" smtClean="0">
                <a:latin typeface="Constantia" pitchFamily="18" charset="0"/>
              </a:rPr>
              <a:t> </a:t>
            </a:r>
            <a:r>
              <a:rPr lang="uk-UA" sz="4000" b="1" dirty="0" err="1" smtClean="0">
                <a:latin typeface="Constantia" pitchFamily="18" charset="0"/>
              </a:rPr>
              <a:t>́іл</a:t>
            </a:r>
            <a:r>
              <a:rPr lang="en-US" sz="4000" b="1" dirty="0" smtClean="0">
                <a:latin typeface="Constantia" pitchFamily="18" charset="0"/>
              </a:rPr>
              <a:t>]</a:t>
            </a:r>
            <a:r>
              <a:rPr lang="uk-UA" sz="4000" b="1" dirty="0" smtClean="0">
                <a:latin typeface="Constantia" pitchFamily="18" charset="0"/>
              </a:rPr>
              <a:t>,</a:t>
            </a:r>
          </a:p>
          <a:p>
            <a:pPr>
              <a:buNone/>
            </a:pPr>
            <a:r>
              <a:rPr lang="uk-UA" sz="4000" b="1" dirty="0" smtClean="0">
                <a:latin typeface="Constantia" pitchFamily="18" charset="0"/>
              </a:rPr>
              <a:t>               ві</a:t>
            </a:r>
            <a:r>
              <a:rPr lang="uk-UA" sz="4000" b="1" dirty="0" smtClean="0">
                <a:solidFill>
                  <a:srgbClr val="0070C0"/>
                </a:solidFill>
                <a:latin typeface="Constantia" pitchFamily="18" charset="0"/>
              </a:rPr>
              <a:t>д</a:t>
            </a:r>
            <a:r>
              <a:rPr lang="uk-UA" sz="4000" b="1" dirty="0" smtClean="0">
                <a:solidFill>
                  <a:srgbClr val="00B050"/>
                </a:solidFill>
                <a:latin typeface="Constantia" pitchFamily="18" charset="0"/>
              </a:rPr>
              <a:t>ж</a:t>
            </a:r>
            <a:r>
              <a:rPr lang="uk-UA" sz="4000" b="1" dirty="0" smtClean="0">
                <a:latin typeface="Constantia" pitchFamily="18" charset="0"/>
              </a:rPr>
              <a:t>енуть </a:t>
            </a:r>
            <a:r>
              <a:rPr lang="en-US" sz="4000" b="1" dirty="0" smtClean="0">
                <a:latin typeface="Constantia" pitchFamily="18" charset="0"/>
              </a:rPr>
              <a:t>[</a:t>
            </a:r>
            <a:r>
              <a:rPr lang="uk-UA" sz="4000" b="1" dirty="0" smtClean="0">
                <a:latin typeface="Constantia" pitchFamily="18" charset="0"/>
              </a:rPr>
              <a:t>в</a:t>
            </a:r>
            <a:r>
              <a:rPr lang="en-US" sz="4000" b="1" dirty="0" smtClean="0">
                <a:latin typeface="Constantia" pitchFamily="18" charset="0"/>
              </a:rPr>
              <a:t>’</a:t>
            </a:r>
            <a:r>
              <a:rPr lang="uk-UA" sz="4000" b="1" dirty="0" err="1" smtClean="0">
                <a:latin typeface="Constantia" pitchFamily="18" charset="0"/>
              </a:rPr>
              <a:t>і</a:t>
            </a:r>
            <a:r>
              <a:rPr lang="uk-UA" sz="4000" b="1" dirty="0" err="1" smtClean="0">
                <a:solidFill>
                  <a:srgbClr val="FF0000"/>
                </a:solidFill>
                <a:latin typeface="Constantia" pitchFamily="18" charset="0"/>
              </a:rPr>
              <a:t>дж</a:t>
            </a:r>
            <a:r>
              <a:rPr lang="uk-UA" sz="4000" b="1" dirty="0" err="1" smtClean="0">
                <a:latin typeface="Constantia" pitchFamily="18" charset="0"/>
              </a:rPr>
              <a:t>женут</a:t>
            </a:r>
            <a:r>
              <a:rPr lang="uk-UA" sz="4000" b="1" dirty="0" smtClean="0">
                <a:latin typeface="Constantia" pitchFamily="18" charset="0"/>
              </a:rPr>
              <a:t> ́</a:t>
            </a:r>
            <a:r>
              <a:rPr lang="en-US" sz="4000" b="1" dirty="0" smtClean="0">
                <a:latin typeface="Constantia" pitchFamily="18" charset="0"/>
              </a:rPr>
              <a:t>]</a:t>
            </a:r>
            <a:endParaRPr lang="ru-RU" sz="4000" b="1" dirty="0" smtClean="0">
              <a:latin typeface="Constantia" pitchFamily="18" charset="0"/>
            </a:endParaRPr>
          </a:p>
          <a:p>
            <a:pPr>
              <a:buNone/>
            </a:pPr>
            <a:r>
              <a:rPr lang="uk-UA" sz="4000" b="1" dirty="0" smtClean="0">
                <a:latin typeface="Constantia" pitchFamily="18" charset="0"/>
              </a:rPr>
              <a:t>               </a:t>
            </a:r>
            <a:endParaRPr lang="ru-RU" sz="4000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i="1" dirty="0" smtClean="0">
                <a:solidFill>
                  <a:srgbClr val="FF0000"/>
                </a:solidFill>
                <a:latin typeface="Constantia" pitchFamily="18" charset="0"/>
              </a:rPr>
              <a:t>Корінь навчання гіркий, та плід його солодкий </a:t>
            </a:r>
            <a:endParaRPr lang="ru-RU" sz="36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>
                <a:latin typeface="Constantia" pitchFamily="18" charset="0"/>
              </a:rPr>
              <a:t> </a:t>
            </a:r>
            <a:endParaRPr lang="ru-RU" sz="4000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  <p:pic>
        <p:nvPicPr>
          <p:cNvPr id="1026" name="Picture 2" descr="C:\Users\A\Desktop\school-2-300x2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785926"/>
            <a:ext cx="5643602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latin typeface="Constantia" pitchFamily="18" charset="0"/>
              </a:rPr>
              <a:t>Уподібнення або асиміляція</a:t>
            </a:r>
            <a:endParaRPr lang="ru-RU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             </a:t>
            </a:r>
            <a:r>
              <a:rPr lang="ru-RU" b="1" dirty="0" err="1" smtClean="0">
                <a:latin typeface="Constantia" pitchFamily="18" charset="0"/>
              </a:rPr>
              <a:t>Якщо</a:t>
            </a:r>
            <a:r>
              <a:rPr lang="ru-RU" b="1" dirty="0" smtClean="0">
                <a:latin typeface="Constantia" pitchFamily="18" charset="0"/>
              </a:rPr>
              <a:t> в </a:t>
            </a:r>
            <a:r>
              <a:rPr lang="ru-RU" b="1" dirty="0" err="1" smtClean="0">
                <a:latin typeface="Constantia" pitchFamily="18" charset="0"/>
              </a:rPr>
              <a:t>слові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поруч</a:t>
            </a:r>
            <a:r>
              <a:rPr lang="ru-RU" b="1" dirty="0" smtClean="0">
                <a:latin typeface="Constantia" pitchFamily="18" charset="0"/>
              </a:rPr>
              <a:t> стоять два        </a:t>
            </a:r>
            <a:r>
              <a:rPr lang="ru-RU" b="1" dirty="0" err="1" smtClean="0">
                <a:latin typeface="Constantia" pitchFamily="18" charset="0"/>
              </a:rPr>
              <a:t>приголосні</a:t>
            </a:r>
            <a:r>
              <a:rPr lang="ru-RU" b="1" dirty="0" smtClean="0">
                <a:latin typeface="Constantia" pitchFamily="18" charset="0"/>
              </a:rPr>
              <a:t> звуки, то </a:t>
            </a:r>
            <a:r>
              <a:rPr lang="ru-RU" b="1" dirty="0" err="1" smtClean="0">
                <a:latin typeface="Constantia" pitchFamily="18" charset="0"/>
              </a:rPr>
              <a:t>дуже</a:t>
            </a:r>
            <a:r>
              <a:rPr lang="ru-RU" b="1" dirty="0" smtClean="0">
                <a:latin typeface="Constantia" pitchFamily="18" charset="0"/>
              </a:rPr>
              <a:t> часто в </a:t>
            </a:r>
            <a:r>
              <a:rPr lang="ru-RU" b="1" dirty="0" err="1" smtClean="0">
                <a:latin typeface="Constantia" pitchFamily="18" charset="0"/>
              </a:rPr>
              <a:t>потоці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мовлення</a:t>
            </a:r>
            <a:r>
              <a:rPr lang="ru-RU" b="1" dirty="0" smtClean="0">
                <a:latin typeface="Constantia" pitchFamily="18" charset="0"/>
              </a:rPr>
              <a:t> один </a:t>
            </a:r>
            <a:r>
              <a:rPr lang="ru-RU" b="1" dirty="0" err="1" smtClean="0">
                <a:latin typeface="Constantia" pitchFamily="18" charset="0"/>
              </a:rPr>
              <a:t>з</a:t>
            </a:r>
            <a:r>
              <a:rPr lang="ru-RU" b="1" dirty="0" smtClean="0">
                <a:latin typeface="Constantia" pitchFamily="18" charset="0"/>
              </a:rPr>
              <a:t> них </a:t>
            </a:r>
            <a:r>
              <a:rPr lang="ru-RU" b="1" dirty="0" err="1" smtClean="0">
                <a:latin typeface="Constantia" pitchFamily="18" charset="0"/>
              </a:rPr>
              <a:t>може</a:t>
            </a:r>
            <a:r>
              <a:rPr lang="ru-RU" b="1" dirty="0" smtClean="0">
                <a:latin typeface="Constantia" pitchFamily="18" charset="0"/>
              </a:rPr>
              <a:t>     </a:t>
            </a:r>
            <a:r>
              <a:rPr lang="ru-RU" b="1" dirty="0" err="1" smtClean="0">
                <a:latin typeface="Constantia" pitchFamily="18" charset="0"/>
              </a:rPr>
              <a:t>уподібнюватися</a:t>
            </a:r>
            <a:r>
              <a:rPr lang="ru-RU" b="1" dirty="0" smtClean="0">
                <a:latin typeface="Constantia" pitchFamily="18" charset="0"/>
              </a:rPr>
              <a:t> до того, </a:t>
            </a:r>
            <a:r>
              <a:rPr lang="ru-RU" b="1" dirty="0" err="1" smtClean="0">
                <a:latin typeface="Constantia" pitchFamily="18" charset="0"/>
              </a:rPr>
              <a:t>біля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якого</a:t>
            </a:r>
            <a:r>
              <a:rPr lang="ru-RU" b="1" dirty="0" smtClean="0">
                <a:latin typeface="Constantia" pitchFamily="18" charset="0"/>
              </a:rPr>
              <a:t>      </a:t>
            </a:r>
            <a:r>
              <a:rPr lang="ru-RU" b="1" dirty="0" err="1" smtClean="0">
                <a:latin typeface="Constantia" pitchFamily="18" charset="0"/>
              </a:rPr>
              <a:t>він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розташований</a:t>
            </a:r>
            <a:r>
              <a:rPr lang="ru-RU" b="1" dirty="0" smtClean="0">
                <a:latin typeface="Constantia" pitchFamily="18" charset="0"/>
              </a:rPr>
              <a:t>. </a:t>
            </a:r>
            <a:r>
              <a:rPr lang="ru-RU" b="1" dirty="0" err="1" smtClean="0">
                <a:latin typeface="Constantia" pitchFamily="18" charset="0"/>
              </a:rPr>
              <a:t>Таке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явище</a:t>
            </a:r>
            <a:endParaRPr lang="ru-RU" b="1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                     </a:t>
            </a:r>
            <a:r>
              <a:rPr lang="ru-RU" b="1" dirty="0" err="1" smtClean="0">
                <a:latin typeface="Constantia" pitchFamily="18" charset="0"/>
              </a:rPr>
              <a:t>називають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Constantia" pitchFamily="18" charset="0"/>
              </a:rPr>
              <a:t>уподібненням</a:t>
            </a:r>
            <a:endParaRPr lang="ru-RU" b="1" dirty="0" smtClean="0">
              <a:solidFill>
                <a:srgbClr val="FF0000"/>
              </a:solidFill>
              <a:latin typeface="Constantia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Constantia" pitchFamily="18" charset="0"/>
              </a:rPr>
              <a:t>                      ( </a:t>
            </a:r>
            <a:r>
              <a:rPr lang="ru-RU" b="1" dirty="0" err="1" smtClean="0">
                <a:solidFill>
                  <a:srgbClr val="FF0000"/>
                </a:solidFill>
                <a:latin typeface="Constantia" pitchFamily="18" charset="0"/>
              </a:rPr>
              <a:t>асиміляцією</a:t>
            </a:r>
            <a:r>
              <a:rPr lang="ru-RU" b="1" dirty="0" smtClean="0">
                <a:solidFill>
                  <a:srgbClr val="FF0000"/>
                </a:solidFill>
                <a:latin typeface="Constantia" pitchFamily="18" charset="0"/>
              </a:rPr>
              <a:t>).</a:t>
            </a:r>
            <a:endParaRPr lang="ru-RU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  <a:latin typeface="Constantia" pitchFamily="18" charset="0"/>
              </a:rPr>
              <a:t>Три види уподібнення</a:t>
            </a:r>
            <a:endParaRPr lang="ru-RU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43000" lvl="1" indent="-742950">
              <a:buNone/>
            </a:pPr>
            <a:r>
              <a:rPr lang="uk-UA" sz="3600" b="1" i="1" dirty="0" smtClean="0">
                <a:latin typeface="Constantia" pitchFamily="18" charset="0"/>
              </a:rPr>
              <a:t>       </a:t>
            </a:r>
            <a:r>
              <a:rPr lang="uk-UA" sz="3600" b="1" dirty="0" smtClean="0">
                <a:latin typeface="Constantia" pitchFamily="18" charset="0"/>
              </a:rPr>
              <a:t>1.</a:t>
            </a:r>
            <a:r>
              <a:rPr lang="ru-RU" sz="3600" b="1" dirty="0" smtClean="0">
                <a:latin typeface="Constantia" pitchFamily="18" charset="0"/>
              </a:rPr>
              <a:t> </a:t>
            </a:r>
            <a:r>
              <a:rPr lang="ru-RU" sz="3200" b="1" dirty="0" err="1" smtClean="0">
                <a:latin typeface="Constantia" pitchFamily="18" charset="0"/>
              </a:rPr>
              <a:t>Уподібнення</a:t>
            </a:r>
            <a:r>
              <a:rPr lang="ru-RU" sz="3200" b="1" dirty="0" smtClean="0">
                <a:latin typeface="Constantia" pitchFamily="18" charset="0"/>
              </a:rPr>
              <a:t> за </a:t>
            </a:r>
            <a:r>
              <a:rPr lang="ru-RU" b="1" dirty="0" smtClean="0">
                <a:solidFill>
                  <a:srgbClr val="FF0000"/>
                </a:solidFill>
                <a:latin typeface="Constantia" pitchFamily="18" charset="0"/>
              </a:rPr>
              <a:t>ГЛУХІСТЮ-  ДЗВІНКІСТЮ.</a:t>
            </a:r>
            <a:endParaRPr lang="uk-UA" dirty="0" smtClean="0">
              <a:solidFill>
                <a:srgbClr val="FF0000"/>
              </a:solidFill>
              <a:latin typeface="Constantia" pitchFamily="18" charset="0"/>
            </a:endParaRPr>
          </a:p>
          <a:p>
            <a:pPr marL="742950" indent="-742950">
              <a:buNone/>
            </a:pPr>
            <a:r>
              <a:rPr lang="uk-UA" dirty="0" smtClean="0">
                <a:latin typeface="Constantia" pitchFamily="18" charset="0"/>
              </a:rPr>
              <a:t>           </a:t>
            </a:r>
            <a:r>
              <a:rPr lang="ru-RU" b="1" dirty="0" smtClean="0">
                <a:latin typeface="Constantia" pitchFamily="18" charset="0"/>
              </a:rPr>
              <a:t>2. </a:t>
            </a:r>
            <a:r>
              <a:rPr lang="ru-RU" b="1" dirty="0" err="1" smtClean="0">
                <a:latin typeface="Constantia" pitchFamily="18" charset="0"/>
              </a:rPr>
              <a:t>Уподібнення</a:t>
            </a:r>
            <a:r>
              <a:rPr lang="ru-RU" b="1" dirty="0" smtClean="0">
                <a:latin typeface="Constantia" pitchFamily="18" charset="0"/>
              </a:rPr>
              <a:t> за </a:t>
            </a:r>
            <a:r>
              <a:rPr lang="ru-RU" sz="2800" b="1" dirty="0" smtClean="0">
                <a:solidFill>
                  <a:srgbClr val="FF0000"/>
                </a:solidFill>
                <a:latin typeface="Constantia" pitchFamily="18" charset="0"/>
              </a:rPr>
              <a:t>ТВЕРДІСТЮ -  </a:t>
            </a:r>
          </a:p>
          <a:p>
            <a:pPr marL="742950" indent="-742950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Constantia" pitchFamily="18" charset="0"/>
              </a:rPr>
              <a:t>           - М'ЯКІСТЮ.    </a:t>
            </a:r>
          </a:p>
          <a:p>
            <a:pPr marL="742950" indent="-742950">
              <a:buNone/>
            </a:pPr>
            <a:r>
              <a:rPr lang="uk-UA" dirty="0" smtClean="0">
                <a:latin typeface="Constantia" pitchFamily="18" charset="0"/>
              </a:rPr>
              <a:t>                3. </a:t>
            </a:r>
            <a:r>
              <a:rPr lang="ru-RU" b="1" dirty="0" err="1" smtClean="0">
                <a:latin typeface="Constantia" pitchFamily="18" charset="0"/>
              </a:rPr>
              <a:t>Уподібнення</a:t>
            </a:r>
            <a:r>
              <a:rPr lang="ru-RU" b="1" dirty="0" smtClean="0">
                <a:latin typeface="Constantia" pitchFamily="18" charset="0"/>
              </a:rPr>
              <a:t> за </a:t>
            </a:r>
            <a:r>
              <a:rPr lang="ru-RU" sz="2800" b="1" dirty="0" smtClean="0">
                <a:solidFill>
                  <a:srgbClr val="FF0000"/>
                </a:solidFill>
                <a:latin typeface="Constantia" pitchFamily="18" charset="0"/>
              </a:rPr>
              <a:t>МІСЦЕМ І</a:t>
            </a:r>
          </a:p>
          <a:p>
            <a:pPr marL="742950" indent="-742950">
              <a:buNone/>
            </a:pPr>
            <a:r>
              <a:rPr lang="uk-UA" sz="2800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Constantia" pitchFamily="18" charset="0"/>
              </a:rPr>
              <a:t>І  С            СПОСОБОМ ТВОРЕННЯ </a:t>
            </a:r>
          </a:p>
          <a:p>
            <a:pPr marL="742950" indent="-742950"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Constantia" pitchFamily="18" charset="0"/>
              </a:rPr>
              <a:t>                  (  ШПЛЯЧІ - СВИСТЯЧ</a:t>
            </a:r>
            <a:r>
              <a:rPr lang="ru-RU" sz="2800" b="1" dirty="0" smtClean="0">
                <a:solidFill>
                  <a:srgbClr val="FF0000"/>
                </a:solidFill>
              </a:rPr>
              <a:t>І).</a:t>
            </a:r>
            <a:endParaRPr lang="ru-RU" sz="2800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Constantia" pitchFamily="18" charset="0"/>
              </a:rPr>
              <a:t>Уподібнення</a:t>
            </a:r>
            <a:r>
              <a:rPr lang="ru-RU" sz="3600" b="1" dirty="0" smtClean="0">
                <a:solidFill>
                  <a:srgbClr val="FF0000"/>
                </a:solidFill>
                <a:latin typeface="Constantia" pitchFamily="18" charset="0"/>
              </a:rPr>
              <a:t> за </a:t>
            </a:r>
            <a:r>
              <a:rPr lang="ru-RU" sz="2800" b="1" dirty="0" smtClean="0">
                <a:solidFill>
                  <a:srgbClr val="FF0000"/>
                </a:solidFill>
                <a:latin typeface="Constantia" pitchFamily="18" charset="0"/>
              </a:rPr>
              <a:t>ГЛУХІСТЮ-ДЗВІНКІСТЮ</a:t>
            </a:r>
            <a:endParaRPr lang="ru-RU" sz="2800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  <a:latin typeface="Constantia" pitchFamily="18" charset="0"/>
              </a:rPr>
              <a:t>       </a:t>
            </a:r>
            <a:r>
              <a:rPr lang="ru-RU" sz="3600" b="1" dirty="0" err="1" smtClean="0">
                <a:solidFill>
                  <a:srgbClr val="0070C0"/>
                </a:solidFill>
                <a:latin typeface="Constantia" pitchFamily="18" charset="0"/>
              </a:rPr>
              <a:t>Глухий</a:t>
            </a:r>
            <a:r>
              <a:rPr lang="ru-RU" sz="3600" b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ru-RU" sz="3600" b="1" dirty="0" err="1" smtClean="0">
                <a:latin typeface="Constantia" pitchFamily="18" charset="0"/>
              </a:rPr>
              <a:t>приголосний</a:t>
            </a:r>
            <a:r>
              <a:rPr lang="ru-RU" sz="3600" b="1" dirty="0" smtClean="0">
                <a:latin typeface="Constantia" pitchFamily="18" charset="0"/>
              </a:rPr>
              <a:t>, </a:t>
            </a:r>
            <a:r>
              <a:rPr lang="ru-RU" sz="3600" b="1" dirty="0" err="1" smtClean="0">
                <a:latin typeface="Constantia" pitchFamily="18" charset="0"/>
              </a:rPr>
              <a:t>який</a:t>
            </a:r>
            <a:r>
              <a:rPr lang="ru-RU" sz="3600" b="1" dirty="0" smtClean="0">
                <a:latin typeface="Constantia" pitchFamily="18" charset="0"/>
              </a:rPr>
              <a:t>      </a:t>
            </a:r>
            <a:r>
              <a:rPr lang="ru-RU" sz="3600" b="1" dirty="0" err="1" smtClean="0">
                <a:latin typeface="Constantia" pitchFamily="18" charset="0"/>
              </a:rPr>
              <a:t>розташований</a:t>
            </a:r>
            <a:r>
              <a:rPr lang="ru-RU" sz="3600" b="1" dirty="0" smtClean="0">
                <a:latin typeface="Constantia" pitchFamily="18" charset="0"/>
              </a:rPr>
              <a:t> перед </a:t>
            </a:r>
            <a:r>
              <a:rPr lang="ru-RU" sz="3600" b="1" dirty="0" err="1" smtClean="0">
                <a:solidFill>
                  <a:srgbClr val="00B050"/>
                </a:solidFill>
                <a:latin typeface="Constantia" pitchFamily="18" charset="0"/>
              </a:rPr>
              <a:t>дзвінким</a:t>
            </a:r>
            <a:r>
              <a:rPr lang="ru-RU" sz="3600" b="1" dirty="0" smtClean="0">
                <a:solidFill>
                  <a:srgbClr val="00B050"/>
                </a:solidFill>
                <a:latin typeface="Constantia" pitchFamily="18" charset="0"/>
              </a:rPr>
              <a:t>,   </a:t>
            </a:r>
            <a:r>
              <a:rPr lang="ru-RU" sz="3600" b="1" dirty="0" err="1" smtClean="0">
                <a:latin typeface="Constantia" pitchFamily="18" charset="0"/>
              </a:rPr>
              <a:t>змінюється</a:t>
            </a:r>
            <a:r>
              <a:rPr lang="ru-RU" sz="3600" b="1" dirty="0" smtClean="0">
                <a:latin typeface="Constantia" pitchFamily="18" charset="0"/>
              </a:rPr>
              <a:t> на </a:t>
            </a:r>
            <a:r>
              <a:rPr lang="ru-RU" sz="3600" b="1" dirty="0" err="1" smtClean="0">
                <a:latin typeface="Constantia" pitchFamily="18" charset="0"/>
              </a:rPr>
              <a:t>парний</a:t>
            </a:r>
            <a:r>
              <a:rPr lang="ru-RU" sz="3600" b="1" dirty="0" smtClean="0">
                <a:latin typeface="Constantia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Constantia" pitchFamily="18" charset="0"/>
              </a:rPr>
              <a:t>дзвінкий</a:t>
            </a:r>
            <a:r>
              <a:rPr lang="ru-RU" sz="3600" b="1" dirty="0" smtClean="0">
                <a:solidFill>
                  <a:srgbClr val="FF0000"/>
                </a:solidFill>
                <a:latin typeface="Constantia" pitchFamily="18" charset="0"/>
              </a:rPr>
              <a:t>,  </a:t>
            </a:r>
            <a:r>
              <a:rPr lang="ru-RU" sz="3600" b="1" dirty="0" err="1" smtClean="0">
                <a:latin typeface="Constantia" pitchFamily="18" charset="0"/>
              </a:rPr>
              <a:t>тобто</a:t>
            </a:r>
            <a:r>
              <a:rPr lang="ru-RU" sz="3600" b="1" dirty="0" smtClean="0">
                <a:latin typeface="Constantia" pitchFamily="18" charset="0"/>
              </a:rPr>
              <a:t> </a:t>
            </a:r>
            <a:r>
              <a:rPr lang="ru-RU" sz="3600" b="1" dirty="0" err="1" smtClean="0">
                <a:latin typeface="Constantia" pitchFamily="18" charset="0"/>
              </a:rPr>
              <a:t>обидва</a:t>
            </a:r>
            <a:r>
              <a:rPr lang="ru-RU" sz="3600" b="1" dirty="0" smtClean="0">
                <a:latin typeface="Constantia" pitchFamily="18" charset="0"/>
              </a:rPr>
              <a:t> звуки у </a:t>
            </a:r>
            <a:r>
              <a:rPr lang="ru-RU" sz="3600" b="1" dirty="0" err="1" smtClean="0">
                <a:latin typeface="Constantia" pitchFamily="18" charset="0"/>
              </a:rPr>
              <a:t>вимові</a:t>
            </a:r>
            <a:endParaRPr lang="ru-RU" sz="3600" b="1" dirty="0" smtClean="0">
              <a:latin typeface="Constantia" pitchFamily="18" charset="0"/>
            </a:endParaRPr>
          </a:p>
          <a:p>
            <a:pPr>
              <a:buNone/>
            </a:pPr>
            <a:r>
              <a:rPr lang="uk-UA" sz="3600" b="1" dirty="0" smtClean="0">
                <a:latin typeface="Constantia" pitchFamily="18" charset="0"/>
              </a:rPr>
              <a:t>                   </a:t>
            </a:r>
            <a:r>
              <a:rPr lang="ru-RU" sz="3600" b="1" dirty="0" err="1" smtClean="0">
                <a:latin typeface="Constantia" pitchFamily="18" charset="0"/>
              </a:rPr>
              <a:t>будуть</a:t>
            </a:r>
            <a:r>
              <a:rPr lang="ru-RU" sz="3600" b="1" dirty="0" smtClean="0">
                <a:latin typeface="Constantia" pitchFamily="18" charset="0"/>
              </a:rPr>
              <a:t> </a:t>
            </a:r>
            <a:r>
              <a:rPr lang="ru-RU" sz="3600" b="1" dirty="0" err="1" smtClean="0">
                <a:solidFill>
                  <a:srgbClr val="00B050"/>
                </a:solidFill>
                <a:latin typeface="Constantia" pitchFamily="18" charset="0"/>
              </a:rPr>
              <a:t>дзвінкими</a:t>
            </a:r>
            <a:r>
              <a:rPr lang="ru-RU" sz="3600" b="1" dirty="0" smtClean="0">
                <a:solidFill>
                  <a:srgbClr val="FF0000"/>
                </a:solidFill>
                <a:latin typeface="Constantia" pitchFamily="18" charset="0"/>
              </a:rPr>
              <a:t>:</a:t>
            </a:r>
          </a:p>
          <a:p>
            <a:pPr>
              <a:buNone/>
            </a:pPr>
            <a:r>
              <a:rPr lang="uk-UA" sz="3600" b="1" dirty="0" smtClean="0">
                <a:solidFill>
                  <a:srgbClr val="0070C0"/>
                </a:solidFill>
                <a:latin typeface="Constantia" pitchFamily="18" charset="0"/>
              </a:rPr>
              <a:t>                        </a:t>
            </a:r>
            <a:r>
              <a:rPr lang="uk-UA" sz="3600" b="1" dirty="0" err="1" smtClean="0">
                <a:solidFill>
                  <a:srgbClr val="0070C0"/>
                </a:solidFill>
                <a:latin typeface="Constantia" pitchFamily="18" charset="0"/>
              </a:rPr>
              <a:t>гл</a:t>
            </a:r>
            <a:r>
              <a:rPr lang="uk-UA" sz="3600" b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uk-UA" sz="3600" b="1" dirty="0" err="1" smtClean="0">
                <a:latin typeface="Constantia" pitchFamily="18" charset="0"/>
              </a:rPr>
              <a:t>+</a:t>
            </a:r>
            <a:r>
              <a:rPr lang="uk-UA" sz="3600" b="1" dirty="0" err="1" smtClean="0">
                <a:solidFill>
                  <a:srgbClr val="00B050"/>
                </a:solidFill>
                <a:latin typeface="Constantia" pitchFamily="18" charset="0"/>
              </a:rPr>
              <a:t>дзв</a:t>
            </a:r>
            <a:r>
              <a:rPr lang="uk-UA" sz="3600" b="1" dirty="0" smtClean="0">
                <a:latin typeface="Constantia" pitchFamily="18" charset="0"/>
              </a:rPr>
              <a:t> = </a:t>
            </a:r>
            <a:r>
              <a:rPr lang="uk-UA" sz="3600" b="1" dirty="0" err="1" smtClean="0">
                <a:solidFill>
                  <a:srgbClr val="FF0000"/>
                </a:solidFill>
                <a:latin typeface="Constantia" pitchFamily="18" charset="0"/>
              </a:rPr>
              <a:t>дзв</a:t>
            </a:r>
            <a:r>
              <a:rPr lang="uk-UA" sz="3600" b="1" dirty="0" smtClean="0">
                <a:latin typeface="Constantia" pitchFamily="18" charset="0"/>
              </a:rPr>
              <a:t> </a:t>
            </a:r>
            <a:r>
              <a:rPr lang="uk-UA" sz="3600" b="1" dirty="0" err="1" smtClean="0">
                <a:latin typeface="Constantia" pitchFamily="18" charset="0"/>
              </a:rPr>
              <a:t>+</a:t>
            </a:r>
            <a:r>
              <a:rPr lang="uk-UA" sz="3600" b="1" dirty="0" err="1" smtClean="0">
                <a:solidFill>
                  <a:srgbClr val="00B050"/>
                </a:solidFill>
                <a:latin typeface="Constantia" pitchFamily="18" charset="0"/>
              </a:rPr>
              <a:t>дзв</a:t>
            </a:r>
            <a:endParaRPr lang="ru-RU" sz="3600" b="1" dirty="0" smtClean="0">
              <a:solidFill>
                <a:srgbClr val="00B050"/>
              </a:solidFill>
              <a:latin typeface="Constantia" pitchFamily="18" charset="0"/>
            </a:endParaRPr>
          </a:p>
          <a:p>
            <a:pPr>
              <a:buNone/>
            </a:pPr>
            <a:endParaRPr lang="ru-RU" sz="3600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5400" b="1" dirty="0" smtClean="0">
                <a:solidFill>
                  <a:srgbClr val="FF0000"/>
                </a:solidFill>
                <a:latin typeface="Constantia" pitchFamily="18" charset="0"/>
              </a:rPr>
              <a:t>Наприклад:</a:t>
            </a:r>
            <a:endParaRPr lang="ru-RU" sz="5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00034" y="150017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про</a:t>
            </a:r>
            <a:r>
              <a:rPr lang="ru-RU" sz="4000" b="1" dirty="0" smtClean="0">
                <a:solidFill>
                  <a:srgbClr val="0070C0"/>
                </a:solidFill>
                <a:latin typeface="Constantia" pitchFamily="18" charset="0"/>
                <a:cs typeface="Times New Roman" panose="02020603050405020304" pitchFamily="18" charset="0"/>
              </a:rPr>
              <a:t>с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ь</a:t>
            </a:r>
            <a:r>
              <a:rPr lang="ru-RU" sz="4000" b="1" dirty="0" smtClean="0">
                <a:solidFill>
                  <a:srgbClr val="00B050"/>
                </a:solidFill>
                <a:latin typeface="Constantia" pitchFamily="18" charset="0"/>
                <a:cs typeface="Times New Roman" panose="02020603050405020304" pitchFamily="18" charset="0"/>
              </a:rPr>
              <a:t>б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а [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про</a:t>
            </a:r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  <a:cs typeface="Times New Roman" panose="02020603050405020304" pitchFamily="18" charset="0"/>
              </a:rPr>
              <a:t>з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ʹ</a:t>
            </a:r>
            <a:r>
              <a:rPr lang="ru-RU" sz="4000" b="1" dirty="0" err="1" smtClean="0">
                <a:solidFill>
                  <a:srgbClr val="00B050"/>
                </a:solidFill>
                <a:latin typeface="Constantia" pitchFamily="18" charset="0"/>
                <a:cs typeface="Times New Roman" panose="02020603050405020304" pitchFamily="18" charset="0"/>
              </a:rPr>
              <a:t>б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а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], </a:t>
            </a:r>
          </a:p>
          <a:p>
            <a:pPr>
              <a:buNone/>
            </a:pP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                    во</a:t>
            </a:r>
            <a:r>
              <a:rPr lang="ru-RU" sz="4000" b="1" dirty="0" smtClean="0">
                <a:solidFill>
                  <a:srgbClr val="0070C0"/>
                </a:solidFill>
                <a:latin typeface="Constantia" pitchFamily="18" charset="0"/>
                <a:cs typeface="Times New Roman" panose="02020603050405020304" pitchFamily="18" charset="0"/>
              </a:rPr>
              <a:t>к</a:t>
            </a:r>
            <a:r>
              <a:rPr lang="ru-RU" sz="4000" b="1" dirty="0" smtClean="0">
                <a:solidFill>
                  <a:srgbClr val="00B050"/>
                </a:solidFill>
                <a:latin typeface="Constantia" pitchFamily="18" charset="0"/>
                <a:cs typeface="Times New Roman" panose="02020603050405020304" pitchFamily="18" charset="0"/>
              </a:rPr>
              <a:t>з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ал [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во</a:t>
            </a:r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  <a:cs typeface="Times New Roman" panose="02020603050405020304" pitchFamily="18" charset="0"/>
              </a:rPr>
              <a:t>ґ</a:t>
            </a:r>
            <a:r>
              <a:rPr lang="ru-RU" sz="4000" b="1" dirty="0" err="1" smtClean="0">
                <a:solidFill>
                  <a:srgbClr val="00B050"/>
                </a:solidFill>
                <a:latin typeface="Constantia" pitchFamily="18" charset="0"/>
                <a:cs typeface="Times New Roman" panose="02020603050405020304" pitchFamily="18" charset="0"/>
              </a:rPr>
              <a:t>з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ал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],                                             </a:t>
            </a:r>
          </a:p>
          <a:p>
            <a:pPr>
              <a:buNone/>
            </a:pP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                    о</a:t>
            </a:r>
            <a:r>
              <a:rPr lang="ru-RU" sz="4000" b="1" dirty="0" smtClean="0">
                <a:solidFill>
                  <a:srgbClr val="0070C0"/>
                </a:solidFill>
                <a:latin typeface="Constantia" pitchFamily="18" charset="0"/>
                <a:cs typeface="Times New Roman" panose="02020603050405020304" pitchFamily="18" charset="0"/>
              </a:rPr>
              <a:t>с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ь де [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о</a:t>
            </a:r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  <a:cs typeface="Times New Roman" panose="02020603050405020304" pitchFamily="18" charset="0"/>
              </a:rPr>
              <a:t>з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ʹ</a:t>
            </a:r>
            <a:r>
              <a:rPr lang="ru-RU" sz="4000" b="1" dirty="0" err="1" smtClean="0">
                <a:solidFill>
                  <a:srgbClr val="00B050"/>
                </a:solidFill>
                <a:latin typeface="Constantia" pitchFamily="18" charset="0"/>
                <a:cs typeface="Times New Roman" panose="02020603050405020304" pitchFamily="18" charset="0"/>
              </a:rPr>
              <a:t>д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е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], </a:t>
            </a:r>
          </a:p>
          <a:p>
            <a:pPr>
              <a:buNone/>
            </a:pP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боро</a:t>
            </a:r>
            <a:r>
              <a:rPr lang="ru-RU" sz="4000" b="1" dirty="0" err="1" smtClean="0">
                <a:solidFill>
                  <a:srgbClr val="0070C0"/>
                </a:solidFill>
                <a:latin typeface="Constantia" pitchFamily="18" charset="0"/>
                <a:cs typeface="Times New Roman" panose="02020603050405020304" pitchFamily="18" charset="0"/>
              </a:rPr>
              <a:t>т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ь</a:t>
            </a:r>
            <a:r>
              <a:rPr lang="ru-RU" sz="4000" b="1" dirty="0" err="1" smtClean="0">
                <a:solidFill>
                  <a:srgbClr val="00B050"/>
                </a:solidFill>
                <a:latin typeface="Constantia" pitchFamily="18" charset="0"/>
                <a:cs typeface="Times New Roman" panose="02020603050405020304" pitchFamily="18" charset="0"/>
              </a:rPr>
              <a:t>б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а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 [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боро</a:t>
            </a:r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  <a:cs typeface="Times New Roman" panose="02020603050405020304" pitchFamily="18" charset="0"/>
              </a:rPr>
              <a:t>дʹ</a:t>
            </a:r>
            <a:r>
              <a:rPr lang="ru-RU" sz="4000" b="1" dirty="0" err="1" smtClean="0">
                <a:solidFill>
                  <a:srgbClr val="00B050"/>
                </a:solidFill>
                <a:latin typeface="Constantia" pitchFamily="18" charset="0"/>
                <a:cs typeface="Times New Roman" panose="02020603050405020304" pitchFamily="18" charset="0"/>
              </a:rPr>
              <a:t>б</a:t>
            </a:r>
            <a:r>
              <a:rPr lang="ru-RU" sz="4000" b="1" dirty="0" err="1" smtClean="0">
                <a:latin typeface="Constantia" pitchFamily="18" charset="0"/>
                <a:cs typeface="Times New Roman" panose="02020603050405020304" pitchFamily="18" charset="0"/>
              </a:rPr>
              <a:t>а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]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 smtClean="0">
                <a:latin typeface="Constantia" pitchFamily="18" charset="0"/>
                <a:cs typeface="Times New Roman" panose="02020603050405020304" pitchFamily="18" charset="0"/>
              </a:rPr>
              <a:t>              </a:t>
            </a:r>
          </a:p>
          <a:p>
            <a:pPr>
              <a:buNone/>
            </a:pPr>
            <a:r>
              <a:rPr lang="uk-UA" sz="4000" b="1" dirty="0" smtClean="0">
                <a:latin typeface="Constantia" pitchFamily="18" charset="0"/>
                <a:cs typeface="Times New Roman" panose="02020603050405020304" pitchFamily="18" charset="0"/>
              </a:rPr>
              <a:t> </a:t>
            </a:r>
            <a:endParaRPr lang="ru-RU" sz="4000" b="1" dirty="0" smtClean="0">
              <a:latin typeface="Constantia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4000" b="1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 smtClean="0">
                <a:solidFill>
                  <a:srgbClr val="FF0000"/>
                </a:solidFill>
                <a:latin typeface="Constantia" pitchFamily="18" charset="0"/>
              </a:rPr>
              <a:t>Запам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’</a:t>
            </a:r>
            <a:r>
              <a:rPr lang="uk-UA" b="1" dirty="0" err="1" smtClean="0">
                <a:solidFill>
                  <a:srgbClr val="FF0000"/>
                </a:solidFill>
                <a:latin typeface="Constantia" pitchFamily="18" charset="0"/>
              </a:rPr>
              <a:t>ятайте</a:t>
            </a:r>
            <a:r>
              <a:rPr lang="uk-UA" b="1" dirty="0" smtClean="0">
                <a:solidFill>
                  <a:srgbClr val="FF0000"/>
                </a:solidFill>
                <a:latin typeface="Constantia" pitchFamily="18" charset="0"/>
              </a:rPr>
              <a:t>!</a:t>
            </a:r>
            <a:endParaRPr lang="ru-RU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dirty="0" smtClean="0"/>
              <a:t>   </a:t>
            </a:r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Constantia" pitchFamily="18" charset="0"/>
              </a:rPr>
              <a:t>Дзвінкі</a:t>
            </a:r>
            <a:r>
              <a:rPr lang="ru-RU" b="1" dirty="0" smtClean="0">
                <a:solidFill>
                  <a:srgbClr val="00B050"/>
                </a:solidFill>
                <a:latin typeface="Constantia" pitchFamily="18" charset="0"/>
              </a:rPr>
              <a:t> </a:t>
            </a:r>
            <a:r>
              <a:rPr lang="ru-RU" b="1" dirty="0" smtClean="0">
                <a:latin typeface="Constantia" pitchFamily="18" charset="0"/>
              </a:rPr>
              <a:t>перед </a:t>
            </a:r>
            <a:r>
              <a:rPr lang="ru-RU" b="1" dirty="0" smtClean="0">
                <a:solidFill>
                  <a:srgbClr val="0070C0"/>
                </a:solidFill>
                <a:latin typeface="Constantia" pitchFamily="18" charset="0"/>
              </a:rPr>
              <a:t>глухими</a:t>
            </a:r>
            <a:r>
              <a:rPr lang="ru-RU" b="1" dirty="0" smtClean="0">
                <a:latin typeface="Constantia" pitchFamily="18" charset="0"/>
              </a:rPr>
              <a:t> в </a:t>
            </a:r>
            <a:r>
              <a:rPr lang="en-US" b="1" dirty="0" smtClean="0">
                <a:latin typeface="Constantia" pitchFamily="18" charset="0"/>
              </a:rPr>
              <a:t>        </a:t>
            </a:r>
            <a:r>
              <a:rPr lang="ru-RU" b="1" dirty="0" err="1" smtClean="0">
                <a:latin typeface="Constantia" pitchFamily="18" charset="0"/>
              </a:rPr>
              <a:t>українській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мові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майже</a:t>
            </a:r>
            <a:r>
              <a:rPr lang="ru-RU" b="1" dirty="0" smtClean="0">
                <a:latin typeface="Constantia" pitchFamily="18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Constantia" pitchFamily="18" charset="0"/>
              </a:rPr>
              <a:t>    не </a:t>
            </a:r>
            <a:r>
              <a:rPr lang="en-US" b="1" dirty="0" smtClean="0">
                <a:solidFill>
                  <a:srgbClr val="FF0000"/>
                </a:solidFill>
                <a:latin typeface="Constantia" pitchFamily="18" charset="0"/>
              </a:rPr>
              <a:t>  </a:t>
            </a:r>
            <a:r>
              <a:rPr lang="ru-RU" b="1" dirty="0" err="1" smtClean="0">
                <a:solidFill>
                  <a:srgbClr val="FF0000"/>
                </a:solidFill>
                <a:latin typeface="Constantia" pitchFamily="18" charset="0"/>
              </a:rPr>
              <a:t>уподібнюються</a:t>
            </a:r>
            <a:r>
              <a:rPr lang="ru-RU" b="1" dirty="0" smtClean="0">
                <a:solidFill>
                  <a:srgbClr val="FF0000"/>
                </a:solidFill>
                <a:latin typeface="Constantia" pitchFamily="18" charset="0"/>
              </a:rPr>
              <a:t>:</a:t>
            </a:r>
          </a:p>
          <a:p>
            <a:pPr>
              <a:buNone/>
            </a:pPr>
            <a:r>
              <a:rPr lang="en-US" b="1" i="1" dirty="0" smtClean="0">
                <a:latin typeface="Constantia" pitchFamily="18" charset="0"/>
              </a:rPr>
              <a:t>                  </a:t>
            </a:r>
            <a:r>
              <a:rPr lang="uk-UA" b="1" i="1" dirty="0" smtClean="0">
                <a:latin typeface="Constantia" pitchFamily="18" charset="0"/>
              </a:rPr>
              <a:t>     </a:t>
            </a:r>
            <a:r>
              <a:rPr lang="ru-RU" b="1" i="1" dirty="0" smtClean="0">
                <a:latin typeface="Constantia" pitchFamily="18" charset="0"/>
              </a:rPr>
              <a:t>гу</a:t>
            </a:r>
            <a:r>
              <a:rPr lang="ru-RU" b="1" i="1" dirty="0" smtClean="0">
                <a:solidFill>
                  <a:srgbClr val="00B050"/>
                </a:solidFill>
                <a:latin typeface="Constantia" pitchFamily="18" charset="0"/>
              </a:rPr>
              <a:t>б</a:t>
            </a:r>
            <a:r>
              <a:rPr lang="ru-RU" b="1" i="1" dirty="0" smtClean="0">
                <a:solidFill>
                  <a:srgbClr val="0070C0"/>
                </a:solidFill>
                <a:latin typeface="Constantia" pitchFamily="18" charset="0"/>
              </a:rPr>
              <a:t>к</a:t>
            </a:r>
            <a:r>
              <a:rPr lang="ru-RU" b="1" i="1" dirty="0" smtClean="0">
                <a:latin typeface="Constantia" pitchFamily="18" charset="0"/>
              </a:rPr>
              <a:t>а [</a:t>
            </a:r>
            <a:r>
              <a:rPr lang="ru-RU" b="1" i="1" dirty="0" err="1" smtClean="0">
                <a:latin typeface="Constantia" pitchFamily="18" charset="0"/>
              </a:rPr>
              <a:t>гу</a:t>
            </a:r>
            <a:r>
              <a:rPr lang="ru-RU" b="1" i="1" dirty="0" err="1" smtClean="0">
                <a:solidFill>
                  <a:srgbClr val="00B050"/>
                </a:solidFill>
                <a:latin typeface="Constantia" pitchFamily="18" charset="0"/>
              </a:rPr>
              <a:t>б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к</a:t>
            </a:r>
            <a:r>
              <a:rPr lang="ru-RU" b="1" i="1" dirty="0" err="1" smtClean="0">
                <a:latin typeface="Constantia" pitchFamily="18" charset="0"/>
              </a:rPr>
              <a:t>а</a:t>
            </a:r>
            <a:r>
              <a:rPr lang="ru-RU" b="1" i="1" dirty="0" smtClean="0">
                <a:latin typeface="Constantia" pitchFamily="18" charset="0"/>
              </a:rPr>
              <a:t>], </a:t>
            </a:r>
            <a:r>
              <a:rPr lang="ru-RU" b="1" i="1" dirty="0" err="1" smtClean="0">
                <a:latin typeface="Constantia" pitchFamily="18" charset="0"/>
              </a:rPr>
              <a:t>ву</a:t>
            </a:r>
            <a:r>
              <a:rPr lang="ru-RU" b="1" i="1" dirty="0" err="1" smtClean="0">
                <a:solidFill>
                  <a:srgbClr val="00B050"/>
                </a:solidFill>
                <a:latin typeface="Constantia" pitchFamily="18" charset="0"/>
              </a:rPr>
              <a:t>д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к</a:t>
            </a:r>
            <a:r>
              <a:rPr lang="ru-RU" b="1" i="1" dirty="0" err="1" smtClean="0">
                <a:latin typeface="Constantia" pitchFamily="18" charset="0"/>
              </a:rPr>
              <a:t>а</a:t>
            </a:r>
            <a:r>
              <a:rPr lang="ru-RU" b="1" i="1" dirty="0" smtClean="0">
                <a:latin typeface="Constantia" pitchFamily="18" charset="0"/>
              </a:rPr>
              <a:t> [</a:t>
            </a:r>
            <a:r>
              <a:rPr lang="ru-RU" b="1" i="1" dirty="0" err="1" smtClean="0">
                <a:latin typeface="Constantia" pitchFamily="18" charset="0"/>
              </a:rPr>
              <a:t>ву</a:t>
            </a:r>
            <a:r>
              <a:rPr lang="ru-RU" b="1" i="1" dirty="0" err="1" smtClean="0">
                <a:solidFill>
                  <a:srgbClr val="00B050"/>
                </a:solidFill>
                <a:latin typeface="Constantia" pitchFamily="18" charset="0"/>
              </a:rPr>
              <a:t>д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к</a:t>
            </a:r>
            <a:r>
              <a:rPr lang="ru-RU" b="1" i="1" dirty="0" err="1" smtClean="0">
                <a:latin typeface="Constantia" pitchFamily="18" charset="0"/>
              </a:rPr>
              <a:t>а</a:t>
            </a:r>
            <a:r>
              <a:rPr lang="ru-RU" b="1" i="1" dirty="0" smtClean="0">
                <a:latin typeface="Constantia" pitchFamily="18" charset="0"/>
              </a:rPr>
              <a:t>], </a:t>
            </a:r>
            <a:r>
              <a:rPr lang="en-US" b="1" i="1" dirty="0" smtClean="0">
                <a:latin typeface="Constantia" pitchFamily="18" charset="0"/>
              </a:rPr>
              <a:t>               </a:t>
            </a:r>
            <a:endParaRPr lang="ru-RU" b="1" dirty="0" smtClean="0">
              <a:latin typeface="Constantia" pitchFamily="18" charset="0"/>
            </a:endParaRPr>
          </a:p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               </a:t>
            </a:r>
            <a:r>
              <a:rPr lang="uk-UA" dirty="0" smtClean="0">
                <a:latin typeface="Constantia" pitchFamily="18" charset="0"/>
              </a:rPr>
              <a:t>    </a:t>
            </a:r>
            <a:r>
              <a:rPr lang="ru-RU" b="1" i="1" dirty="0" smtClean="0"/>
              <a:t>ло</a:t>
            </a:r>
            <a:r>
              <a:rPr lang="ru-RU" b="1" i="1" dirty="0" smtClean="0">
                <a:solidFill>
                  <a:srgbClr val="00B050"/>
                </a:solidFill>
              </a:rPr>
              <a:t>ж</a:t>
            </a:r>
            <a:r>
              <a:rPr lang="ru-RU" b="1" i="1" dirty="0" smtClean="0">
                <a:solidFill>
                  <a:srgbClr val="0070C0"/>
                </a:solidFill>
              </a:rPr>
              <a:t>к</a:t>
            </a:r>
            <a:r>
              <a:rPr lang="ru-RU" b="1" i="1" dirty="0" smtClean="0"/>
              <a:t>а [л</a:t>
            </a:r>
            <a:r>
              <a:rPr lang="uk-UA" b="1" i="1" dirty="0" smtClean="0"/>
              <a:t>о</a:t>
            </a:r>
            <a:r>
              <a:rPr lang="ru-RU" b="1" i="1" dirty="0" err="1" smtClean="0">
                <a:solidFill>
                  <a:srgbClr val="00B050"/>
                </a:solidFill>
              </a:rPr>
              <a:t>ж</a:t>
            </a:r>
            <a:r>
              <a:rPr lang="ru-RU" b="1" i="1" dirty="0" err="1" smtClean="0">
                <a:solidFill>
                  <a:srgbClr val="0070C0"/>
                </a:solidFill>
              </a:rPr>
              <a:t>к</a:t>
            </a:r>
            <a:r>
              <a:rPr lang="ru-RU" b="1" i="1" dirty="0" err="1" smtClean="0"/>
              <a:t>а</a:t>
            </a:r>
            <a:r>
              <a:rPr lang="ru-RU" b="1" i="1" dirty="0" smtClean="0"/>
              <a:t>],  </a:t>
            </a:r>
            <a:r>
              <a:rPr lang="ru-RU" b="1" i="1" dirty="0" err="1" smtClean="0"/>
              <a:t>ка</a:t>
            </a:r>
            <a:r>
              <a:rPr lang="ru-RU" b="1" i="1" dirty="0" err="1" smtClean="0">
                <a:solidFill>
                  <a:srgbClr val="00B050"/>
                </a:solidFill>
              </a:rPr>
              <a:t>з</a:t>
            </a:r>
            <a:r>
              <a:rPr lang="ru-RU" b="1" i="1" dirty="0" err="1" smtClean="0">
                <a:solidFill>
                  <a:srgbClr val="0070C0"/>
                </a:solidFill>
              </a:rPr>
              <a:t>к</a:t>
            </a:r>
            <a:r>
              <a:rPr lang="ru-RU" b="1" i="1" dirty="0" err="1" smtClean="0"/>
              <a:t>а</a:t>
            </a:r>
            <a:r>
              <a:rPr lang="ru-RU" b="1" i="1" dirty="0" smtClean="0"/>
              <a:t> [</a:t>
            </a:r>
            <a:r>
              <a:rPr lang="ru-RU" b="1" i="1" dirty="0" err="1" smtClean="0"/>
              <a:t>ка</a:t>
            </a:r>
            <a:r>
              <a:rPr lang="ru-RU" b="1" i="1" dirty="0" err="1" smtClean="0">
                <a:solidFill>
                  <a:srgbClr val="00B050"/>
                </a:solidFill>
              </a:rPr>
              <a:t>з</a:t>
            </a:r>
            <a:r>
              <a:rPr lang="ru-RU" b="1" i="1" dirty="0" err="1" smtClean="0">
                <a:solidFill>
                  <a:srgbClr val="0070C0"/>
                </a:solidFill>
              </a:rPr>
              <a:t>к</a:t>
            </a:r>
            <a:r>
              <a:rPr lang="ru-RU" b="1" i="1" dirty="0" err="1" smtClean="0"/>
              <a:t>а</a:t>
            </a:r>
            <a:r>
              <a:rPr lang="ru-RU" b="1" i="1" dirty="0" smtClean="0"/>
              <a:t>], </a:t>
            </a:r>
          </a:p>
          <a:p>
            <a:pPr>
              <a:buNone/>
            </a:pPr>
            <a:r>
              <a:rPr lang="uk-UA" b="1" i="1" dirty="0" smtClean="0">
                <a:latin typeface="Constantia" pitchFamily="18" charset="0"/>
              </a:rPr>
              <a:t>                     </a:t>
            </a:r>
            <a:r>
              <a:rPr lang="ru-RU" b="1" i="1" dirty="0" err="1" smtClean="0"/>
              <a:t>зві</a:t>
            </a:r>
            <a:r>
              <a:rPr lang="ru-RU" b="1" i="1" dirty="0" err="1" smtClean="0">
                <a:solidFill>
                  <a:srgbClr val="00B050"/>
                </a:solidFill>
              </a:rPr>
              <a:t>д</a:t>
            </a:r>
            <a:r>
              <a:rPr lang="ru-RU" b="1" i="1" dirty="0" err="1" smtClean="0">
                <a:solidFill>
                  <a:srgbClr val="0070C0"/>
                </a:solidFill>
              </a:rPr>
              <a:t>т</a:t>
            </a:r>
            <a:r>
              <a:rPr lang="ru-RU" b="1" i="1" dirty="0" err="1" smtClean="0"/>
              <a:t>и</a:t>
            </a:r>
            <a:r>
              <a:rPr lang="ru-RU" b="1" i="1" dirty="0" smtClean="0"/>
              <a:t> [</a:t>
            </a:r>
            <a:r>
              <a:rPr lang="ru-RU" b="1" i="1" dirty="0" err="1" smtClean="0"/>
              <a:t>зв'і</a:t>
            </a:r>
            <a:r>
              <a:rPr lang="ru-RU" b="1" i="1" dirty="0" err="1" smtClean="0">
                <a:solidFill>
                  <a:srgbClr val="00B050"/>
                </a:solidFill>
              </a:rPr>
              <a:t>д</a:t>
            </a:r>
            <a:r>
              <a:rPr lang="ru-RU" b="1" i="1" dirty="0" err="1" smtClean="0">
                <a:solidFill>
                  <a:srgbClr val="0070C0"/>
                </a:solidFill>
              </a:rPr>
              <a:t>т</a:t>
            </a:r>
            <a:r>
              <a:rPr lang="ru-RU" b="1" i="1" dirty="0" err="1" smtClean="0"/>
              <a:t>и</a:t>
            </a:r>
            <a:r>
              <a:rPr lang="ru-RU" b="1" i="1" dirty="0" smtClean="0"/>
              <a:t>],</a:t>
            </a:r>
          </a:p>
          <a:p>
            <a:pPr>
              <a:buNone/>
            </a:pPr>
            <a:r>
              <a:rPr lang="ru-RU" b="1" i="1" dirty="0" smtClean="0"/>
              <a:t>                  </a:t>
            </a:r>
            <a:r>
              <a:rPr lang="ru-RU" b="1" i="1" dirty="0" err="1" smtClean="0"/>
              <a:t>ри</a:t>
            </a:r>
            <a:r>
              <a:rPr lang="ru-RU" b="1" i="1" dirty="0" err="1" smtClean="0">
                <a:solidFill>
                  <a:srgbClr val="00B050"/>
                </a:solidFill>
              </a:rPr>
              <a:t>б</a:t>
            </a:r>
            <a:r>
              <a:rPr lang="ru-RU" b="1" i="1" dirty="0" err="1" smtClean="0">
                <a:solidFill>
                  <a:srgbClr val="0070C0"/>
                </a:solidFill>
              </a:rPr>
              <a:t>ц</a:t>
            </a:r>
            <a:r>
              <a:rPr lang="ru-RU" b="1" i="1" dirty="0" err="1" smtClean="0"/>
              <a:t>і</a:t>
            </a:r>
            <a:r>
              <a:rPr lang="ru-RU" b="1" i="1" dirty="0" smtClean="0"/>
              <a:t> [</a:t>
            </a:r>
            <a:r>
              <a:rPr lang="ru-RU" b="1" i="1" dirty="0" err="1" smtClean="0"/>
              <a:t>ри</a:t>
            </a:r>
            <a:r>
              <a:rPr lang="ru-RU" b="1" i="1" dirty="0" err="1" smtClean="0">
                <a:solidFill>
                  <a:srgbClr val="00B050"/>
                </a:solidFill>
              </a:rPr>
              <a:t>б</a:t>
            </a:r>
            <a:r>
              <a:rPr lang="ru-RU" b="1" i="1" dirty="0" err="1" smtClean="0"/>
              <a:t>'</a:t>
            </a:r>
            <a:r>
              <a:rPr lang="ru-RU" b="1" i="1" dirty="0" err="1" smtClean="0">
                <a:solidFill>
                  <a:srgbClr val="0070C0"/>
                </a:solidFill>
              </a:rPr>
              <a:t>ц</a:t>
            </a:r>
            <a:r>
              <a:rPr lang="ru-RU" b="1" i="1" dirty="0" err="1" smtClean="0"/>
              <a:t>'і</a:t>
            </a:r>
            <a:r>
              <a:rPr lang="ru-RU" b="1" i="1" dirty="0" smtClean="0"/>
              <a:t>].  </a:t>
            </a:r>
            <a:endParaRPr lang="ru-RU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5400" b="1" dirty="0" smtClean="0">
                <a:solidFill>
                  <a:srgbClr val="FF0000"/>
                </a:solidFill>
                <a:latin typeface="Constantia" pitchFamily="18" charset="0"/>
              </a:rPr>
              <a:t>Увага!</a:t>
            </a:r>
            <a:endParaRPr lang="ru-RU" sz="5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    У </a:t>
            </a:r>
            <a:r>
              <a:rPr lang="ru-RU" b="1" dirty="0" err="1" smtClean="0">
                <a:latin typeface="Constantia" pitchFamily="18" charset="0"/>
              </a:rPr>
              <a:t>п'яти</a:t>
            </a:r>
            <a:r>
              <a:rPr lang="ru-RU" b="1" dirty="0" smtClean="0">
                <a:latin typeface="Constantia" pitchFamily="18" charset="0"/>
              </a:rPr>
              <a:t> словах </a:t>
            </a:r>
            <a:r>
              <a:rPr lang="ru-RU" b="1" dirty="0" err="1" smtClean="0">
                <a:latin typeface="Constantia" pitchFamily="18" charset="0"/>
              </a:rPr>
              <a:t>і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похідних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від</a:t>
            </a:r>
            <a:r>
              <a:rPr lang="ru-RU" b="1" dirty="0" smtClean="0">
                <a:latin typeface="Constantia" pitchFamily="18" charset="0"/>
              </a:rPr>
              <a:t> них </a:t>
            </a:r>
            <a:r>
              <a:rPr lang="ru-RU" b="1" dirty="0" err="1" smtClean="0">
                <a:latin typeface="Constantia" pitchFamily="18" charset="0"/>
              </a:rPr>
              <a:t>відбувається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зміна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Constantia" pitchFamily="18" charset="0"/>
              </a:rPr>
              <a:t>дзвінкого</a:t>
            </a:r>
            <a:r>
              <a:rPr lang="ru-RU" b="1" dirty="0" smtClean="0">
                <a:solidFill>
                  <a:srgbClr val="00B050"/>
                </a:solidFill>
                <a:latin typeface="Constantia" pitchFamily="18" charset="0"/>
              </a:rPr>
              <a:t> [г</a:t>
            </a:r>
            <a:r>
              <a:rPr lang="ru-RU" b="1" dirty="0" smtClean="0">
                <a:latin typeface="Constantia" pitchFamily="18" charset="0"/>
              </a:rPr>
              <a:t>] перед </a:t>
            </a:r>
            <a:r>
              <a:rPr lang="ru-RU" b="1" dirty="0" smtClean="0">
                <a:solidFill>
                  <a:srgbClr val="0070C0"/>
                </a:solidFill>
                <a:latin typeface="Constantia" pitchFamily="18" charset="0"/>
              </a:rPr>
              <a:t>глухими [к]</a:t>
            </a:r>
            <a:r>
              <a:rPr lang="ru-RU" b="1" dirty="0" smtClean="0"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або</a:t>
            </a:r>
            <a:r>
              <a:rPr lang="ru-RU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Constantia" pitchFamily="18" charset="0"/>
              </a:rPr>
              <a:t>[</a:t>
            </a:r>
            <a:r>
              <a:rPr lang="ru-RU" b="1" dirty="0" err="1" smtClean="0">
                <a:solidFill>
                  <a:srgbClr val="0070C0"/>
                </a:solidFill>
                <a:latin typeface="Constantia" pitchFamily="18" charset="0"/>
              </a:rPr>
              <a:t>ш</a:t>
            </a:r>
            <a:r>
              <a:rPr lang="ru-RU" b="1" dirty="0" smtClean="0">
                <a:solidFill>
                  <a:srgbClr val="0070C0"/>
                </a:solidFill>
                <a:latin typeface="Constantia" pitchFamily="18" charset="0"/>
              </a:rPr>
              <a:t>]</a:t>
            </a:r>
            <a:r>
              <a:rPr lang="ru-RU" b="1" dirty="0" smtClean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ru-RU" b="1" dirty="0" smtClean="0">
                <a:latin typeface="Constantia" pitchFamily="18" charset="0"/>
              </a:rPr>
              <a:t>на </a:t>
            </a:r>
            <a:r>
              <a:rPr lang="ru-RU" b="1" dirty="0" smtClean="0">
                <a:solidFill>
                  <a:srgbClr val="FF0000"/>
                </a:solidFill>
                <a:latin typeface="Constantia" pitchFamily="18" charset="0"/>
              </a:rPr>
              <a:t>[</a:t>
            </a:r>
            <a:r>
              <a:rPr lang="ru-RU" b="1" dirty="0" err="1" smtClean="0">
                <a:solidFill>
                  <a:srgbClr val="FF0000"/>
                </a:solidFill>
                <a:latin typeface="Constantia" pitchFamily="18" charset="0"/>
              </a:rPr>
              <a:t>х</a:t>
            </a:r>
            <a:r>
              <a:rPr lang="ru-RU" b="1" dirty="0" smtClean="0">
                <a:solidFill>
                  <a:srgbClr val="FF0000"/>
                </a:solidFill>
                <a:latin typeface="Constantia" pitchFamily="18" charset="0"/>
              </a:rPr>
              <a:t>]:</a:t>
            </a:r>
          </a:p>
          <a:p>
            <a:pPr>
              <a:buNone/>
            </a:pPr>
            <a:r>
              <a:rPr lang="ru-RU" b="1" i="1" dirty="0" smtClean="0">
                <a:latin typeface="Constantia" pitchFamily="18" charset="0"/>
              </a:rPr>
              <a:t>                   ле</a:t>
            </a:r>
            <a:r>
              <a:rPr lang="ru-RU" b="1" i="1" dirty="0" smtClean="0">
                <a:solidFill>
                  <a:srgbClr val="00B050"/>
                </a:solidFill>
                <a:latin typeface="Constantia" pitchFamily="18" charset="0"/>
              </a:rPr>
              <a:t>г</a:t>
            </a:r>
            <a:r>
              <a:rPr lang="ru-RU" b="1" i="1" dirty="0" smtClean="0">
                <a:solidFill>
                  <a:srgbClr val="0070C0"/>
                </a:solidFill>
                <a:latin typeface="Constantia" pitchFamily="18" charset="0"/>
              </a:rPr>
              <a:t>к</a:t>
            </a:r>
            <a:r>
              <a:rPr lang="ru-RU" b="1" i="1" dirty="0" smtClean="0">
                <a:latin typeface="Constantia" pitchFamily="18" charset="0"/>
              </a:rPr>
              <a:t>о [</a:t>
            </a:r>
            <a:r>
              <a:rPr lang="ru-RU" b="1" i="1" dirty="0" err="1" smtClean="0">
                <a:latin typeface="Constantia" pitchFamily="18" charset="0"/>
              </a:rPr>
              <a:t>ле</a:t>
            </a:r>
            <a:r>
              <a:rPr lang="ru-RU" b="1" i="1" dirty="0" err="1" smtClean="0">
                <a:solidFill>
                  <a:srgbClr val="FF0000"/>
                </a:solidFill>
                <a:latin typeface="Constantia" pitchFamily="18" charset="0"/>
              </a:rPr>
              <a:t>х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к</a:t>
            </a:r>
            <a:r>
              <a:rPr lang="ru-RU" b="1" i="1" dirty="0" err="1" smtClean="0">
                <a:latin typeface="Constantia" pitchFamily="18" charset="0"/>
              </a:rPr>
              <a:t>о</a:t>
            </a:r>
            <a:r>
              <a:rPr lang="ru-RU" b="1" i="1" dirty="0" smtClean="0">
                <a:latin typeface="Constantia" pitchFamily="18" charset="0"/>
              </a:rPr>
              <a:t>], </a:t>
            </a:r>
            <a:r>
              <a:rPr lang="ru-RU" b="1" i="1" dirty="0" err="1" smtClean="0">
                <a:latin typeface="Constantia" pitchFamily="18" charset="0"/>
              </a:rPr>
              <a:t>во</a:t>
            </a:r>
            <a:r>
              <a:rPr lang="ru-RU" b="1" i="1" dirty="0" err="1" smtClean="0">
                <a:solidFill>
                  <a:srgbClr val="00B050"/>
                </a:solidFill>
                <a:latin typeface="Constantia" pitchFamily="18" charset="0"/>
              </a:rPr>
              <a:t>г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к</a:t>
            </a:r>
            <a:r>
              <a:rPr lang="ru-RU" b="1" i="1" dirty="0" err="1" smtClean="0">
                <a:latin typeface="Constantia" pitchFamily="18" charset="0"/>
              </a:rPr>
              <a:t>о</a:t>
            </a:r>
            <a:r>
              <a:rPr lang="ru-RU" b="1" i="1" dirty="0" smtClean="0">
                <a:latin typeface="Constantia" pitchFamily="18" charset="0"/>
              </a:rPr>
              <a:t> [</a:t>
            </a:r>
            <a:r>
              <a:rPr lang="ru-RU" b="1" i="1" dirty="0" err="1" smtClean="0">
                <a:latin typeface="Constantia" pitchFamily="18" charset="0"/>
              </a:rPr>
              <a:t>во</a:t>
            </a:r>
            <a:r>
              <a:rPr lang="ru-RU" b="1" i="1" dirty="0" err="1" smtClean="0">
                <a:solidFill>
                  <a:srgbClr val="FF0000"/>
                </a:solidFill>
                <a:latin typeface="Constantia" pitchFamily="18" charset="0"/>
              </a:rPr>
              <a:t>х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к</a:t>
            </a:r>
            <a:r>
              <a:rPr lang="ru-RU" b="1" i="1" dirty="0" err="1" smtClean="0">
                <a:latin typeface="Constantia" pitchFamily="18" charset="0"/>
              </a:rPr>
              <a:t>о</a:t>
            </a:r>
            <a:r>
              <a:rPr lang="ru-RU" b="1" i="1" dirty="0" smtClean="0">
                <a:latin typeface="Constantia" pitchFamily="18" charset="0"/>
              </a:rPr>
              <a:t>], </a:t>
            </a:r>
          </a:p>
          <a:p>
            <a:pPr>
              <a:buNone/>
            </a:pPr>
            <a:r>
              <a:rPr lang="ru-RU" b="1" i="1" dirty="0" smtClean="0">
                <a:latin typeface="Constantia" pitchFamily="18" charset="0"/>
              </a:rPr>
              <a:t>                   </a:t>
            </a:r>
            <a:r>
              <a:rPr lang="ru-RU" b="1" i="1" dirty="0" err="1" smtClean="0">
                <a:latin typeface="Constantia" pitchFamily="18" charset="0"/>
              </a:rPr>
              <a:t>ні</a:t>
            </a:r>
            <a:r>
              <a:rPr lang="ru-RU" b="1" i="1" dirty="0" err="1" smtClean="0">
                <a:solidFill>
                  <a:srgbClr val="00B050"/>
                </a:solidFill>
                <a:latin typeface="Constantia" pitchFamily="18" charset="0"/>
              </a:rPr>
              <a:t>г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т</a:t>
            </a:r>
            <a:r>
              <a:rPr lang="ru-RU" b="1" i="1" dirty="0" err="1" smtClean="0">
                <a:latin typeface="Constantia" pitchFamily="18" charset="0"/>
              </a:rPr>
              <a:t>і</a:t>
            </a:r>
            <a:r>
              <a:rPr lang="ru-RU" b="1" i="1" dirty="0" smtClean="0">
                <a:latin typeface="Constantia" pitchFamily="18" charset="0"/>
              </a:rPr>
              <a:t>  [</a:t>
            </a:r>
            <a:r>
              <a:rPr lang="ru-RU" b="1" i="1" dirty="0" err="1" smtClean="0">
                <a:latin typeface="Constantia" pitchFamily="18" charset="0"/>
              </a:rPr>
              <a:t>н'і</a:t>
            </a:r>
            <a:r>
              <a:rPr lang="ru-RU" b="1" i="1" dirty="0" err="1" smtClean="0">
                <a:solidFill>
                  <a:srgbClr val="FF0000"/>
                </a:solidFill>
                <a:latin typeface="Constantia" pitchFamily="18" charset="0"/>
              </a:rPr>
              <a:t>х</a:t>
            </a:r>
            <a:r>
              <a:rPr lang="ru-RU" b="1" i="1" dirty="0" err="1" smtClean="0">
                <a:latin typeface="Constantia" pitchFamily="18" charset="0"/>
              </a:rPr>
              <a:t>'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т</a:t>
            </a:r>
            <a:r>
              <a:rPr lang="ru-RU" b="1" i="1" dirty="0" err="1" smtClean="0">
                <a:latin typeface="Constantia" pitchFamily="18" charset="0"/>
              </a:rPr>
              <a:t>'і</a:t>
            </a:r>
            <a:r>
              <a:rPr lang="ru-RU" b="1" i="1" dirty="0" smtClean="0">
                <a:latin typeface="Constantia" pitchFamily="18" charset="0"/>
              </a:rPr>
              <a:t>], </a:t>
            </a:r>
            <a:r>
              <a:rPr lang="ru-RU" b="1" i="1" dirty="0" err="1" smtClean="0">
                <a:latin typeface="Constantia" pitchFamily="18" charset="0"/>
              </a:rPr>
              <a:t>кі</a:t>
            </a:r>
            <a:r>
              <a:rPr lang="ru-RU" b="1" i="1" dirty="0" err="1" smtClean="0">
                <a:solidFill>
                  <a:srgbClr val="00B050"/>
                </a:solidFill>
                <a:latin typeface="Constantia" pitchFamily="18" charset="0"/>
              </a:rPr>
              <a:t>г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т</a:t>
            </a:r>
            <a:r>
              <a:rPr lang="ru-RU" b="1" i="1" dirty="0" err="1" smtClean="0">
                <a:latin typeface="Constantia" pitchFamily="18" charset="0"/>
              </a:rPr>
              <a:t>і</a:t>
            </a:r>
            <a:r>
              <a:rPr lang="ru-RU" b="1" i="1" dirty="0" smtClean="0">
                <a:latin typeface="Constantia" pitchFamily="18" charset="0"/>
              </a:rPr>
              <a:t> [</a:t>
            </a:r>
            <a:r>
              <a:rPr lang="ru-RU" b="1" i="1" dirty="0" err="1" smtClean="0">
                <a:latin typeface="Constantia" pitchFamily="18" charset="0"/>
              </a:rPr>
              <a:t>к'і</a:t>
            </a:r>
            <a:r>
              <a:rPr lang="ru-RU" b="1" i="1" dirty="0" err="1" smtClean="0">
                <a:solidFill>
                  <a:srgbClr val="FF0000"/>
                </a:solidFill>
                <a:latin typeface="Constantia" pitchFamily="18" charset="0"/>
              </a:rPr>
              <a:t>х'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т</a:t>
            </a:r>
            <a:r>
              <a:rPr lang="ru-RU" b="1" i="1" dirty="0" err="1" smtClean="0">
                <a:latin typeface="Constantia" pitchFamily="18" charset="0"/>
              </a:rPr>
              <a:t>'і</a:t>
            </a:r>
            <a:r>
              <a:rPr lang="ru-RU" b="1" i="1" dirty="0" smtClean="0">
                <a:latin typeface="Constantia" pitchFamily="18" charset="0"/>
              </a:rPr>
              <a:t>],</a:t>
            </a:r>
          </a:p>
          <a:p>
            <a:pPr>
              <a:buNone/>
            </a:pPr>
            <a:r>
              <a:rPr lang="ru-RU" b="1" i="1" dirty="0" smtClean="0">
                <a:latin typeface="Constantia" pitchFamily="18" charset="0"/>
              </a:rPr>
              <a:t>                   </a:t>
            </a:r>
            <a:r>
              <a:rPr lang="ru-RU" b="1" i="1" dirty="0" err="1" smtClean="0">
                <a:latin typeface="Constantia" pitchFamily="18" charset="0"/>
              </a:rPr>
              <a:t>дьо</a:t>
            </a:r>
            <a:r>
              <a:rPr lang="ru-RU" b="1" i="1" dirty="0" err="1" smtClean="0">
                <a:solidFill>
                  <a:srgbClr val="00B050"/>
                </a:solidFill>
                <a:latin typeface="Constantia" pitchFamily="18" charset="0"/>
              </a:rPr>
              <a:t>г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т</a:t>
            </a:r>
            <a:r>
              <a:rPr lang="ru-RU" b="1" i="1" dirty="0" err="1" smtClean="0">
                <a:latin typeface="Constantia" pitchFamily="18" charset="0"/>
              </a:rPr>
              <a:t>ю</a:t>
            </a:r>
            <a:r>
              <a:rPr lang="ru-RU" b="1" i="1" dirty="0" smtClean="0">
                <a:latin typeface="Constantia" pitchFamily="18" charset="0"/>
              </a:rPr>
              <a:t> [</a:t>
            </a:r>
            <a:r>
              <a:rPr lang="ru-RU" b="1" i="1" dirty="0" err="1" smtClean="0">
                <a:latin typeface="Constantia" pitchFamily="18" charset="0"/>
              </a:rPr>
              <a:t>д'о</a:t>
            </a:r>
            <a:r>
              <a:rPr lang="ru-RU" b="1" i="1" dirty="0" err="1" smtClean="0">
                <a:solidFill>
                  <a:srgbClr val="FF0000"/>
                </a:solidFill>
                <a:latin typeface="Constantia" pitchFamily="18" charset="0"/>
              </a:rPr>
              <a:t>х'</a:t>
            </a:r>
            <a:r>
              <a:rPr lang="ru-RU" b="1" i="1" dirty="0" err="1" smtClean="0">
                <a:solidFill>
                  <a:srgbClr val="0070C0"/>
                </a:solidFill>
                <a:latin typeface="Constantia" pitchFamily="18" charset="0"/>
              </a:rPr>
              <a:t>т</a:t>
            </a:r>
            <a:r>
              <a:rPr lang="ru-RU" b="1" i="1" dirty="0" err="1" smtClean="0">
                <a:latin typeface="Constantia" pitchFamily="18" charset="0"/>
              </a:rPr>
              <a:t>'у</a:t>
            </a:r>
            <a:r>
              <a:rPr lang="ru-RU" b="1" i="1" dirty="0" smtClean="0">
                <a:latin typeface="Constantia" pitchFamily="18" charset="0"/>
              </a:rPr>
              <a:t>].     </a:t>
            </a:r>
          </a:p>
          <a:p>
            <a:pPr>
              <a:buNone/>
            </a:pPr>
            <a:r>
              <a:rPr lang="uk-UA" b="1" i="1" dirty="0" smtClean="0">
                <a:latin typeface="Constantia" pitchFamily="18" charset="0"/>
              </a:rPr>
              <a:t>                           </a:t>
            </a:r>
            <a:endParaRPr lang="ru-RU" b="1" dirty="0" smtClean="0">
              <a:latin typeface="Constantia" pitchFamily="18" charset="0"/>
            </a:endParaRPr>
          </a:p>
          <a:p>
            <a:pPr>
              <a:buNone/>
            </a:pPr>
            <a:endParaRPr lang="ru-RU" sz="3600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err="1" smtClean="0">
                <a:solidFill>
                  <a:srgbClr val="FF0000"/>
                </a:solidFill>
                <a:latin typeface="Constantia" pitchFamily="18" charset="0"/>
              </a:rPr>
              <a:t>Уподібнення</a:t>
            </a:r>
            <a:r>
              <a:rPr lang="ru-RU" sz="4000" b="1" dirty="0" smtClean="0">
                <a:solidFill>
                  <a:srgbClr val="FF0000"/>
                </a:solidFill>
                <a:latin typeface="Constantia" pitchFamily="18" charset="0"/>
              </a:rPr>
              <a:t> за </a:t>
            </a:r>
            <a:r>
              <a:rPr lang="ru-RU" sz="3600" b="1" dirty="0" smtClean="0">
                <a:solidFill>
                  <a:srgbClr val="FF0000"/>
                </a:solidFill>
                <a:latin typeface="Constantia" pitchFamily="18" charset="0"/>
              </a:rPr>
              <a:t>ТВЕРДІСТЮ - М'ЯКІСТЮ.</a:t>
            </a:r>
            <a:endParaRPr lang="ru-RU" sz="3600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uk-UA" sz="3600" dirty="0" smtClean="0">
                <a:latin typeface="Constantia" pitchFamily="18" charset="0"/>
              </a:rPr>
              <a:t>             </a:t>
            </a:r>
            <a:r>
              <a:rPr lang="en-US" sz="3600" dirty="0" smtClean="0">
                <a:latin typeface="Constantia" pitchFamily="18" charset="0"/>
              </a:rPr>
              <a:t>    </a:t>
            </a:r>
            <a:r>
              <a:rPr lang="uk-UA" dirty="0" smtClean="0">
                <a:solidFill>
                  <a:srgbClr val="0070C0"/>
                </a:solidFill>
                <a:latin typeface="Constantia" pitchFamily="18" charset="0"/>
              </a:rPr>
              <a:t>Т</a:t>
            </a:r>
            <a:r>
              <a:rPr lang="ru-RU" b="1" dirty="0" err="1" smtClean="0">
                <a:solidFill>
                  <a:srgbClr val="0070C0"/>
                </a:solidFill>
                <a:latin typeface="Constantia" pitchFamily="18" charset="0"/>
              </a:rPr>
              <a:t>верді</a:t>
            </a:r>
            <a:r>
              <a:rPr lang="ru-RU" b="1" dirty="0" smtClean="0">
                <a:solidFill>
                  <a:srgbClr val="0070C0"/>
                </a:solidFill>
                <a:latin typeface="Constantia" pitchFamily="18" charset="0"/>
              </a:rPr>
              <a:t> </a:t>
            </a:r>
            <a:r>
              <a:rPr lang="ru-RU" b="1" dirty="0" err="1" smtClean="0">
                <a:latin typeface="Constantia" pitchFamily="18" charset="0"/>
              </a:rPr>
              <a:t>приголосні</a:t>
            </a:r>
            <a:r>
              <a:rPr lang="ru-RU" b="1" dirty="0" smtClean="0">
                <a:latin typeface="Constantia" pitchFamily="18" charset="0"/>
              </a:rPr>
              <a:t>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Constantia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[т],[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[с], [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[л], [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 </a:t>
            </a:r>
            <a:r>
              <a:rPr lang="uk-UA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uk-UA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(</a:t>
            </a:r>
            <a:r>
              <a:rPr lang="uk-UA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uk-UA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uk-UA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’ї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стоять перед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uk-UA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uk-UA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uk-UA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uk-UA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uk-UA" sz="36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6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 smtClean="0">
                <a:solidFill>
                  <a:srgbClr val="FF0000"/>
                </a:solidFill>
                <a:latin typeface="Constantia" pitchFamily="18" charset="0"/>
              </a:rPr>
              <a:t>Наприклад:</a:t>
            </a:r>
            <a:endParaRPr lang="ru-RU" sz="48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uk-UA" sz="3600" dirty="0" smtClean="0">
                <a:latin typeface="Constantia" pitchFamily="18" charset="0"/>
              </a:rPr>
              <a:t>                   </a:t>
            </a:r>
            <a:r>
              <a:rPr lang="ru-RU" sz="4000" b="1" i="1" dirty="0" err="1" smtClean="0">
                <a:latin typeface="Constantia" pitchFamily="18" charset="0"/>
              </a:rPr>
              <a:t>ве</a:t>
            </a:r>
            <a:r>
              <a:rPr lang="ru-RU" sz="4000" b="1" i="1" dirty="0" err="1" smtClean="0">
                <a:solidFill>
                  <a:srgbClr val="0070C0"/>
                </a:solidFill>
                <a:latin typeface="Constantia" pitchFamily="18" charset="0"/>
              </a:rPr>
              <a:t>с</a:t>
            </a:r>
            <a:r>
              <a:rPr lang="ru-RU" sz="4000" b="1" i="1" dirty="0" err="1" smtClean="0">
                <a:solidFill>
                  <a:srgbClr val="00B050"/>
                </a:solidFill>
                <a:latin typeface="Constantia" pitchFamily="18" charset="0"/>
              </a:rPr>
              <a:t>н</a:t>
            </a:r>
            <a:r>
              <a:rPr lang="ru-RU" sz="4000" b="1" i="1" dirty="0" err="1" smtClean="0">
                <a:latin typeface="Constantia" pitchFamily="18" charset="0"/>
              </a:rPr>
              <a:t>яний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latin typeface="Constantia" pitchFamily="18" charset="0"/>
              </a:rPr>
              <a:t>ве</a:t>
            </a:r>
            <a:r>
              <a:rPr lang="ru-RU" sz="4000" b="1" i="1" baseline="30000" dirty="0" err="1" smtClean="0">
                <a:latin typeface="Constantia" pitchFamily="18" charset="0"/>
              </a:rPr>
              <a:t>и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с'</a:t>
            </a:r>
            <a:r>
              <a:rPr lang="ru-RU" sz="4000" b="1" i="1" dirty="0" err="1" smtClean="0">
                <a:solidFill>
                  <a:srgbClr val="00B050"/>
                </a:solidFill>
                <a:latin typeface="Constantia" pitchFamily="18" charset="0"/>
              </a:rPr>
              <a:t>н</a:t>
            </a:r>
            <a:r>
              <a:rPr lang="ru-RU" sz="4000" b="1" i="1" dirty="0" smtClean="0">
                <a:solidFill>
                  <a:srgbClr val="00B050"/>
                </a:solidFill>
                <a:latin typeface="Constantia" pitchFamily="18" charset="0"/>
              </a:rPr>
              <a:t> ́</a:t>
            </a:r>
            <a:r>
              <a:rPr lang="ru-RU" sz="4000" b="1" i="1" dirty="0" err="1" smtClean="0">
                <a:latin typeface="Constantia" pitchFamily="18" charset="0"/>
              </a:rPr>
              <a:t>аний</a:t>
            </a:r>
            <a:r>
              <a:rPr lang="ru-RU" sz="4000" b="1" i="1" dirty="0" smtClean="0">
                <a:latin typeface="Constantia" pitchFamily="18" charset="0"/>
              </a:rPr>
              <a:t>], </a:t>
            </a:r>
          </a:p>
          <a:p>
            <a:pPr>
              <a:buNone/>
            </a:pPr>
            <a:r>
              <a:rPr lang="ru-RU" sz="4000" b="1" i="1" dirty="0" smtClean="0">
                <a:latin typeface="Constantia" pitchFamily="18" charset="0"/>
              </a:rPr>
              <a:t>                   </a:t>
            </a:r>
            <a:r>
              <a:rPr lang="ru-RU" sz="4000" b="1" i="1" dirty="0" err="1" smtClean="0">
                <a:latin typeface="Constantia" pitchFamily="18" charset="0"/>
              </a:rPr>
              <a:t>пі</a:t>
            </a:r>
            <a:r>
              <a:rPr lang="ru-RU" sz="4000" b="1" i="1" dirty="0" err="1" smtClean="0">
                <a:solidFill>
                  <a:srgbClr val="0070C0"/>
                </a:solidFill>
                <a:latin typeface="Constantia" pitchFamily="18" charset="0"/>
              </a:rPr>
              <a:t>з</a:t>
            </a:r>
            <a:r>
              <a:rPr lang="ru-RU" sz="4000" b="1" i="1" dirty="0" err="1" smtClean="0">
                <a:solidFill>
                  <a:srgbClr val="00B050"/>
                </a:solidFill>
                <a:latin typeface="Constantia" pitchFamily="18" charset="0"/>
              </a:rPr>
              <a:t>н</a:t>
            </a:r>
            <a:r>
              <a:rPr lang="ru-RU" sz="4000" b="1" i="1" dirty="0" err="1" smtClean="0">
                <a:latin typeface="Constantia" pitchFamily="18" charset="0"/>
              </a:rPr>
              <a:t>ій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latin typeface="Constantia" pitchFamily="18" charset="0"/>
              </a:rPr>
              <a:t>п'і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з'</a:t>
            </a:r>
            <a:r>
              <a:rPr lang="ru-RU" sz="4000" b="1" i="1" dirty="0" err="1" smtClean="0">
                <a:solidFill>
                  <a:srgbClr val="00B050"/>
                </a:solidFill>
                <a:latin typeface="Constantia" pitchFamily="18" charset="0"/>
              </a:rPr>
              <a:t>н'</a:t>
            </a:r>
            <a:r>
              <a:rPr lang="ru-RU" sz="4000" b="1" i="1" dirty="0" err="1" smtClean="0">
                <a:latin typeface="Constantia" pitchFamily="18" charset="0"/>
              </a:rPr>
              <a:t>ій</a:t>
            </a:r>
            <a:r>
              <a:rPr lang="ru-RU" sz="4000" b="1" i="1" dirty="0" smtClean="0">
                <a:latin typeface="Constantia" pitchFamily="18" charset="0"/>
              </a:rPr>
              <a:t>],</a:t>
            </a:r>
          </a:p>
          <a:p>
            <a:pPr>
              <a:buNone/>
            </a:pPr>
            <a:r>
              <a:rPr lang="ru-RU" sz="4000" b="1" i="1" dirty="0" smtClean="0">
                <a:latin typeface="Constantia" pitchFamily="18" charset="0"/>
              </a:rPr>
              <a:t>                   ку</a:t>
            </a:r>
            <a:r>
              <a:rPr lang="ru-RU" sz="4000" b="1" i="1" dirty="0" smtClean="0">
                <a:solidFill>
                  <a:srgbClr val="0070C0"/>
                </a:solidFill>
                <a:latin typeface="Constantia" pitchFamily="18" charset="0"/>
              </a:rPr>
              <a:t>з</a:t>
            </a:r>
            <a:r>
              <a:rPr lang="ru-RU" sz="4000" b="1" i="1" dirty="0" smtClean="0">
                <a:solidFill>
                  <a:srgbClr val="00B050"/>
                </a:solidFill>
                <a:latin typeface="Constantia" pitchFamily="18" charset="0"/>
              </a:rPr>
              <a:t>н</a:t>
            </a:r>
            <a:r>
              <a:rPr lang="ru-RU" sz="4000" b="1" i="1" dirty="0" smtClean="0">
                <a:latin typeface="Constantia" pitchFamily="18" charset="0"/>
              </a:rPr>
              <a:t>я [</a:t>
            </a:r>
            <a:r>
              <a:rPr lang="ru-RU" sz="4000" b="1" i="1" dirty="0" err="1" smtClean="0">
                <a:latin typeface="Constantia" pitchFamily="18" charset="0"/>
              </a:rPr>
              <a:t>ку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з'</a:t>
            </a:r>
            <a:r>
              <a:rPr lang="ru-RU" sz="4000" b="1" i="1" dirty="0" err="1" smtClean="0">
                <a:solidFill>
                  <a:srgbClr val="00B050"/>
                </a:solidFill>
                <a:latin typeface="Constantia" pitchFamily="18" charset="0"/>
              </a:rPr>
              <a:t>н'</a:t>
            </a:r>
            <a:r>
              <a:rPr lang="ru-RU" sz="4000" b="1" i="1" dirty="0" err="1" smtClean="0">
                <a:latin typeface="Constantia" pitchFamily="18" charset="0"/>
              </a:rPr>
              <a:t>а</a:t>
            </a:r>
            <a:r>
              <a:rPr lang="ru-RU" sz="4000" b="1" i="1" dirty="0" smtClean="0">
                <a:latin typeface="Constantia" pitchFamily="18" charset="0"/>
              </a:rPr>
              <a:t>], </a:t>
            </a:r>
          </a:p>
          <a:p>
            <a:pPr>
              <a:buNone/>
            </a:pPr>
            <a:r>
              <a:rPr lang="ru-RU" sz="4000" b="1" i="1" dirty="0" smtClean="0">
                <a:latin typeface="Constantia" pitchFamily="18" charset="0"/>
              </a:rPr>
              <a:t>                    </a:t>
            </a:r>
            <a:r>
              <a:rPr lang="ru-RU" sz="4000" b="1" i="1" dirty="0" err="1" smtClean="0">
                <a:latin typeface="Constantia" pitchFamily="18" charset="0"/>
              </a:rPr>
              <a:t>пі</a:t>
            </a:r>
            <a:r>
              <a:rPr lang="ru-RU" sz="4000" b="1" i="1" dirty="0" err="1" smtClean="0">
                <a:solidFill>
                  <a:srgbClr val="0070C0"/>
                </a:solidFill>
                <a:latin typeface="Constantia" pitchFamily="18" charset="0"/>
              </a:rPr>
              <a:t>с</a:t>
            </a:r>
            <a:r>
              <a:rPr lang="ru-RU" sz="4000" b="1" i="1" dirty="0" err="1" smtClean="0">
                <a:solidFill>
                  <a:srgbClr val="00B050"/>
                </a:solidFill>
                <a:latin typeface="Constantia" pitchFamily="18" charset="0"/>
              </a:rPr>
              <a:t>н</a:t>
            </a:r>
            <a:r>
              <a:rPr lang="ru-RU" sz="4000" b="1" i="1" dirty="0" err="1" smtClean="0">
                <a:latin typeface="Constantia" pitchFamily="18" charset="0"/>
              </a:rPr>
              <a:t>я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п'іс'н'а</a:t>
            </a:r>
            <a:r>
              <a:rPr lang="ru-RU" sz="4000" b="1" i="1" dirty="0" smtClean="0">
                <a:solidFill>
                  <a:srgbClr val="FF0000"/>
                </a:solidFill>
                <a:latin typeface="Constantia" pitchFamily="18" charset="0"/>
              </a:rPr>
              <a:t>],        </a:t>
            </a:r>
          </a:p>
          <a:p>
            <a:pPr>
              <a:buNone/>
            </a:pPr>
            <a:r>
              <a:rPr lang="uk-UA" sz="4000" b="1" i="1" dirty="0" smtClean="0">
                <a:solidFill>
                  <a:srgbClr val="FF0000"/>
                </a:solidFill>
                <a:latin typeface="Constantia" pitchFamily="18" charset="0"/>
              </a:rPr>
              <a:t>                   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Дніпро</a:t>
            </a:r>
            <a:r>
              <a:rPr lang="ru-RU" sz="4000" b="1" i="1" dirty="0" smtClean="0">
                <a:solidFill>
                  <a:srgbClr val="FF0000"/>
                </a:solidFill>
                <a:latin typeface="Constantia" pitchFamily="18" charset="0"/>
              </a:rPr>
              <a:t> [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д'н'іпро</a:t>
            </a:r>
            <a:r>
              <a:rPr lang="ru-RU" sz="4000" b="1" i="1" dirty="0" smtClean="0">
                <a:latin typeface="Constantia" pitchFamily="18" charset="0"/>
              </a:rPr>
              <a:t>],</a:t>
            </a:r>
            <a:r>
              <a:rPr lang="uk-UA" sz="4000" b="1" i="1" dirty="0" smtClean="0">
                <a:latin typeface="Constantia" pitchFamily="18" charset="0"/>
              </a:rPr>
              <a:t> </a:t>
            </a:r>
          </a:p>
          <a:p>
            <a:pPr>
              <a:buNone/>
            </a:pPr>
            <a:r>
              <a:rPr lang="uk-UA" sz="4000" b="1" i="1" dirty="0" smtClean="0">
                <a:latin typeface="Constantia" pitchFamily="18" charset="0"/>
              </a:rPr>
              <a:t>                    </a:t>
            </a:r>
            <a:r>
              <a:rPr lang="ru-RU" sz="4000" b="1" i="1" dirty="0" err="1" smtClean="0">
                <a:latin typeface="Constantia" pitchFamily="18" charset="0"/>
              </a:rPr>
              <a:t>со</a:t>
            </a:r>
            <a:r>
              <a:rPr lang="ru-RU" sz="4000" b="1" i="1" dirty="0" err="1" smtClean="0">
                <a:solidFill>
                  <a:srgbClr val="0070C0"/>
                </a:solidFill>
                <a:latin typeface="Constantia" pitchFamily="18" charset="0"/>
              </a:rPr>
              <a:t>н</a:t>
            </a:r>
            <a:r>
              <a:rPr lang="ru-RU" sz="4000" b="1" i="1" dirty="0" err="1" smtClean="0">
                <a:solidFill>
                  <a:srgbClr val="00B050"/>
                </a:solidFill>
                <a:latin typeface="Constantia" pitchFamily="18" charset="0"/>
              </a:rPr>
              <a:t>ц</a:t>
            </a:r>
            <a:r>
              <a:rPr lang="ru-RU" sz="4000" b="1" i="1" dirty="0" err="1" smtClean="0">
                <a:latin typeface="Constantia" pitchFamily="18" charset="0"/>
              </a:rPr>
              <a:t>я</a:t>
            </a:r>
            <a:r>
              <a:rPr lang="ru-RU" sz="4000" b="1" i="1" dirty="0" smtClean="0">
                <a:latin typeface="Constantia" pitchFamily="18" charset="0"/>
              </a:rPr>
              <a:t> [</a:t>
            </a:r>
            <a:r>
              <a:rPr lang="ru-RU" sz="4000" b="1" i="1" dirty="0" err="1" smtClean="0">
                <a:latin typeface="Constantia" pitchFamily="18" charset="0"/>
              </a:rPr>
              <a:t>со</a:t>
            </a:r>
            <a:r>
              <a:rPr lang="ru-RU" sz="4000" b="1" i="1" dirty="0" err="1" smtClean="0">
                <a:solidFill>
                  <a:srgbClr val="FF0000"/>
                </a:solidFill>
                <a:latin typeface="Constantia" pitchFamily="18" charset="0"/>
              </a:rPr>
              <a:t>н'</a:t>
            </a:r>
            <a:r>
              <a:rPr lang="ru-RU" sz="4000" b="1" i="1" dirty="0" err="1" smtClean="0">
                <a:solidFill>
                  <a:srgbClr val="00B050"/>
                </a:solidFill>
                <a:latin typeface="Constantia" pitchFamily="18" charset="0"/>
              </a:rPr>
              <a:t>ц'</a:t>
            </a:r>
            <a:r>
              <a:rPr lang="ru-RU" sz="4000" b="1" i="1" dirty="0" err="1" smtClean="0">
                <a:latin typeface="Constantia" pitchFamily="18" charset="0"/>
              </a:rPr>
              <a:t>а</a:t>
            </a:r>
            <a:r>
              <a:rPr lang="ru-RU" sz="4000" b="1" i="1" dirty="0" smtClean="0">
                <a:latin typeface="Constantia" pitchFamily="18" charset="0"/>
              </a:rPr>
              <a:t>]</a:t>
            </a:r>
            <a:r>
              <a:rPr lang="ru-RU" sz="3600" b="1" i="1" dirty="0" smtClean="0"/>
              <a:t>.</a:t>
            </a:r>
            <a:r>
              <a:rPr lang="uk-UA" sz="3600" b="1" i="1" dirty="0" smtClean="0">
                <a:latin typeface="Constantia" pitchFamily="18" charset="0"/>
              </a:rPr>
              <a:t>      </a:t>
            </a:r>
            <a:endParaRPr lang="ru-RU" sz="3600" dirty="0">
              <a:latin typeface="Constantia" pitchFamily="18" charset="0"/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7643802" y="6643686"/>
            <a:ext cx="1500198" cy="2143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Prezentacii.com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</TotalTime>
  <Words>568</Words>
  <Application>Microsoft Office PowerPoint</Application>
  <PresentationFormat>Экран (4:3)</PresentationFormat>
  <Paragraphs>120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Diseño predeterminado</vt:lpstr>
      <vt:lpstr>Уподібнення приголосних звуків</vt:lpstr>
      <vt:lpstr>Уподібнення або асиміляція</vt:lpstr>
      <vt:lpstr>Три види уподібнення</vt:lpstr>
      <vt:lpstr>Уподібнення за ГЛУХІСТЮ-ДЗВІНКІСТЮ</vt:lpstr>
      <vt:lpstr>Наприклад:</vt:lpstr>
      <vt:lpstr>Запам’ятайте!</vt:lpstr>
      <vt:lpstr>Увага!</vt:lpstr>
      <vt:lpstr>Уподібнення за ТВЕРДІСТЮ - М'ЯКІСТЮ.</vt:lpstr>
      <vt:lpstr>Наприклад:</vt:lpstr>
      <vt:lpstr>Запамятайте! </vt:lpstr>
      <vt:lpstr>Запамятайте! </vt:lpstr>
      <vt:lpstr>Запамятай!!!</vt:lpstr>
      <vt:lpstr>Уподібнення за МІСЦЕМ І СПОСОБОМ ТВОРЕННЯ (ШИПЛЯЧІ - СВИСТЯЧІ</vt:lpstr>
      <vt:lpstr>Уподібнення за МІСЦЕМ І СПОСОБОМ ТВОРЕННЯ (ШИПЛЯЧІ – СВИСТЯЧІ)</vt:lpstr>
      <vt:lpstr>Запам’ятай! </vt:lpstr>
      <vt:lpstr> Запам’ятай! </vt:lpstr>
      <vt:lpstr> Запамятай!</vt:lpstr>
      <vt:lpstr>Корінь навчання гіркий, та плід його солодкий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A</cp:lastModifiedBy>
  <cp:revision>340</cp:revision>
  <dcterms:created xsi:type="dcterms:W3CDTF">2010-05-23T14:28:12Z</dcterms:created>
  <dcterms:modified xsi:type="dcterms:W3CDTF">2021-01-16T11:36:52Z</dcterms:modified>
</cp:coreProperties>
</file>