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8" r:id="rId12"/>
    <p:sldId id="269" r:id="rId13"/>
    <p:sldId id="270" r:id="rId14"/>
    <p:sldId id="276" r:id="rId15"/>
    <p:sldId id="278" r:id="rId16"/>
    <p:sldId id="271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8A170"/>
    <a:srgbClr val="F79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A34D-2F77-4DC7-8783-FD25CBDC2623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D6D8-01F9-411B-9DA2-938245325D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49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A34D-2F77-4DC7-8783-FD25CBDC2623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D6D8-01F9-411B-9DA2-938245325D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178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A34D-2F77-4DC7-8783-FD25CBDC2623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D6D8-01F9-411B-9DA2-938245325D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0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A34D-2F77-4DC7-8783-FD25CBDC2623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D6D8-01F9-411B-9DA2-938245325D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81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A34D-2F77-4DC7-8783-FD25CBDC2623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D6D8-01F9-411B-9DA2-938245325D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085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A34D-2F77-4DC7-8783-FD25CBDC2623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D6D8-01F9-411B-9DA2-938245325D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008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A34D-2F77-4DC7-8783-FD25CBDC2623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D6D8-01F9-411B-9DA2-938245325D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419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A34D-2F77-4DC7-8783-FD25CBDC2623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D6D8-01F9-411B-9DA2-938245325D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47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A34D-2F77-4DC7-8783-FD25CBDC2623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D6D8-01F9-411B-9DA2-938245325D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211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A34D-2F77-4DC7-8783-FD25CBDC2623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D6D8-01F9-411B-9DA2-938245325D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041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A34D-2F77-4DC7-8783-FD25CBDC2623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D6D8-01F9-411B-9DA2-938245325D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54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A34D-2F77-4DC7-8783-FD25CBDC2623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D6D8-01F9-411B-9DA2-938245325D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559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0616" y="304577"/>
            <a:ext cx="5926239" cy="6296519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C00000"/>
                </a:solidFill>
                <a:latin typeface="Monotype Corsiva" pitchFamily="66" charset="0"/>
              </a:rPr>
              <a:t>Способи </a:t>
            </a:r>
            <a:r>
              <a:rPr lang="uk-UA" sz="7200" b="1" smtClean="0">
                <a:solidFill>
                  <a:srgbClr val="C00000"/>
                </a:solidFill>
                <a:latin typeface="Monotype Corsiva" pitchFamily="66" charset="0"/>
              </a:rPr>
              <a:t>вираження </a:t>
            </a:r>
            <a:r>
              <a:rPr lang="uk-UA" sz="7200" b="1" smtClean="0">
                <a:solidFill>
                  <a:srgbClr val="C00000"/>
                </a:solidFill>
                <a:latin typeface="Monotype Corsiva" pitchFamily="66" charset="0"/>
              </a:rPr>
              <a:t>присудка.</a:t>
            </a:r>
            <a:endParaRPr lang="uk-UA" sz="7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uk-UA" sz="7200" b="1" dirty="0" smtClean="0">
                <a:solidFill>
                  <a:srgbClr val="C00000"/>
                </a:solidFill>
                <a:latin typeface="Monotype Corsiva" pitchFamily="66" charset="0"/>
              </a:rPr>
              <a:t>Простий і складений присудок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6" y="1117690"/>
            <a:ext cx="4200188" cy="48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ентальна мапа &quot;Способи вираження присудка. Простий і складений присуд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755"/>
            <a:ext cx="8998053" cy="611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9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144948" y="339634"/>
            <a:ext cx="5710214" cy="119074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Творче завдання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469207"/>
            <a:ext cx="2542603" cy="25229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81961" y="1025324"/>
            <a:ext cx="5504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Записати речення, ставлячи дієслова </a:t>
            </a:r>
          </a:p>
          <a:p>
            <a:pPr lvl="0"/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 відповідній формі способу і часу. Підкреслити присудки.</a:t>
            </a:r>
            <a:endParaRPr lang="uk-UA" sz="2400" dirty="0">
              <a:solidFill>
                <a:srgbClr val="66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4171" y="2409942"/>
            <a:ext cx="88653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1. Слово «етикет» (примандрувати) у нашу мову з французької через посередництво російської і польської. </a:t>
            </a:r>
          </a:p>
          <a:p>
            <a:pPr marL="342900" indent="-342900"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2. Дотримуючись правил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мовного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етикету, ми передусім (засвідчувати) свою вихованість.</a:t>
            </a:r>
          </a:p>
          <a:p>
            <a:pPr marL="342900" indent="-342900"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3. Частина формул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мовного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етикету поступово (архаїзуватися). </a:t>
            </a:r>
          </a:p>
          <a:p>
            <a:pPr marL="342900" indent="-342900"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Мовний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етикет (не обмежуватися) тільки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розмовно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-побутовим стилем.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400"/>
              </a:lnSpc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			Зробити висновок про вираження простого присудка.</a:t>
            </a:r>
          </a:p>
          <a:p>
            <a:pPr marL="342900" indent="-342900">
              <a:lnSpc>
                <a:spcPts val="2400"/>
              </a:lnSpc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Свої спостереження зіставити з теоретичним матеріалом підручника.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3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51720" y="332656"/>
            <a:ext cx="6840760" cy="115212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818218"/>
            <a:ext cx="6775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Виразно прочитати уривки з поетичних творів. Звернути увагу на виділені присудки.  З’ясувати, до простих чи складених вони належать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2" y="332656"/>
            <a:ext cx="1936974" cy="23495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862" y="2387878"/>
            <a:ext cx="87468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 акації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будуть цвісти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місячні ночі жагучі; промінь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морями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заллє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золотий річку, і верби, і кручі... (В. Сосюра). </a:t>
            </a:r>
          </a:p>
          <a:p>
            <a:pPr marL="342900" lvl="0" indent="-342900" algn="just">
              <a:buAutoNum type="arabicPeriod"/>
            </a:pP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тебе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кликать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сади зелені хлопців чорночубих диво-наречені (В. Симоненко).</a:t>
            </a:r>
          </a:p>
          <a:p>
            <a:pPr marL="342900" lvl="0" indent="-342900" algn="just">
              <a:buAutoNum type="arabicPeriod"/>
            </a:pP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Усі, хто про безсмертя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мріє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хай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схиляться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uk-U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споришу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М.Руденко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342900" lvl="0" indent="-342900" algn="just">
              <a:buAutoNum type="arabicPeriod"/>
            </a:pP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згадувать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серця пожари, як на гору до неї я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йшов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В.Сосюра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309" y="5434866"/>
            <a:ext cx="7262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Присудок, виражений дієсловом складеної форми майбутнього часу, належить до простих. </a:t>
            </a:r>
            <a:endParaRPr lang="uk-U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22566"/>
              </p:ext>
            </p:extLst>
          </p:nvPr>
        </p:nvGraphicFramePr>
        <p:xfrm>
          <a:off x="1454331" y="3916679"/>
          <a:ext cx="6096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   Припасти оком.</a:t>
                      </a:r>
                    </a:p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   Робити вигляд.</a:t>
                      </a:r>
                    </a:p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   Скалити зуби.</a:t>
                      </a:r>
                    </a:p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   Скребти голову.</a:t>
                      </a:r>
                    </a:p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   Вростати в землю.</a:t>
                      </a:r>
                    </a:p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   Валяти дурня.</a:t>
                      </a:r>
                    </a:p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   Набрати води в рот.</a:t>
                      </a:r>
                    </a:p>
                    <a:p>
                      <a:endParaRPr lang="uk-U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  Посміхатися.</a:t>
                      </a:r>
                    </a:p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   Завмирати.</a:t>
                      </a:r>
                    </a:p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  Задивитися.</a:t>
                      </a:r>
                    </a:p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   Мовчати.</a:t>
                      </a:r>
                    </a:p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  Набридати.</a:t>
                      </a:r>
                    </a:p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  Прикидатися.</a:t>
                      </a:r>
                    </a:p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 Байдикувати.</a:t>
                      </a:r>
                    </a:p>
                    <a:p>
                      <a:r>
                        <a:rPr lang="uk-UA" sz="2000" b="1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uk-UA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09836" y="426720"/>
            <a:ext cx="7524328" cy="134112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 </a:t>
            </a:r>
            <a:r>
              <a:rPr lang="ru-RU" sz="4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(робота в парах)</a:t>
            </a:r>
            <a:endParaRPr lang="ru-RU" sz="4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091" y="1572756"/>
            <a:ext cx="891757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Установити відповідність між фразеологізмами й синонімічними до них дієсловами. За зразком скласти пари речень так, щоб у ролі простих присудків уживалися: а) фразеологізми; б) синонімічні до них дієслова. Підкреслити головні члени речення.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Зразок. Він поставив на кін усе. — Він ризикував усім.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3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55223" y="330926"/>
            <a:ext cx="6837256" cy="11538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Творче моделювання</a:t>
            </a:r>
            <a:endParaRPr lang="uk-UA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9428" y="907855"/>
            <a:ext cx="6818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Змоделювати речення, уставляючи потрібні </a:t>
            </a:r>
          </a:p>
          <a:p>
            <a:pPr lvl="0" algn="ctr"/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 змістом інфінітиви з довідки. </a:t>
            </a:r>
          </a:p>
          <a:p>
            <a:pPr lvl="0" algn="ctr"/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Виділити присудки, визначити їх вид.</a:t>
            </a:r>
            <a:endParaRPr lang="uk-UA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772" y="2392639"/>
            <a:ext cx="704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Мовний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етикет повинен повністю ... з конкретною ситуацією.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Невідповідність виразів етикету може ... комічну ситуацію.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Жестикулюючи, мовці повинні ... також рівні жестикуляції.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Етикетна атрибутика щоразу повинна ... із специфікою етикетної ситуації.</a:t>
            </a:r>
          </a:p>
          <a:p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Довідка: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узгоджуватися, співвідноситися, врахувати, спричинити.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3" y="304946"/>
            <a:ext cx="1667177" cy="20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5"/>
            <a:ext cx="9143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0025" y="305581"/>
            <a:ext cx="62239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Робота з підручником</a:t>
            </a:r>
            <a:endParaRPr lang="uk-UA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4159" y="1136578"/>
            <a:ext cx="75447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Опрацювання теоретичного матеріалу підручника (с. 71)</a:t>
            </a:r>
          </a:p>
          <a:p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4159" y="2443984"/>
            <a:ext cx="6769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Виконання вправ підручника 94, 106 </a:t>
            </a:r>
            <a:endParaRPr lang="uk-UA" sz="3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2" y="3429000"/>
            <a:ext cx="4319451" cy="307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08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58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48107" y="423271"/>
            <a:ext cx="5576989" cy="11521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Підсумок уроку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1628800"/>
            <a:ext cx="8280920" cy="50405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 Який присудок називається  простим дієслівним?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 Який присудок називається  складеним дієслівним?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 На які два різновиди поділяється складений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складений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присудок?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4. Що ви можете сказати про складений іменний присудок?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5. Яке визначення дамо складеному дієслівному присудку?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6. Що таке інфінітив?</a:t>
            </a:r>
            <a:endParaRPr lang="ru-RU" sz="1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45" y="78377"/>
            <a:ext cx="1447908" cy="18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5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144948" y="339634"/>
            <a:ext cx="5710214" cy="119074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8" y="1068282"/>
            <a:ext cx="3046000" cy="43310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4568" y="1563886"/>
            <a:ext cx="5079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Опрацювання теоретичного матеріалу підручника (с. 71)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5951" y="2829433"/>
            <a:ext cx="4676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Виконати вправу підручника  109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93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32668" y="644435"/>
            <a:ext cx="6404248" cy="7901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Фронтальне опитування: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04068" y="1340768"/>
            <a:ext cx="7632848" cy="417646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uk-UA" sz="4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Що ми називаємо реченням?</a:t>
            </a:r>
          </a:p>
          <a:p>
            <a:pPr algn="just">
              <a:buFontTx/>
              <a:buChar char="-"/>
            </a:pPr>
            <a:r>
              <a:rPr lang="uk-UA" sz="4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Які члени речення називаються головними? Чому?</a:t>
            </a:r>
          </a:p>
          <a:p>
            <a:pPr algn="just">
              <a:buFontTx/>
              <a:buChar char="-"/>
            </a:pPr>
            <a:r>
              <a:rPr lang="uk-UA" sz="4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Який член речення називається підметом?</a:t>
            </a:r>
          </a:p>
          <a:p>
            <a:pPr algn="just">
              <a:buFontTx/>
              <a:buChar char="-"/>
            </a:pPr>
            <a:r>
              <a:rPr lang="uk-UA" sz="4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Який член речення називається присудком?</a:t>
            </a:r>
          </a:p>
          <a:p>
            <a:pPr algn="just">
              <a:buFontTx/>
              <a:buChar char="-"/>
            </a:pPr>
            <a:r>
              <a:rPr lang="uk-UA" sz="4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Охарактеризуйте просте і складне речення.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24" y="387986"/>
            <a:ext cx="8653806" cy="1928494"/>
          </a:xfrm>
        </p:spPr>
        <p:txBody>
          <a:bodyPr>
            <a:noAutofit/>
          </a:bodyPr>
          <a:lstStyle/>
          <a:p>
            <a:pPr indent="263525" algn="just"/>
            <a:r>
              <a:rPr lang="uk-UA" sz="3600" b="1" i="1" dirty="0" smtClean="0">
                <a:solidFill>
                  <a:srgbClr val="C00000"/>
                </a:solidFill>
                <a:latin typeface="+mn-lt"/>
              </a:rPr>
              <a:t>Присудок</a:t>
            </a:r>
            <a:r>
              <a:rPr lang="uk-UA" sz="3600" dirty="0" smtClean="0">
                <a:latin typeface="+mn-lt"/>
              </a:rPr>
              <a:t> – це головний член речення, який означає дію, стан або ознаку предмета, названого підметом, і відповідає на питання: </a:t>
            </a:r>
            <a:endParaRPr lang="uk-UA" sz="3600" dirty="0"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4524" y="2931416"/>
            <a:ext cx="8653806" cy="43145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щ</a:t>
            </a:r>
            <a:r>
              <a:rPr lang="uk-UA" dirty="0" smtClean="0"/>
              <a:t>о робить підмет?     	</a:t>
            </a:r>
            <a:r>
              <a:rPr lang="uk-UA" sz="2000" u="sng" dirty="0" smtClean="0"/>
              <a:t>Парк</a:t>
            </a:r>
            <a:r>
              <a:rPr lang="uk-UA" sz="2000" dirty="0" smtClean="0"/>
              <a:t> </a:t>
            </a:r>
            <a:r>
              <a:rPr lang="uk-UA" sz="2000" u="dbl" dirty="0" smtClean="0"/>
              <a:t>зустрічає</a:t>
            </a:r>
            <a:r>
              <a:rPr lang="uk-UA" sz="2000" dirty="0" smtClean="0"/>
              <a:t> нас прохолодою.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що з ним робиться?   	</a:t>
            </a:r>
            <a:r>
              <a:rPr lang="uk-UA" sz="2000" dirty="0" smtClean="0"/>
              <a:t>Мені </a:t>
            </a:r>
            <a:r>
              <a:rPr lang="uk-UA" sz="2000" u="dbl" dirty="0" smtClean="0"/>
              <a:t>не спиться</a:t>
            </a:r>
            <a:r>
              <a:rPr lang="uk-UA" sz="20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хто він є?			</a:t>
            </a:r>
            <a:r>
              <a:rPr lang="uk-UA" sz="2000" u="sng" dirty="0" smtClean="0"/>
              <a:t>Людина</a:t>
            </a:r>
            <a:r>
              <a:rPr lang="uk-UA" sz="2000" dirty="0" smtClean="0"/>
              <a:t> </a:t>
            </a:r>
            <a:r>
              <a:rPr lang="uk-UA" sz="2000" u="dbl" dirty="0" smtClean="0"/>
              <a:t>стає людиною </a:t>
            </a:r>
            <a:r>
              <a:rPr lang="uk-UA" sz="2000" dirty="0" smtClean="0"/>
              <a:t>тільки серед людей.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що він є?			</a:t>
            </a:r>
            <a:r>
              <a:rPr lang="uk-UA" sz="2000" u="sng" dirty="0" smtClean="0"/>
              <a:t>Глухів</a:t>
            </a:r>
            <a:r>
              <a:rPr lang="uk-UA" sz="2000" dirty="0" smtClean="0"/>
              <a:t> – моє рідне </a:t>
            </a:r>
            <a:r>
              <a:rPr lang="uk-UA" sz="2000" u="dbl" dirty="0" smtClean="0"/>
              <a:t>місто</a:t>
            </a:r>
            <a:r>
              <a:rPr lang="uk-UA" sz="20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який він є?		</a:t>
            </a:r>
            <a:r>
              <a:rPr lang="uk-UA" sz="2000" u="sng" dirty="0" smtClean="0"/>
              <a:t>Харків</a:t>
            </a:r>
            <a:r>
              <a:rPr lang="uk-UA" sz="2000" dirty="0" smtClean="0"/>
              <a:t> із самого ранку </a:t>
            </a:r>
            <a:r>
              <a:rPr lang="uk-UA" sz="2000" u="dbl" dirty="0" smtClean="0"/>
              <a:t>запорошений</a:t>
            </a:r>
            <a:r>
              <a:rPr lang="uk-UA" sz="20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у якому він стані?	</a:t>
            </a:r>
            <a:r>
              <a:rPr lang="uk-UA" sz="2000" dirty="0" smtClean="0"/>
              <a:t>Сьогодні надворі </a:t>
            </a:r>
            <a:r>
              <a:rPr lang="uk-UA" sz="2000" u="dbl" dirty="0" smtClean="0"/>
              <a:t>холодно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212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9597"/>
            <a:ext cx="7886700" cy="1746478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Види присудків за будовою</a:t>
            </a:r>
            <a:endParaRPr lang="uk-UA" sz="4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8218" y="2394407"/>
            <a:ext cx="8427563" cy="378255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  </a:t>
            </a:r>
            <a:r>
              <a:rPr lang="uk-UA" sz="40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простий 		   складений</a:t>
            </a:r>
          </a:p>
          <a:p>
            <a:pPr marL="0" indent="0">
              <a:buNone/>
            </a:pPr>
            <a:r>
              <a:rPr lang="uk-UA" sz="40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дієслівний	      	</a:t>
            </a:r>
          </a:p>
          <a:p>
            <a:pPr marL="0" indent="0">
              <a:buNone/>
            </a:pPr>
            <a:endParaRPr lang="uk-UA" sz="40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  <a:p>
            <a:pPr marL="0" indent="0">
              <a:buNone/>
            </a:pPr>
            <a:r>
              <a:rPr lang="uk-UA" sz="40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		     дієслівний		    іменний</a:t>
            </a:r>
          </a:p>
          <a:p>
            <a:pPr marL="0" indent="0">
              <a:buNone/>
            </a:pPr>
            <a:endParaRPr lang="uk-UA" sz="40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7" name="Пряма зі стрілкою 6"/>
          <p:cNvCxnSpPr/>
          <p:nvPr/>
        </p:nvCxnSpPr>
        <p:spPr>
          <a:xfrm flipH="1">
            <a:off x="2117202" y="1762811"/>
            <a:ext cx="1295301" cy="6114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>
            <a:off x="4878371" y="1700277"/>
            <a:ext cx="942680" cy="76011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 flipH="1">
            <a:off x="3921551" y="2960016"/>
            <a:ext cx="956820" cy="14705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>
            <a:off x="6014301" y="2931736"/>
            <a:ext cx="838986" cy="151771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8" y="4446138"/>
            <a:ext cx="2088891" cy="21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Простий дієслівний присудок</a:t>
            </a:r>
            <a:endParaRPr lang="uk-UA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424652"/>
              </p:ext>
            </p:extLst>
          </p:nvPr>
        </p:nvGraphicFramePr>
        <p:xfrm>
          <a:off x="235670" y="1825625"/>
          <a:ext cx="8700940" cy="381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81806">
                  <a:extLst>
                    <a:ext uri="{9D8B030D-6E8A-4147-A177-3AD203B41FA5}">
                      <a16:colId xmlns:a16="http://schemas.microsoft.com/office/drawing/2014/main" val="2194930809"/>
                    </a:ext>
                  </a:extLst>
                </a:gridCol>
                <a:gridCol w="4619134">
                  <a:extLst>
                    <a:ext uri="{9D8B030D-6E8A-4147-A177-3AD203B41FA5}">
                      <a16:colId xmlns:a16="http://schemas.microsoft.com/office/drawing/2014/main" val="419719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Спосіб вираження</a:t>
                      </a:r>
                      <a:endParaRPr lang="uk-UA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Приклад</a:t>
                      </a:r>
                      <a:endParaRPr lang="uk-UA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59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Дієслово у формі будь-якого</a:t>
                      </a:r>
                      <a:r>
                        <a:rPr lang="uk-UA" sz="2000" baseline="0" dirty="0" smtClean="0"/>
                        <a:t> способу, часу, особи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u="dbl" baseline="0" dirty="0" smtClean="0"/>
                        <a:t>Натягне</a:t>
                      </a:r>
                      <a:r>
                        <a:rPr lang="uk-UA" sz="2000" dirty="0" smtClean="0"/>
                        <a:t> </a:t>
                      </a:r>
                      <a:r>
                        <a:rPr lang="uk-UA" sz="2000" u="sng" dirty="0" smtClean="0"/>
                        <a:t>дощ</a:t>
                      </a:r>
                      <a:r>
                        <a:rPr lang="uk-UA" sz="2000" dirty="0" smtClean="0"/>
                        <a:t> свої осінні струни.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83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Складена форма майбутнього часу дієслова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 бентежнім серці </a:t>
                      </a:r>
                      <a:r>
                        <a:rPr lang="uk-UA" sz="2000" u="dbl" dirty="0" smtClean="0"/>
                        <a:t>буде</a:t>
                      </a:r>
                      <a:r>
                        <a:rPr lang="uk-UA" sz="2000" u="dbl" baseline="0" dirty="0" smtClean="0"/>
                        <a:t> биться </a:t>
                      </a:r>
                      <a:r>
                        <a:rPr lang="uk-UA" sz="2000" baseline="0" dirty="0" smtClean="0"/>
                        <a:t>(</a:t>
                      </a:r>
                      <a:r>
                        <a:rPr lang="uk-UA" sz="2000" i="1" baseline="0" dirty="0" smtClean="0"/>
                        <a:t>=битиметься</a:t>
                      </a:r>
                      <a:r>
                        <a:rPr lang="uk-UA" sz="2000" baseline="0" dirty="0" smtClean="0"/>
                        <a:t>) повік нескінчена </a:t>
                      </a:r>
                      <a:r>
                        <a:rPr lang="uk-UA" sz="2000" u="sng" baseline="0" dirty="0" smtClean="0"/>
                        <a:t>весна</a:t>
                      </a:r>
                      <a:r>
                        <a:rPr lang="uk-UA" sz="2000" baseline="0" dirty="0" smtClean="0"/>
                        <a:t>.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18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Неозначена форма дієслова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Як тебе </a:t>
                      </a:r>
                      <a:r>
                        <a:rPr lang="uk-UA" sz="2000" u="dbl" baseline="0" dirty="0" smtClean="0"/>
                        <a:t>не любити</a:t>
                      </a:r>
                      <a:r>
                        <a:rPr lang="uk-UA" sz="2000" dirty="0" smtClean="0"/>
                        <a:t>, Києве мій!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060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Вигукова форма дієслова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Аж </a:t>
                      </a:r>
                      <a:r>
                        <a:rPr lang="uk-UA" sz="2000" u="sng" dirty="0" smtClean="0"/>
                        <a:t>двері</a:t>
                      </a:r>
                      <a:r>
                        <a:rPr lang="uk-UA" sz="2000" dirty="0" smtClean="0"/>
                        <a:t> </a:t>
                      </a:r>
                      <a:r>
                        <a:rPr lang="uk-UA" sz="2000" u="dbl" baseline="0" dirty="0" smtClean="0"/>
                        <a:t>рип</a:t>
                      </a:r>
                      <a:r>
                        <a:rPr lang="uk-UA" sz="2000" dirty="0" smtClean="0"/>
                        <a:t> у хату від сіней.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67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Звуконаслідувальні слова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А </a:t>
                      </a:r>
                      <a:r>
                        <a:rPr lang="uk-UA" sz="2000" u="sng" dirty="0" smtClean="0"/>
                        <a:t>журавлі</a:t>
                      </a:r>
                      <a:r>
                        <a:rPr lang="uk-UA" sz="2000" dirty="0" smtClean="0"/>
                        <a:t> все </a:t>
                      </a:r>
                      <a:r>
                        <a:rPr lang="uk-UA" sz="2000" u="dbl" baseline="0" dirty="0" smtClean="0"/>
                        <a:t>кру-кру</a:t>
                      </a:r>
                      <a:r>
                        <a:rPr lang="uk-UA" sz="2000" dirty="0" smtClean="0"/>
                        <a:t>…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32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Фразеологізм та інші стійкі сполучення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Та</a:t>
                      </a:r>
                      <a:r>
                        <a:rPr lang="uk-UA" sz="2000" baseline="0" dirty="0" smtClean="0"/>
                        <a:t> що се </a:t>
                      </a:r>
                      <a:r>
                        <a:rPr lang="uk-UA" sz="2000" u="sng" baseline="0" dirty="0" smtClean="0"/>
                        <a:t>ти</a:t>
                      </a:r>
                      <a:r>
                        <a:rPr lang="uk-UA" sz="2000" baseline="0" dirty="0" smtClean="0"/>
                        <a:t> мені </a:t>
                      </a:r>
                      <a:r>
                        <a:rPr lang="uk-UA" sz="2000" u="dbl" baseline="0" dirty="0" smtClean="0"/>
                        <a:t>байки плетеш</a:t>
                      </a:r>
                      <a:r>
                        <a:rPr lang="uk-UA" sz="2000" baseline="0" dirty="0" smtClean="0"/>
                        <a:t>.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627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7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95" y="365126"/>
            <a:ext cx="8814061" cy="1325563"/>
          </a:xfrm>
        </p:spPr>
        <p:txBody>
          <a:bodyPr>
            <a:normAutofit/>
          </a:bodyPr>
          <a:lstStyle/>
          <a:p>
            <a:pPr algn="ctr"/>
            <a:r>
              <a:rPr lang="uk-UA" sz="3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Засоби ускладнення простого дієслівного присудка</a:t>
            </a:r>
            <a:endParaRPr lang="uk-UA" sz="3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560009"/>
              </p:ext>
            </p:extLst>
          </p:nvPr>
        </p:nvGraphicFramePr>
        <p:xfrm>
          <a:off x="227013" y="1825625"/>
          <a:ext cx="8689976" cy="393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7342">
                  <a:extLst>
                    <a:ext uri="{9D8B030D-6E8A-4147-A177-3AD203B41FA5}">
                      <a16:colId xmlns:a16="http://schemas.microsoft.com/office/drawing/2014/main" val="2073721705"/>
                    </a:ext>
                  </a:extLst>
                </a:gridCol>
                <a:gridCol w="4712634">
                  <a:extLst>
                    <a:ext uri="{9D8B030D-6E8A-4147-A177-3AD203B41FA5}">
                      <a16:colId xmlns:a16="http://schemas.microsoft.com/office/drawing/2014/main" val="2298608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Засіб ускладнення</a:t>
                      </a:r>
                      <a:endParaRPr lang="uk-UA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Приклад</a:t>
                      </a:r>
                      <a:endParaRPr lang="uk-UA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911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частки </a:t>
                      </a:r>
                      <a:r>
                        <a:rPr lang="uk-UA" sz="2000" i="1" dirty="0" smtClean="0"/>
                        <a:t>як, ну, немов, таки, наче, мов, собі </a:t>
                      </a:r>
                      <a:r>
                        <a:rPr lang="uk-UA" sz="2000" i="0" dirty="0" smtClean="0"/>
                        <a:t>тощо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u="sng" dirty="0" smtClean="0"/>
                        <a:t>Дощ</a:t>
                      </a:r>
                      <a:r>
                        <a:rPr lang="uk-UA" sz="2000" dirty="0" smtClean="0"/>
                        <a:t> </a:t>
                      </a:r>
                      <a:r>
                        <a:rPr lang="uk-UA" sz="2000" u="dbl" baseline="0" dirty="0" smtClean="0"/>
                        <a:t>наче стукає </a:t>
                      </a:r>
                      <a:r>
                        <a:rPr lang="uk-UA" sz="2000" dirty="0" smtClean="0"/>
                        <a:t>срібним пальцем у вікно.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02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повторення одного й того ж слова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Та вже </a:t>
                      </a:r>
                      <a:r>
                        <a:rPr lang="uk-UA" sz="2000" u="dbl" baseline="0" dirty="0" smtClean="0"/>
                        <a:t>цвітуть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u="dbl" baseline="0" dirty="0" smtClean="0"/>
                        <a:t>цвітуть</a:t>
                      </a:r>
                      <a:r>
                        <a:rPr lang="uk-UA" sz="2000" dirty="0" smtClean="0"/>
                        <a:t> </a:t>
                      </a:r>
                      <a:r>
                        <a:rPr lang="uk-UA" sz="2000" u="sng" dirty="0" smtClean="0"/>
                        <a:t>нарциси</a:t>
                      </a:r>
                      <a:r>
                        <a:rPr lang="uk-UA" sz="2000" dirty="0" smtClean="0"/>
                        <a:t>.</a:t>
                      </a:r>
                    </a:p>
                    <a:p>
                      <a:r>
                        <a:rPr lang="uk-UA" sz="2000" u="sng" dirty="0" smtClean="0"/>
                        <a:t>Соняшники</a:t>
                      </a:r>
                      <a:r>
                        <a:rPr lang="uk-UA" sz="2000" baseline="0" dirty="0" smtClean="0"/>
                        <a:t> поступово </a:t>
                      </a:r>
                      <a:r>
                        <a:rPr lang="uk-UA" sz="2000" u="dbl" baseline="0" dirty="0" smtClean="0"/>
                        <a:t>смеркають</a:t>
                      </a:r>
                      <a:r>
                        <a:rPr lang="uk-UA" sz="2000" baseline="0" dirty="0" smtClean="0"/>
                        <a:t>, </a:t>
                      </a:r>
                      <a:r>
                        <a:rPr lang="uk-UA" sz="2000" u="dbl" baseline="0" dirty="0" smtClean="0"/>
                        <a:t>поночіють-поночіють</a:t>
                      </a:r>
                      <a:r>
                        <a:rPr lang="uk-UA" sz="2000" baseline="0" dirty="0" smtClean="0"/>
                        <a:t>.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019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повторення синонімічних або</a:t>
                      </a:r>
                      <a:r>
                        <a:rPr lang="uk-UA" sz="2000" baseline="0" dirty="0" smtClean="0"/>
                        <a:t> спільнокореневих дієслів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u="sng" dirty="0" smtClean="0"/>
                        <a:t>Пісня</a:t>
                      </a:r>
                      <a:r>
                        <a:rPr lang="uk-UA" sz="2000" dirty="0" smtClean="0"/>
                        <a:t> пташина </a:t>
                      </a:r>
                      <a:r>
                        <a:rPr lang="uk-UA" sz="2000" u="dbl" baseline="0" dirty="0" smtClean="0"/>
                        <a:t>дзвеніла-лилася</a:t>
                      </a:r>
                      <a:r>
                        <a:rPr lang="uk-UA" sz="2000" dirty="0" smtClean="0"/>
                        <a:t>.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39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уживання дієслів з послабленим або втраченим лексичним значенням: знай, візьми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А </a:t>
                      </a:r>
                      <a:r>
                        <a:rPr lang="uk-UA" sz="2000" u="sng" dirty="0" smtClean="0"/>
                        <a:t>він</a:t>
                      </a:r>
                      <a:r>
                        <a:rPr lang="uk-UA" sz="2000" dirty="0" smtClean="0"/>
                        <a:t> одного дня ясного в село </a:t>
                      </a:r>
                      <a:r>
                        <a:rPr lang="uk-UA" sz="2000" u="dbl" baseline="0" dirty="0" smtClean="0"/>
                        <a:t>візьми та й заявивсь</a:t>
                      </a:r>
                      <a:r>
                        <a:rPr lang="uk-UA" sz="2000" dirty="0" smtClean="0"/>
                        <a:t>.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280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0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77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Складений </a:t>
            </a:r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</a:rPr>
              <a:t>дієслівний присудок</a:t>
            </a:r>
            <a:endParaRPr lang="uk-UA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883389"/>
              </p:ext>
            </p:extLst>
          </p:nvPr>
        </p:nvGraphicFramePr>
        <p:xfrm>
          <a:off x="249548" y="1432875"/>
          <a:ext cx="8644904" cy="4846320"/>
        </p:xfrm>
        <a:graphic>
          <a:graphicData uri="http://schemas.openxmlformats.org/drawingml/2006/table">
            <a:tbl>
              <a:tblPr firstRow="1" bandRow="1">
                <a:solidFill>
                  <a:srgbClr val="F68528"/>
                </a:solidFill>
                <a:tableStyleId>{21E4AEA4-8DFA-4A89-87EB-49C32662AFE0}</a:tableStyleId>
              </a:tblPr>
              <a:tblGrid>
                <a:gridCol w="3228943">
                  <a:extLst>
                    <a:ext uri="{9D8B030D-6E8A-4147-A177-3AD203B41FA5}">
                      <a16:colId xmlns:a16="http://schemas.microsoft.com/office/drawing/2014/main" val="1256362981"/>
                    </a:ext>
                  </a:extLst>
                </a:gridCol>
                <a:gridCol w="1093509">
                  <a:extLst>
                    <a:ext uri="{9D8B030D-6E8A-4147-A177-3AD203B41FA5}">
                      <a16:colId xmlns:a16="http://schemas.microsoft.com/office/drawing/2014/main" val="2025056239"/>
                    </a:ext>
                  </a:extLst>
                </a:gridCol>
                <a:gridCol w="4322452">
                  <a:extLst>
                    <a:ext uri="{9D8B030D-6E8A-4147-A177-3AD203B41FA5}">
                      <a16:colId xmlns:a16="http://schemas.microsoft.com/office/drawing/2014/main" val="120284582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C00000"/>
                          </a:solidFill>
                        </a:rPr>
                        <a:t>Спосіб вираження</a:t>
                      </a:r>
                      <a:endParaRPr lang="uk-UA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C00000"/>
                          </a:solidFill>
                        </a:rPr>
                        <a:t>Приклад</a:t>
                      </a:r>
                      <a:endParaRPr lang="uk-UA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131315"/>
                  </a:ext>
                </a:extLst>
              </a:tr>
              <a:tr h="342854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</a:rPr>
                        <a:t>допоміжне слово</a:t>
                      </a:r>
                      <a:endParaRPr lang="uk-UA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uk-UA" sz="1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uk-UA" sz="1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</a:rPr>
                        <a:t>І</a:t>
                      </a: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</a:rPr>
                        <a:t>Ф</a:t>
                      </a: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</a:rPr>
                        <a:t>І</a:t>
                      </a: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</a:rPr>
                        <a:t>І</a:t>
                      </a: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uk-UA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2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u="sng" dirty="0" smtClean="0"/>
                        <a:t>дієслова</a:t>
                      </a:r>
                      <a:r>
                        <a:rPr lang="uk-UA" dirty="0" smtClean="0"/>
                        <a:t>: </a:t>
                      </a:r>
                      <a:r>
                        <a:rPr lang="uk-UA" i="1" dirty="0" smtClean="0"/>
                        <a:t>стати, почати, хотіти, збиратися,</a:t>
                      </a:r>
                      <a:r>
                        <a:rPr lang="uk-UA" i="1" baseline="0" dirty="0" smtClean="0"/>
                        <a:t> змогти, намагатися тощо</a:t>
                      </a:r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u="dbl" baseline="0" dirty="0" smtClean="0"/>
                        <a:t>Прагну</a:t>
                      </a:r>
                      <a:r>
                        <a:rPr lang="uk-UA" dirty="0" smtClean="0"/>
                        <a:t> небо </a:t>
                      </a:r>
                      <a:r>
                        <a:rPr lang="uk-UA" u="dbl" baseline="0" dirty="0" smtClean="0"/>
                        <a:t>бачити</a:t>
                      </a:r>
                      <a:r>
                        <a:rPr lang="uk-UA" dirty="0" smtClean="0"/>
                        <a:t> в синій хустині.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u="sng" dirty="0" smtClean="0"/>
                        <a:t>іменники</a:t>
                      </a:r>
                      <a:r>
                        <a:rPr lang="uk-UA" dirty="0" smtClean="0"/>
                        <a:t>: </a:t>
                      </a:r>
                      <a:r>
                        <a:rPr lang="uk-UA" i="1" dirty="0" smtClean="0"/>
                        <a:t>майстер, майстриня, мастак</a:t>
                      </a:r>
                      <a:endParaRPr lang="uk-UA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u="sng" dirty="0" smtClean="0"/>
                        <a:t>Ви</a:t>
                      </a:r>
                      <a:r>
                        <a:rPr lang="uk-UA" dirty="0" smtClean="0"/>
                        <a:t> великий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u="dbl" baseline="0" dirty="0" smtClean="0"/>
                        <a:t>мастак ловити</a:t>
                      </a:r>
                      <a:r>
                        <a:rPr lang="uk-UA" u="none" baseline="0" dirty="0" smtClean="0"/>
                        <a:t> </a:t>
                      </a:r>
                      <a:r>
                        <a:rPr lang="uk-UA" baseline="0" dirty="0" smtClean="0"/>
                        <a:t>рибу.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30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u="sng" dirty="0" smtClean="0"/>
                        <a:t>прикметники</a:t>
                      </a:r>
                      <a:r>
                        <a:rPr lang="uk-UA" dirty="0" smtClean="0"/>
                        <a:t>: </a:t>
                      </a:r>
                      <a:r>
                        <a:rPr lang="uk-UA" i="1" dirty="0" smtClean="0"/>
                        <a:t>повинен, рад,  згоден, змушений тощо</a:t>
                      </a:r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u="sng" dirty="0" smtClean="0"/>
                        <a:t>Ми</a:t>
                      </a:r>
                      <a:r>
                        <a:rPr lang="uk-UA" dirty="0" smtClean="0"/>
                        <a:t> </a:t>
                      </a:r>
                      <a:r>
                        <a:rPr lang="uk-UA" u="dbl" baseline="0" dirty="0" smtClean="0"/>
                        <a:t>раді поїхати</a:t>
                      </a:r>
                      <a:r>
                        <a:rPr lang="uk-UA" dirty="0" smtClean="0"/>
                        <a:t> до Чернівців.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8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u="sng" dirty="0" smtClean="0"/>
                        <a:t>сполучення слів</a:t>
                      </a:r>
                      <a:r>
                        <a:rPr lang="uk-UA" dirty="0" smtClean="0"/>
                        <a:t>: </a:t>
                      </a:r>
                      <a:r>
                        <a:rPr lang="uk-UA" i="1" dirty="0" smtClean="0"/>
                        <a:t>не в змозі, мати право, дати можливість тощо</a:t>
                      </a:r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Прожитого безмірність ніяка смерть</a:t>
                      </a:r>
                      <a:r>
                        <a:rPr lang="uk-UA" u="dbl" baseline="0" dirty="0" smtClean="0"/>
                        <a:t> не в силі</a:t>
                      </a:r>
                      <a:r>
                        <a:rPr lang="uk-UA" baseline="0" dirty="0" smtClean="0"/>
                        <a:t> нам </a:t>
                      </a:r>
                      <a:r>
                        <a:rPr lang="uk-UA" u="dbl" baseline="0" dirty="0" smtClean="0"/>
                        <a:t>узять</a:t>
                      </a:r>
                      <a:r>
                        <a:rPr lang="uk-UA" baseline="0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59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u="sng" dirty="0" smtClean="0"/>
                        <a:t>прислівники</a:t>
                      </a:r>
                      <a:r>
                        <a:rPr lang="uk-UA" dirty="0" smtClean="0"/>
                        <a:t>: </a:t>
                      </a:r>
                      <a:r>
                        <a:rPr lang="uk-UA" i="1" dirty="0" smtClean="0"/>
                        <a:t>треба, варто, доцільно, можна, необхідно, приємно</a:t>
                      </a:r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Без пізнання мети ніщо </a:t>
                      </a:r>
                      <a:r>
                        <a:rPr lang="uk-UA" u="dbl" baseline="0" dirty="0" smtClean="0"/>
                        <a:t>не можна </a:t>
                      </a:r>
                      <a:r>
                        <a:rPr lang="uk-UA" dirty="0" smtClean="0"/>
                        <a:t>належно </a:t>
                      </a:r>
                      <a:r>
                        <a:rPr lang="uk-UA" u="dbl" baseline="0" dirty="0" smtClean="0"/>
                        <a:t>вивчити</a:t>
                      </a:r>
                      <a:r>
                        <a:rPr lang="uk-UA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825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1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94" y="317992"/>
            <a:ext cx="7886700" cy="121857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</a:rPr>
              <a:t>Складений </a:t>
            </a:r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іменний </a:t>
            </a:r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</a:rPr>
              <a:t>присудок</a:t>
            </a:r>
            <a:endParaRPr lang="uk-UA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511875"/>
              </p:ext>
            </p:extLst>
          </p:nvPr>
        </p:nvGraphicFramePr>
        <p:xfrm>
          <a:off x="230955" y="1445259"/>
          <a:ext cx="8682091" cy="3967480"/>
        </p:xfrm>
        <a:graphic>
          <a:graphicData uri="http://schemas.openxmlformats.org/drawingml/2006/table">
            <a:tbl>
              <a:tblPr firstRow="1" bandRow="1">
                <a:solidFill>
                  <a:srgbClr val="FE7848"/>
                </a:solidFill>
                <a:tableStyleId>{21E4AEA4-8DFA-4A89-87EB-49C32662AFE0}</a:tableStyleId>
              </a:tblPr>
              <a:tblGrid>
                <a:gridCol w="1951352">
                  <a:extLst>
                    <a:ext uri="{9D8B030D-6E8A-4147-A177-3AD203B41FA5}">
                      <a16:colId xmlns:a16="http://schemas.microsoft.com/office/drawing/2014/main" val="185709426"/>
                    </a:ext>
                  </a:extLst>
                </a:gridCol>
                <a:gridCol w="1800520">
                  <a:extLst>
                    <a:ext uri="{9D8B030D-6E8A-4147-A177-3AD203B41FA5}">
                      <a16:colId xmlns:a16="http://schemas.microsoft.com/office/drawing/2014/main" val="3328767839"/>
                    </a:ext>
                  </a:extLst>
                </a:gridCol>
                <a:gridCol w="4930219">
                  <a:extLst>
                    <a:ext uri="{9D8B030D-6E8A-4147-A177-3AD203B41FA5}">
                      <a16:colId xmlns:a16="http://schemas.microsoft.com/office/drawing/2014/main" val="4043049791"/>
                    </a:ext>
                  </a:extLst>
                </a:gridCol>
              </a:tblGrid>
              <a:tr h="461599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Спосіб вираження</a:t>
                      </a:r>
                      <a:endParaRPr lang="uk-UA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Приклад</a:t>
                      </a:r>
                      <a:endParaRPr lang="uk-UA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635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дієслово-зв’язка</a:t>
                      </a:r>
                      <a:endParaRPr lang="uk-UA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8A1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іменна</a:t>
                      </a:r>
                      <a:r>
                        <a:rPr lang="uk-UA" b="1" baseline="0" dirty="0" smtClean="0">
                          <a:solidFill>
                            <a:srgbClr val="C00000"/>
                          </a:solidFill>
                        </a:rPr>
                        <a:t> частина</a:t>
                      </a:r>
                      <a:endParaRPr lang="uk-UA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8A1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913116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бути (є)</a:t>
                      </a:r>
                    </a:p>
                    <a:p>
                      <a:pPr algn="ctr"/>
                      <a:r>
                        <a:rPr lang="uk-UA" sz="2000" dirty="0" smtClean="0"/>
                        <a:t>ставати</a:t>
                      </a:r>
                    </a:p>
                    <a:p>
                      <a:pPr algn="ctr"/>
                      <a:r>
                        <a:rPr lang="uk-UA" sz="2000" dirty="0" smtClean="0"/>
                        <a:t>робитися</a:t>
                      </a:r>
                    </a:p>
                    <a:p>
                      <a:pPr algn="ctr"/>
                      <a:r>
                        <a:rPr lang="uk-UA" sz="2000" dirty="0" smtClean="0"/>
                        <a:t>здаватися</a:t>
                      </a:r>
                    </a:p>
                    <a:p>
                      <a:pPr algn="ctr"/>
                      <a:r>
                        <a:rPr lang="uk-UA" sz="2000" dirty="0" smtClean="0"/>
                        <a:t>вважатися</a:t>
                      </a:r>
                    </a:p>
                    <a:p>
                      <a:pPr algn="ctr"/>
                      <a:r>
                        <a:rPr lang="uk-UA" sz="2000" dirty="0" smtClean="0"/>
                        <a:t>називатися</a:t>
                      </a:r>
                    </a:p>
                    <a:p>
                      <a:pPr algn="ctr"/>
                      <a:r>
                        <a:rPr lang="uk-UA" sz="2000" dirty="0" smtClean="0"/>
                        <a:t>тощо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іменник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u="sng" dirty="0" smtClean="0"/>
                        <a:t>Київ</a:t>
                      </a:r>
                      <a:r>
                        <a:rPr lang="uk-UA" sz="2000" dirty="0" smtClean="0"/>
                        <a:t> – </a:t>
                      </a:r>
                      <a:r>
                        <a:rPr lang="uk-UA" sz="2000" u="dbl" baseline="0" dirty="0" smtClean="0"/>
                        <a:t>столиця</a:t>
                      </a:r>
                      <a:r>
                        <a:rPr lang="uk-UA" sz="2000" dirty="0" smtClean="0"/>
                        <a:t> України.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849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прикметник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u="sng" dirty="0" smtClean="0"/>
                        <a:t>Вулиці</a:t>
                      </a:r>
                      <a:r>
                        <a:rPr lang="uk-UA" sz="2000" dirty="0" smtClean="0"/>
                        <a:t> Львова </a:t>
                      </a:r>
                      <a:r>
                        <a:rPr lang="uk-UA" sz="2000" u="dbl" baseline="0" dirty="0" smtClean="0"/>
                        <a:t>романтичні</a:t>
                      </a:r>
                      <a:r>
                        <a:rPr lang="uk-UA" sz="2000" dirty="0" smtClean="0"/>
                        <a:t>.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4342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числівник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u="sng" dirty="0" smtClean="0"/>
                        <a:t>Він</a:t>
                      </a:r>
                      <a:r>
                        <a:rPr lang="uk-UA" sz="2000" dirty="0" smtClean="0"/>
                        <a:t> </a:t>
                      </a:r>
                      <a:r>
                        <a:rPr lang="uk-UA" sz="2000" u="dbl" baseline="0" dirty="0" smtClean="0"/>
                        <a:t>був третім </a:t>
                      </a:r>
                      <a:r>
                        <a:rPr lang="uk-UA" sz="2000" dirty="0" smtClean="0"/>
                        <a:t>у черзі.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9430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займенник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Без ядра </a:t>
                      </a:r>
                      <a:r>
                        <a:rPr lang="uk-UA" sz="2000" u="sng" dirty="0" smtClean="0"/>
                        <a:t>горіх</a:t>
                      </a:r>
                      <a:r>
                        <a:rPr lang="uk-UA" sz="2000" dirty="0" smtClean="0"/>
                        <a:t> </a:t>
                      </a:r>
                      <a:r>
                        <a:rPr lang="uk-UA" sz="2000" u="dbl" baseline="0" dirty="0" smtClean="0"/>
                        <a:t>ніщо</a:t>
                      </a:r>
                      <a:r>
                        <a:rPr lang="uk-UA" sz="2000" dirty="0" smtClean="0"/>
                        <a:t>.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2082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дієприкметник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Теплом і ясністю </a:t>
                      </a:r>
                      <a:r>
                        <a:rPr lang="uk-UA" sz="2000" u="sng" dirty="0" smtClean="0"/>
                        <a:t>душа</a:t>
                      </a:r>
                      <a:r>
                        <a:rPr lang="uk-UA" sz="2000" baseline="0" dirty="0" smtClean="0"/>
                        <a:t> моя </a:t>
                      </a:r>
                      <a:r>
                        <a:rPr lang="uk-UA" sz="2000" u="dbl" baseline="0" dirty="0" smtClean="0"/>
                        <a:t>повита</a:t>
                      </a:r>
                      <a:r>
                        <a:rPr lang="uk-UA" sz="2000" baseline="0" dirty="0" smtClean="0"/>
                        <a:t>.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6429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прислівник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У кімнаті </a:t>
                      </a:r>
                      <a:r>
                        <a:rPr lang="uk-UA" sz="2000" u="dbl" baseline="0" dirty="0" smtClean="0"/>
                        <a:t>було затишно</a:t>
                      </a:r>
                      <a:r>
                        <a:rPr lang="uk-UA" sz="2000" dirty="0" smtClean="0"/>
                        <a:t>.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6172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фразеологізм 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u="sng" dirty="0" smtClean="0"/>
                        <a:t>Алюр</a:t>
                      </a:r>
                      <a:r>
                        <a:rPr lang="uk-UA" sz="2000" dirty="0" smtClean="0"/>
                        <a:t> </a:t>
                      </a:r>
                      <a:r>
                        <a:rPr lang="uk-UA" sz="2000" u="dbl" baseline="0" dirty="0" smtClean="0"/>
                        <a:t>був у три хрести</a:t>
                      </a:r>
                      <a:r>
                        <a:rPr lang="uk-UA" sz="2000" dirty="0" smtClean="0"/>
                        <a:t>.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833016"/>
                  </a:ext>
                </a:extLst>
              </a:tr>
            </a:tbl>
          </a:graphicData>
        </a:graphic>
      </p:graphicFrame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230955" y="5435864"/>
            <a:ext cx="7828963" cy="1219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9388" algn="just">
              <a:buNone/>
            </a:pPr>
            <a:r>
              <a:rPr lang="uk-UA" dirty="0" smtClean="0">
                <a:solidFill>
                  <a:srgbClr val="C00000"/>
                </a:solidFill>
              </a:rPr>
              <a:t>Увага! Дієслово-зв’язку у формі теперішнього часу (є) часто пропускають. </a:t>
            </a:r>
          </a:p>
          <a:p>
            <a:pPr marL="0" indent="179388" algn="just">
              <a:buNone/>
            </a:pPr>
            <a:r>
              <a:rPr lang="uk-UA" i="1" u="sng" dirty="0" smtClean="0"/>
              <a:t>Здоров’я</a:t>
            </a:r>
            <a:r>
              <a:rPr lang="uk-UA" i="1" dirty="0" smtClean="0"/>
              <a:t> – усьому </a:t>
            </a:r>
            <a:r>
              <a:rPr lang="uk-UA" i="1" u="dbl" dirty="0" smtClean="0"/>
              <a:t>голова</a:t>
            </a:r>
            <a:r>
              <a:rPr lang="uk-UA" i="1" dirty="0" smtClean="0"/>
              <a:t>.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75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77" y="365126"/>
            <a:ext cx="8540685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Не вважаємо присудком ІНФІНІТИВ</a:t>
            </a:r>
            <a:endParaRPr lang="uk-UA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1657" y="1690689"/>
            <a:ext cx="8540685" cy="4728964"/>
          </a:xfrm>
        </p:spPr>
        <p:txBody>
          <a:bodyPr/>
          <a:lstStyle/>
          <a:p>
            <a:pPr marL="0" indent="179388" algn="just">
              <a:buNone/>
            </a:pPr>
            <a:r>
              <a:rPr lang="uk-UA" dirty="0" smtClean="0"/>
              <a:t>1) Якщо інфінітив відповідає </a:t>
            </a:r>
            <a:r>
              <a:rPr lang="uk-UA" b="1" u="sng" dirty="0" smtClean="0"/>
              <a:t>на питання додатка </a:t>
            </a:r>
            <a:r>
              <a:rPr lang="uk-UA" dirty="0" smtClean="0"/>
              <a:t>(що?) </a:t>
            </a:r>
            <a:r>
              <a:rPr lang="uk-UA" dirty="0"/>
              <a:t>і</a:t>
            </a:r>
            <a:r>
              <a:rPr lang="uk-UA" dirty="0" smtClean="0"/>
              <a:t> співвідноситься з окремим діячем.</a:t>
            </a:r>
          </a:p>
          <a:p>
            <a:pPr marL="0" indent="179388" algn="just">
              <a:buNone/>
            </a:pPr>
            <a:r>
              <a:rPr lang="uk-UA" i="1" dirty="0" smtClean="0"/>
              <a:t>Мені </a:t>
            </a:r>
            <a:r>
              <a:rPr lang="uk-UA" i="1" u="dbl" dirty="0" smtClean="0"/>
              <a:t>радять</a:t>
            </a:r>
            <a:r>
              <a:rPr lang="uk-UA" i="1" dirty="0" smtClean="0"/>
              <a:t> </a:t>
            </a:r>
            <a:r>
              <a:rPr lang="uk-UA" i="1" u="dashLong" dirty="0" smtClean="0"/>
              <a:t>жити</a:t>
            </a:r>
            <a:r>
              <a:rPr lang="uk-UA" i="1" dirty="0" smtClean="0"/>
              <a:t> без ілюзій.</a:t>
            </a:r>
          </a:p>
          <a:p>
            <a:pPr marL="0" indent="179388" algn="just">
              <a:buNone/>
            </a:pPr>
            <a:r>
              <a:rPr lang="uk-UA" b="1" u="sng" dirty="0" smtClean="0"/>
              <a:t>Порівняйте</a:t>
            </a:r>
            <a:r>
              <a:rPr lang="uk-UA" dirty="0" smtClean="0"/>
              <a:t>. </a:t>
            </a:r>
            <a:r>
              <a:rPr lang="uk-UA" i="1" dirty="0" smtClean="0"/>
              <a:t>Мені радять, щоб я жив(ла) без ілюзій</a:t>
            </a:r>
            <a:r>
              <a:rPr lang="uk-UA" dirty="0" smtClean="0"/>
              <a:t>.</a:t>
            </a:r>
          </a:p>
          <a:p>
            <a:pPr marL="0" indent="179388" algn="just">
              <a:buNone/>
            </a:pPr>
            <a:endParaRPr lang="uk-UA" dirty="0"/>
          </a:p>
          <a:p>
            <a:pPr marL="0" indent="179388" algn="just">
              <a:buNone/>
            </a:pPr>
            <a:r>
              <a:rPr lang="uk-UA" dirty="0" smtClean="0"/>
              <a:t>2) Якщо інфінітив називає дію наступну, що виконується за основною, і відповідає </a:t>
            </a:r>
            <a:r>
              <a:rPr lang="uk-UA" b="1" u="sng" dirty="0" smtClean="0"/>
              <a:t>на питання обставини мети</a:t>
            </a:r>
            <a:r>
              <a:rPr lang="uk-UA" dirty="0" smtClean="0"/>
              <a:t> (навіщо? з якою метою?).</a:t>
            </a:r>
          </a:p>
          <a:p>
            <a:pPr marL="0" indent="179388" algn="just">
              <a:buNone/>
            </a:pPr>
            <a:r>
              <a:rPr lang="uk-UA" u="sng" dirty="0" smtClean="0"/>
              <a:t>Батько</a:t>
            </a:r>
            <a:r>
              <a:rPr lang="uk-UA" dirty="0" smtClean="0"/>
              <a:t> </a:t>
            </a:r>
            <a:r>
              <a:rPr lang="uk-UA" u="dbl" dirty="0" smtClean="0"/>
              <a:t>пішов</a:t>
            </a:r>
            <a:r>
              <a:rPr lang="uk-UA" dirty="0" smtClean="0"/>
              <a:t> </a:t>
            </a:r>
            <a:r>
              <a:rPr lang="uk-UA" u="dotDash" dirty="0" smtClean="0"/>
              <a:t>косити</a:t>
            </a:r>
            <a:r>
              <a:rPr lang="uk-UA" dirty="0" smtClean="0"/>
              <a:t>.</a:t>
            </a:r>
          </a:p>
          <a:p>
            <a:pPr marL="0" indent="179388" algn="just">
              <a:buNone/>
            </a:pPr>
            <a:r>
              <a:rPr lang="uk-UA" b="1" u="sng" dirty="0" smtClean="0"/>
              <a:t>Порівняйте</a:t>
            </a:r>
            <a:r>
              <a:rPr lang="uk-UA" dirty="0" smtClean="0"/>
              <a:t>. Батько пішов, щоб косити.</a:t>
            </a:r>
          </a:p>
        </p:txBody>
      </p:sp>
    </p:spTree>
    <p:extLst>
      <p:ext uri="{BB962C8B-B14F-4D97-AF65-F5344CB8AC3E}">
        <p14:creationId xmlns:p14="http://schemas.microsoft.com/office/powerpoint/2010/main" val="4328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927</Words>
  <Application>Microsoft Office PowerPoint</Application>
  <PresentationFormat>Экран (4:3)</PresentationFormat>
  <Paragraphs>165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Franklin Gothic Demi Cond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Присудок – це головний член речення, який означає дію, стан або ознаку предмета, названого підметом, і відповідає на питання: </vt:lpstr>
      <vt:lpstr>Види присудків за будовою</vt:lpstr>
      <vt:lpstr>Простий дієслівний присудок</vt:lpstr>
      <vt:lpstr>Засоби ускладнення простого дієслівного присудка</vt:lpstr>
      <vt:lpstr>Складений дієслівний присудок</vt:lpstr>
      <vt:lpstr>Складений іменний присудок</vt:lpstr>
      <vt:lpstr>Не вважаємо присудком ІНФІНІТИВ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Присудок</dc:title>
  <dc:creator>Вікторія</dc:creator>
  <cp:lastModifiedBy>Ira</cp:lastModifiedBy>
  <cp:revision>45</cp:revision>
  <dcterms:created xsi:type="dcterms:W3CDTF">2021-10-24T08:33:28Z</dcterms:created>
  <dcterms:modified xsi:type="dcterms:W3CDTF">2023-02-16T11:14:51Z</dcterms:modified>
</cp:coreProperties>
</file>