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67" r:id="rId5"/>
    <p:sldId id="266" r:id="rId6"/>
    <p:sldId id="264" r:id="rId7"/>
    <p:sldId id="265" r:id="rId8"/>
    <p:sldId id="268" r:id="rId9"/>
    <p:sldId id="269"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09404B6-D228-4FA9-BD68-C999C8A19A72}" type="datetimeFigureOut">
              <a:rPr lang="ru-RU" smtClean="0"/>
              <a:pPr/>
              <a:t>11.01.2026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8CC9DCA-6330-488A-8125-6FDFB922A518}"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09404B6-D228-4FA9-BD68-C999C8A19A72}" type="datetimeFigureOut">
              <a:rPr lang="ru-RU" smtClean="0"/>
              <a:pPr/>
              <a:t>11.01.2026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8CC9DCA-6330-488A-8125-6FDFB922A51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09404B6-D228-4FA9-BD68-C999C8A19A72}" type="datetimeFigureOut">
              <a:rPr lang="ru-RU" smtClean="0"/>
              <a:pPr/>
              <a:t>11.01.2026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8CC9DCA-6330-488A-8125-6FDFB922A51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09404B6-D228-4FA9-BD68-C999C8A19A72}" type="datetimeFigureOut">
              <a:rPr lang="ru-RU" smtClean="0"/>
              <a:pPr/>
              <a:t>11.01.2026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8CC9DCA-6330-488A-8125-6FDFB922A51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09404B6-D228-4FA9-BD68-C999C8A19A72}" type="datetimeFigureOut">
              <a:rPr lang="ru-RU" smtClean="0"/>
              <a:pPr/>
              <a:t>11.01.2026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8CC9DCA-6330-488A-8125-6FDFB922A518}"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09404B6-D228-4FA9-BD68-C999C8A19A72}" type="datetimeFigureOut">
              <a:rPr lang="ru-RU" smtClean="0"/>
              <a:pPr/>
              <a:t>11.01.2026</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8CC9DCA-6330-488A-8125-6FDFB922A51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09404B6-D228-4FA9-BD68-C999C8A19A72}" type="datetimeFigureOut">
              <a:rPr lang="ru-RU" smtClean="0"/>
              <a:pPr/>
              <a:t>11.01.2026</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B8CC9DCA-6330-488A-8125-6FDFB922A518}"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09404B6-D228-4FA9-BD68-C999C8A19A72}" type="datetimeFigureOut">
              <a:rPr lang="ru-RU" smtClean="0"/>
              <a:pPr/>
              <a:t>11.01.2026</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B8CC9DCA-6330-488A-8125-6FDFB922A51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09404B6-D228-4FA9-BD68-C999C8A19A72}" type="datetimeFigureOut">
              <a:rPr lang="ru-RU" smtClean="0"/>
              <a:pPr/>
              <a:t>11.01.2026</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B8CC9DCA-6330-488A-8125-6FDFB922A51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09404B6-D228-4FA9-BD68-C999C8A19A72}" type="datetimeFigureOut">
              <a:rPr lang="ru-RU" smtClean="0"/>
              <a:pPr/>
              <a:t>11.01.2026</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8CC9DCA-6330-488A-8125-6FDFB922A51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09404B6-D228-4FA9-BD68-C999C8A19A72}" type="datetimeFigureOut">
              <a:rPr lang="ru-RU" smtClean="0"/>
              <a:pPr/>
              <a:t>11.01.2026</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8CC9DCA-6330-488A-8125-6FDFB922A518}"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9404B6-D228-4FA9-BD68-C999C8A19A72}" type="datetimeFigureOut">
              <a:rPr lang="ru-RU" smtClean="0"/>
              <a:pPr/>
              <a:t>11.01.2026</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CC9DCA-6330-488A-8125-6FDFB922A51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ttp://www.playcast.ru/uploads/2014/06/23/9023440.png"/>
          <p:cNvPicPr>
            <a:picLocks noChangeAspect="1" noChangeArrowheads="1"/>
          </p:cNvPicPr>
          <p:nvPr/>
        </p:nvPicPr>
        <p:blipFill>
          <a:blip r:embed="rId2" cstate="print"/>
          <a:srcRect/>
          <a:stretch>
            <a:fillRect/>
          </a:stretch>
        </p:blipFill>
        <p:spPr bwMode="auto">
          <a:xfrm rot="577006">
            <a:off x="430737" y="1455170"/>
            <a:ext cx="8762001" cy="5893815"/>
          </a:xfrm>
          <a:prstGeom prst="rect">
            <a:avLst/>
          </a:prstGeom>
          <a:noFill/>
        </p:spPr>
      </p:pic>
      <p:pic>
        <p:nvPicPr>
          <p:cNvPr id="6" name="Picture 2" descr="http://www.cht-supply.com/images/mano01.gif"/>
          <p:cNvPicPr>
            <a:picLocks noChangeAspect="1" noChangeArrowheads="1"/>
          </p:cNvPicPr>
          <p:nvPr/>
        </p:nvPicPr>
        <p:blipFill>
          <a:blip r:embed="rId3" cstate="print"/>
          <a:srcRect/>
          <a:stretch>
            <a:fillRect/>
          </a:stretch>
        </p:blipFill>
        <p:spPr bwMode="auto">
          <a:xfrm>
            <a:off x="6156176" y="-315416"/>
            <a:ext cx="2987824" cy="3088190"/>
          </a:xfrm>
          <a:prstGeom prst="rect">
            <a:avLst/>
          </a:prstGeom>
          <a:noFill/>
        </p:spPr>
      </p:pic>
      <p:sp>
        <p:nvSpPr>
          <p:cNvPr id="7" name="Прямоугольник 6"/>
          <p:cNvSpPr/>
          <p:nvPr/>
        </p:nvSpPr>
        <p:spPr>
          <a:xfrm>
            <a:off x="1547664" y="2420888"/>
            <a:ext cx="6696744" cy="3046988"/>
          </a:xfrm>
          <a:prstGeom prst="rect">
            <a:avLst/>
          </a:prstGeom>
        </p:spPr>
        <p:txBody>
          <a:bodyPr wrap="square">
            <a:spAutoFit/>
          </a:bodyPr>
          <a:lstStyle/>
          <a:p>
            <a:pPr algn="ctr"/>
            <a:r>
              <a:rPr lang="uk-UA" sz="2400" b="1" i="1" dirty="0" smtClean="0">
                <a:solidFill>
                  <a:srgbClr val="0000CC"/>
                </a:solidFill>
                <a:latin typeface="Arial Black" pitchFamily="34" charset="0"/>
              </a:rPr>
              <a:t>РМ № 1</a:t>
            </a:r>
            <a:r>
              <a:rPr lang="ru-RU" sz="2400" b="1" i="1" dirty="0" smtClean="0">
                <a:solidFill>
                  <a:srgbClr val="0000CC"/>
                </a:solidFill>
                <a:latin typeface="Arial Black" pitchFamily="34" charset="0"/>
              </a:rPr>
              <a:t>1</a:t>
            </a:r>
            <a:r>
              <a:rPr lang="uk-UA" sz="2400" b="1" i="1" dirty="0" smtClean="0">
                <a:solidFill>
                  <a:srgbClr val="0000CC"/>
                </a:solidFill>
                <a:latin typeface="Arial Black" pitchFamily="34" charset="0"/>
              </a:rPr>
              <a:t>.</a:t>
            </a:r>
            <a:r>
              <a:rPr lang="uk-UA" sz="2400" dirty="0" smtClean="0">
                <a:solidFill>
                  <a:srgbClr val="0000CC"/>
                </a:solidFill>
                <a:latin typeface="Arial Black" pitchFamily="34" charset="0"/>
              </a:rPr>
              <a:t> </a:t>
            </a:r>
            <a:r>
              <a:rPr lang="uk-UA" sz="2400" dirty="0" smtClean="0">
                <a:latin typeface="Arial Black" pitchFamily="34" charset="0"/>
              </a:rPr>
              <a:t>Особливості будови опису місцевості. Усний твір-опис місцевості (вулиці, села, міста) на основі особистих спостережень і вражень у художньому стилі (за складним планом) з використанням речень, ускладнених однорідними членами речення</a:t>
            </a:r>
            <a:endParaRPr lang="ru-RU" sz="2400" dirty="0">
              <a:solidFill>
                <a:srgbClr val="0000CC"/>
              </a:solidFill>
              <a:latin typeface="Arial Black"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467544" y="713601"/>
            <a:ext cx="8280920"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  </a:t>
            </a:r>
            <a:r>
              <a:rPr kumimoji="0" lang="uk-UA" sz="2400" b="1" i="0" u="none" strike="noStrike" cap="none" normalizeH="0" baseline="0" dirty="0" smtClean="0">
                <a:ln>
                  <a:noFill/>
                </a:ln>
                <a:solidFill>
                  <a:srgbClr val="0000CC"/>
                </a:solidFill>
                <a:effectLst/>
                <a:latin typeface="Arial Black" pitchFamily="34" charset="0"/>
                <a:ea typeface="Calibri" pitchFamily="34" charset="0"/>
                <a:cs typeface="Times New Roman" pitchFamily="18" charset="0"/>
              </a:rPr>
              <a:t>Твір-опис</a:t>
            </a:r>
            <a:r>
              <a:rPr kumimoji="0" lang="uk-UA" sz="2400" b="0" i="0" u="none" strike="noStrike" cap="none" normalizeH="0" baseline="0" dirty="0" smtClean="0">
                <a:ln>
                  <a:noFill/>
                </a:ln>
                <a:solidFill>
                  <a:srgbClr val="0000CC"/>
                </a:solidFill>
                <a:effectLst/>
                <a:latin typeface="Arial Black" pitchFamily="34" charset="0"/>
                <a:ea typeface="Calibri" pitchFamily="34" charset="0"/>
                <a:cs typeface="Times New Roman" pitchFamily="18" charset="0"/>
              </a:rPr>
              <a:t>  місцевості – </a:t>
            </a:r>
            <a:r>
              <a:rPr kumimoji="0" lang="uk-UA" sz="2400" b="1" i="0" u="none" strike="noStrike" cap="none" normalizeH="0" baseline="0" dirty="0" smtClean="0">
                <a:ln>
                  <a:noFill/>
                </a:ln>
                <a:solidFill>
                  <a:srgbClr val="0000CC"/>
                </a:solidFill>
                <a:effectLst/>
                <a:latin typeface="Arial Black" pitchFamily="34" charset="0"/>
                <a:ea typeface="Times New Roman" pitchFamily="18" charset="0"/>
                <a:cs typeface="Times New Roman" pitchFamily="18" charset="0"/>
              </a:rPr>
              <a:t> </a:t>
            </a:r>
            <a:r>
              <a:rPr kumimoji="0" lang="uk-UA" sz="2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це зв’язний текст, який дає словесне зображення основних ознак міста, села, вулиці, подвір’я, площі.</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CC"/>
                </a:solidFill>
                <a:effectLst/>
                <a:latin typeface="Arial Black" pitchFamily="34" charset="0"/>
                <a:ea typeface="Times New Roman" pitchFamily="18" charset="0"/>
                <a:cs typeface="Times New Roman" pitchFamily="18" charset="0"/>
              </a:rPr>
              <a:t>Щоб описати місцевість, потрібно вказати:</a:t>
            </a:r>
            <a:endParaRPr kumimoji="0" lang="ru-RU" sz="2400" b="0" i="0" u="none" strike="noStrike" cap="none" normalizeH="0" baseline="0" dirty="0" smtClean="0">
              <a:ln>
                <a:noFill/>
              </a:ln>
              <a:solidFill>
                <a:srgbClr val="0000CC"/>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де вона розташована;</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історичні відомості, пов’язані з нею;</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предмети (об’єкти), які є в цій місцевості.</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0000CC"/>
                </a:solidFill>
                <a:effectLst/>
                <a:latin typeface="Arial Black" pitchFamily="34" charset="0"/>
                <a:ea typeface="Times New Roman" pitchFamily="18" charset="0"/>
                <a:cs typeface="Times New Roman" pitchFamily="18" charset="0"/>
              </a:rPr>
              <a:t>Отже, </a:t>
            </a:r>
            <a:r>
              <a:rPr kumimoji="0" lang="uk-UA" sz="2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складовими опису місцевості є опис місця й описи окремих предметів, які на цьому місці розташовані.</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400" b="0" i="1" u="none" strike="noStrike" cap="none" normalizeH="0" baseline="0" dirty="0" smtClean="0">
                <a:ln>
                  <a:noFill/>
                </a:ln>
                <a:solidFill>
                  <a:srgbClr val="0000CC"/>
                </a:solidFill>
                <a:effectLst/>
                <a:latin typeface="Arial Black" pitchFamily="34" charset="0"/>
                <a:ea typeface="Times New Roman" pitchFamily="18" charset="0"/>
                <a:cs typeface="Times New Roman" pitchFamily="18" charset="0"/>
              </a:rPr>
              <a:t>Опис місцевості складається за такою схемою:</a:t>
            </a:r>
            <a:endParaRPr kumimoji="0" lang="ru-RU" sz="2400" b="0" i="1" u="none" strike="noStrike" cap="none" normalizeH="0" baseline="0" dirty="0" smtClean="0">
              <a:ln>
                <a:noFill/>
              </a:ln>
              <a:solidFill>
                <a:srgbClr val="0000CC"/>
              </a:solidFill>
              <a:effectLst/>
              <a:latin typeface="Arial Black" pitchFamily="34" charset="0"/>
              <a:cs typeface="Arial" pitchFamily="34" charset="0"/>
            </a:endParaRPr>
          </a:p>
          <a:p>
            <a:pPr marL="0" marR="0" lvl="0" indent="179388" algn="ctr" defTabSz="914400" rtl="0" eaLnBrk="0" fontAlgn="base" latinLnBrk="0" hangingPunct="0">
              <a:lnSpc>
                <a:spcPct val="100000"/>
              </a:lnSpc>
              <a:spcBef>
                <a:spcPct val="0"/>
              </a:spcBef>
              <a:spcAft>
                <a:spcPct val="0"/>
              </a:spcAft>
              <a:buClrTx/>
              <a:buSzTx/>
              <a:buFontTx/>
              <a:buNone/>
              <a:tabLst/>
            </a:pPr>
            <a:r>
              <a:rPr kumimoji="0" lang="uk-UA" sz="4000" b="0" i="1" u="none" strike="noStrike" cap="none" normalizeH="0" baseline="0" dirty="0" smtClean="0">
                <a:ln>
                  <a:noFill/>
                </a:ln>
                <a:solidFill>
                  <a:srgbClr val="C00000"/>
                </a:solidFill>
                <a:effectLst/>
                <a:latin typeface="Arial Black" pitchFamily="34" charset="0"/>
                <a:ea typeface="Times New Roman" pitchFamily="18" charset="0"/>
                <a:cs typeface="Times New Roman" pitchFamily="18" charset="0"/>
              </a:rPr>
              <a:t>ДЕ? – ЩО? – і ЯКЕ це ЩО?</a:t>
            </a:r>
            <a:endParaRPr kumimoji="0" lang="uk-UA" sz="4000" b="0" i="0" u="none" strike="noStrike" cap="none" normalizeH="0" baseline="0" dirty="0" smtClean="0">
              <a:ln>
                <a:noFill/>
              </a:ln>
              <a:solidFill>
                <a:srgbClr val="C00000"/>
              </a:solidFill>
              <a:effectLst/>
              <a:latin typeface="Arial Black"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95536" y="260648"/>
            <a:ext cx="8064896"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79388" algn="ctr" defTabSz="914400" rtl="0" eaLnBrk="1" fontAlgn="base" latinLnBrk="0" hangingPunct="1">
              <a:lnSpc>
                <a:spcPct val="100000"/>
              </a:lnSpc>
              <a:spcBef>
                <a:spcPct val="0"/>
              </a:spcBef>
              <a:spcAft>
                <a:spcPct val="0"/>
              </a:spcAft>
              <a:buClrTx/>
              <a:buSzTx/>
              <a:buFontTx/>
              <a:buNone/>
              <a:tabLst/>
            </a:pPr>
            <a:r>
              <a:rPr lang="uk-UA" sz="2400" dirty="0" smtClean="0">
                <a:solidFill>
                  <a:srgbClr val="C00000"/>
                </a:solidFill>
                <a:latin typeface="Arial Black" pitchFamily="34" charset="0"/>
                <a:ea typeface="Calibri" pitchFamily="34" charset="0"/>
                <a:cs typeface="Times New Roman" pitchFamily="18" charset="0"/>
              </a:rPr>
              <a:t>О</a:t>
            </a:r>
            <a:r>
              <a:rPr kumimoji="0" lang="uk-UA" sz="2400" b="0" i="0" u="none" strike="noStrike" cap="none" normalizeH="0" baseline="0" dirty="0" smtClean="0">
                <a:ln>
                  <a:noFill/>
                </a:ln>
                <a:solidFill>
                  <a:srgbClr val="C00000"/>
                </a:solidFill>
                <a:effectLst/>
                <a:latin typeface="Arial Black" pitchFamily="34" charset="0"/>
                <a:ea typeface="Calibri" pitchFamily="34" charset="0"/>
                <a:cs typeface="Times New Roman" pitchFamily="18" charset="0"/>
              </a:rPr>
              <a:t>собливості наукового та </a:t>
            </a:r>
          </a:p>
          <a:p>
            <a:pPr marL="0" marR="0" lvl="0" indent="179388"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rgbClr val="C00000"/>
                </a:solidFill>
                <a:effectLst/>
                <a:latin typeface="Arial Black" pitchFamily="34" charset="0"/>
                <a:ea typeface="Calibri" pitchFamily="34" charset="0"/>
                <a:cs typeface="Times New Roman" pitchFamily="18" charset="0"/>
              </a:rPr>
              <a:t>художнього описів</a:t>
            </a:r>
            <a:endParaRPr kumimoji="0" lang="ru-RU" sz="2400" b="0" i="0" u="none" strike="noStrike" cap="none" normalizeH="0" baseline="0" dirty="0" smtClean="0">
              <a:ln>
                <a:noFill/>
              </a:ln>
              <a:solidFill>
                <a:srgbClr val="C00000"/>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У </a:t>
            </a:r>
            <a:r>
              <a:rPr kumimoji="0" lang="uk-UA" sz="2200" b="0" i="1" u="none" strike="noStrike" cap="none" normalizeH="0" baseline="0" dirty="0" smtClean="0">
                <a:ln>
                  <a:noFill/>
                </a:ln>
                <a:solidFill>
                  <a:srgbClr val="0000CC"/>
                </a:solidFill>
                <a:effectLst/>
                <a:latin typeface="Arial Black" pitchFamily="34" charset="0"/>
                <a:ea typeface="Calibri" pitchFamily="34" charset="0"/>
                <a:cs typeface="Times New Roman" pitchFamily="18" charset="0"/>
              </a:rPr>
              <a:t>науковому</a:t>
            </a:r>
            <a:r>
              <a:rPr kumimoji="0" lang="uk-UA" sz="2200" b="0" i="0"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 описі місцевості інформацію про її розмір, освітлення, предмети, які там є, подають безсторонньо,  ставлення автора до описаного не висловлюється. </a:t>
            </a: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200" b="0" i="1" u="none" strike="noStrike" cap="none" normalizeH="0" baseline="0" dirty="0" smtClean="0">
                <a:ln>
                  <a:noFill/>
                </a:ln>
                <a:solidFill>
                  <a:srgbClr val="006600"/>
                </a:solidFill>
                <a:effectLst/>
                <a:latin typeface="Arial Black" pitchFamily="34" charset="0"/>
                <a:ea typeface="Calibri" pitchFamily="34" charset="0"/>
                <a:cs typeface="Times New Roman" pitchFamily="18" charset="0"/>
              </a:rPr>
              <a:t>Мета такого опису</a:t>
            </a:r>
            <a:r>
              <a:rPr kumimoji="0" lang="uk-UA" sz="2200" b="0" i="0" u="none" strike="noStrike" cap="none" normalizeH="0" baseline="0" dirty="0" smtClean="0">
                <a:ln>
                  <a:noFill/>
                </a:ln>
                <a:solidFill>
                  <a:srgbClr val="006600"/>
                </a:solidFill>
                <a:effectLst/>
                <a:latin typeface="Arial Black" pitchFamily="34" charset="0"/>
                <a:ea typeface="Calibri" pitchFamily="34" charset="0"/>
                <a:cs typeface="Times New Roman" pitchFamily="18" charset="0"/>
              </a:rPr>
              <a:t> </a:t>
            </a:r>
            <a:r>
              <a:rPr kumimoji="0" lang="uk-UA" sz="2200" b="0" i="0" u="none" strike="noStrike" cap="none" normalizeH="0" baseline="0" dirty="0" smtClean="0">
                <a:ln>
                  <a:noFill/>
                </a:ln>
                <a:solidFill>
                  <a:srgbClr val="006600"/>
                </a:solidFill>
                <a:effectLst/>
                <a:latin typeface="Arial Black" pitchFamily="34" charset="0"/>
                <a:ea typeface="Times New Roman" pitchFamily="18" charset="0"/>
                <a:cs typeface="Times New Roman" pitchFamily="18" charset="0"/>
              </a:rPr>
              <a:t>―</a:t>
            </a:r>
            <a:r>
              <a:rPr kumimoji="0" lang="uk-UA" sz="2200" b="0" i="0" u="none" strike="noStrike" cap="none" normalizeH="0" baseline="0" dirty="0" smtClean="0">
                <a:ln>
                  <a:noFill/>
                </a:ln>
                <a:solidFill>
                  <a:srgbClr val="006600"/>
                </a:solidFill>
                <a:effectLst/>
                <a:latin typeface="Arial Black" pitchFamily="34" charset="0"/>
                <a:ea typeface="Calibri" pitchFamily="34" charset="0"/>
                <a:cs typeface="Times New Roman" pitchFamily="18" charset="0"/>
              </a:rPr>
              <a:t> </a:t>
            </a:r>
            <a:r>
              <a:rPr kumimoji="0" lang="uk-UA" sz="2200" b="0" i="0"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точність і конкретність. Слова вживають лише в прямому значенні.</a:t>
            </a:r>
            <a:endParaRPr kumimoji="0" lang="ru-RU" sz="22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У </a:t>
            </a:r>
            <a:r>
              <a:rPr kumimoji="0" lang="uk-UA" sz="2200" b="0" i="1" u="none" strike="noStrike" cap="none" normalizeH="0" baseline="0" dirty="0" smtClean="0">
                <a:ln>
                  <a:noFill/>
                </a:ln>
                <a:solidFill>
                  <a:srgbClr val="0000CC"/>
                </a:solidFill>
                <a:effectLst/>
                <a:latin typeface="Arial Black" pitchFamily="34" charset="0"/>
                <a:ea typeface="Calibri" pitchFamily="34" charset="0"/>
                <a:cs typeface="Times New Roman" pitchFamily="18" charset="0"/>
              </a:rPr>
              <a:t>художньому</a:t>
            </a:r>
            <a:r>
              <a:rPr kumimoji="0" lang="uk-UA" sz="2200" b="0" i="0"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 описі місцевості передають ставлення автора до описуваного. Інколи автор висловлює оцінку прямо, проте здебільшого це робить за допомогою відповідно дібраних художніх засобів: епітетів, порівнянь, персоніфікації тощо. </a:t>
            </a: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200" b="0" i="1" u="none" strike="noStrike" cap="none" normalizeH="0" baseline="0" dirty="0" smtClean="0">
                <a:ln>
                  <a:noFill/>
                </a:ln>
                <a:solidFill>
                  <a:srgbClr val="006600"/>
                </a:solidFill>
                <a:effectLst/>
                <a:latin typeface="Arial Black" pitchFamily="34" charset="0"/>
                <a:ea typeface="Calibri" pitchFamily="34" charset="0"/>
                <a:cs typeface="Times New Roman" pitchFamily="18" charset="0"/>
              </a:rPr>
              <a:t>Мета</a:t>
            </a:r>
            <a:r>
              <a:rPr kumimoji="0" lang="uk-UA" sz="2200" b="1" i="0" u="none" strike="noStrike" cap="none" normalizeH="0" baseline="0" dirty="0" smtClean="0">
                <a:ln>
                  <a:noFill/>
                </a:ln>
                <a:solidFill>
                  <a:srgbClr val="006600"/>
                </a:solidFill>
                <a:effectLst/>
                <a:latin typeface="Arial Black" pitchFamily="34" charset="0"/>
                <a:ea typeface="Calibri" pitchFamily="34" charset="0"/>
                <a:cs typeface="Times New Roman" pitchFamily="18" charset="0"/>
              </a:rPr>
              <a:t> </a:t>
            </a:r>
            <a:r>
              <a:rPr kumimoji="0" lang="uk-UA" sz="2200" b="0" i="1" u="none" strike="noStrike" cap="none" normalizeH="0" baseline="0" dirty="0" smtClean="0">
                <a:ln>
                  <a:noFill/>
                </a:ln>
                <a:solidFill>
                  <a:srgbClr val="006600"/>
                </a:solidFill>
                <a:effectLst/>
                <a:latin typeface="Arial Black" pitchFamily="34" charset="0"/>
                <a:ea typeface="Calibri" pitchFamily="34" charset="0"/>
                <a:cs typeface="Times New Roman" pitchFamily="18" charset="0"/>
              </a:rPr>
              <a:t>такого опису</a:t>
            </a:r>
            <a:r>
              <a:rPr kumimoji="0" lang="uk-UA" sz="2200" b="0" i="0" u="none" strike="noStrike" cap="none" normalizeH="0" baseline="0" dirty="0" smtClean="0">
                <a:ln>
                  <a:noFill/>
                </a:ln>
                <a:solidFill>
                  <a:srgbClr val="006600"/>
                </a:solidFill>
                <a:effectLst/>
                <a:latin typeface="Arial Black" pitchFamily="34" charset="0"/>
                <a:ea typeface="Calibri" pitchFamily="34" charset="0"/>
                <a:cs typeface="Times New Roman" pitchFamily="18" charset="0"/>
              </a:rPr>
              <a:t> </a:t>
            </a:r>
            <a:r>
              <a:rPr kumimoji="0" lang="uk-UA" sz="2200" b="0" i="0" u="none" strike="noStrike" cap="none" normalizeH="0" baseline="0" dirty="0" smtClean="0">
                <a:ln>
                  <a:noFill/>
                </a:ln>
                <a:solidFill>
                  <a:srgbClr val="006600"/>
                </a:solidFill>
                <a:effectLst/>
                <a:latin typeface="Arial Black" pitchFamily="34" charset="0"/>
                <a:ea typeface="Times New Roman" pitchFamily="18" charset="0"/>
                <a:cs typeface="Times New Roman" pitchFamily="18" charset="0"/>
              </a:rPr>
              <a:t>―</a:t>
            </a:r>
            <a:r>
              <a:rPr kumimoji="0" lang="uk-UA" sz="2200" b="0" i="0" u="none" strike="noStrike" cap="none" normalizeH="0" baseline="0" dirty="0" smtClean="0">
                <a:ln>
                  <a:noFill/>
                </a:ln>
                <a:solidFill>
                  <a:srgbClr val="006600"/>
                </a:solidFill>
                <a:effectLst/>
                <a:latin typeface="Arial Black" pitchFamily="34" charset="0"/>
                <a:ea typeface="Calibri" pitchFamily="34" charset="0"/>
                <a:cs typeface="Times New Roman" pitchFamily="18" charset="0"/>
              </a:rPr>
              <a:t> </a:t>
            </a:r>
            <a:r>
              <a:rPr kumimoji="0" lang="uk-UA" sz="2200" b="0" i="0"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сформувати певне ставлення до місцевості, що описується.</a:t>
            </a:r>
            <a:r>
              <a:rPr kumimoji="0" lang="uk-UA" sz="2200" b="1" i="0"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 </a:t>
            </a:r>
            <a:r>
              <a:rPr kumimoji="0" lang="uk-UA" sz="2200" b="1"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                                         </a:t>
            </a:r>
            <a:endParaRPr kumimoji="0" lang="uk-UA" sz="2200" b="0" i="0" u="none" strike="noStrike" cap="none" normalizeH="0" baseline="0" dirty="0" smtClean="0">
              <a:ln>
                <a:noFill/>
              </a:ln>
              <a:solidFill>
                <a:schemeClr val="tx1"/>
              </a:solidFill>
              <a:effectLst/>
              <a:latin typeface="Arial Black"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971600" y="0"/>
            <a:ext cx="7740352"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400" b="1" i="1" dirty="0" smtClean="0">
                <a:solidFill>
                  <a:srgbClr val="C00000"/>
                </a:solidFill>
                <a:latin typeface="Arial Black" pitchFamily="34" charset="0"/>
              </a:rPr>
              <a:t>Творче спостереження з елементами аналізу</a:t>
            </a:r>
            <a:endParaRPr lang="ru-RU" sz="2400" dirty="0" smtClean="0">
              <a:solidFill>
                <a:srgbClr val="C00000"/>
              </a:solidFill>
              <a:latin typeface="Arial Black" pitchFamily="34" charset="0"/>
            </a:endParaRPr>
          </a:p>
          <a:p>
            <a:pPr algn="ctr"/>
            <a:r>
              <a:rPr lang="uk-UA" sz="2400" dirty="0" smtClean="0">
                <a:solidFill>
                  <a:srgbClr val="0000CC"/>
                </a:solidFill>
                <a:latin typeface="Arial Black" pitchFamily="34" charset="0"/>
              </a:rPr>
              <a:t>Прочитайте (прослухайте) текст і виконайте завдання до нього.</a:t>
            </a:r>
            <a:endParaRPr lang="ru-RU" sz="2400" dirty="0" smtClean="0">
              <a:solidFill>
                <a:srgbClr val="0000CC"/>
              </a:solidFill>
              <a:latin typeface="Arial Black" pitchFamily="34" charset="0"/>
            </a:endParaRPr>
          </a:p>
        </p:txBody>
      </p:sp>
      <p:pic>
        <p:nvPicPr>
          <p:cNvPr id="3" name="Picture 5" descr="C:\Users\User\Desktop\teacher_img.png"/>
          <p:cNvPicPr>
            <a:picLocks noChangeAspect="1" noChangeArrowheads="1"/>
          </p:cNvPicPr>
          <p:nvPr/>
        </p:nvPicPr>
        <p:blipFill>
          <a:blip r:embed="rId2" cstate="print"/>
          <a:srcRect/>
          <a:stretch>
            <a:fillRect/>
          </a:stretch>
        </p:blipFill>
        <p:spPr bwMode="auto">
          <a:xfrm>
            <a:off x="0" y="2924944"/>
            <a:ext cx="3185518" cy="3933056"/>
          </a:xfrm>
          <a:prstGeom prst="rect">
            <a:avLst/>
          </a:prstGeom>
          <a:noFill/>
          <a:ln w="9525">
            <a:noFill/>
            <a:miter lim="800000"/>
            <a:headEnd/>
            <a:tailEnd/>
          </a:ln>
        </p:spPr>
      </p:pic>
      <p:sp>
        <p:nvSpPr>
          <p:cNvPr id="4" name="Прямоугольник 3"/>
          <p:cNvSpPr/>
          <p:nvPr/>
        </p:nvSpPr>
        <p:spPr>
          <a:xfrm>
            <a:off x="3131840" y="1988840"/>
            <a:ext cx="5832648" cy="3785652"/>
          </a:xfrm>
          <a:prstGeom prst="rect">
            <a:avLst/>
          </a:prstGeom>
        </p:spPr>
        <p:txBody>
          <a:bodyPr wrap="square">
            <a:spAutoFit/>
          </a:bodyPr>
          <a:lstStyle/>
          <a:p>
            <a:pPr lvl="0" indent="179388" fontAlgn="base">
              <a:spcBef>
                <a:spcPct val="0"/>
              </a:spcBef>
              <a:spcAft>
                <a:spcPct val="0"/>
              </a:spcAft>
            </a:pPr>
            <a:r>
              <a:rPr lang="uk-UA" sz="2400" dirty="0" smtClean="0">
                <a:latin typeface="Arial Black" pitchFamily="34" charset="0"/>
                <a:ea typeface="Calibri" pitchFamily="34" charset="0"/>
                <a:cs typeface="Times New Roman" pitchFamily="18" charset="0"/>
              </a:rPr>
              <a:t>1. Визначте тему й основну думку.</a:t>
            </a:r>
            <a:endParaRPr lang="ru-RU" sz="2400" dirty="0" smtClean="0">
              <a:latin typeface="Arial Black" pitchFamily="34" charset="0"/>
              <a:cs typeface="Arial" pitchFamily="34" charset="0"/>
            </a:endParaRPr>
          </a:p>
          <a:p>
            <a:pPr lvl="0" indent="179388" eaLnBrk="0" fontAlgn="base" hangingPunct="0">
              <a:spcBef>
                <a:spcPct val="0"/>
              </a:spcBef>
              <a:spcAft>
                <a:spcPct val="0"/>
              </a:spcAft>
            </a:pPr>
            <a:r>
              <a:rPr lang="uk-UA" sz="2400" dirty="0" smtClean="0">
                <a:latin typeface="Arial Black" pitchFamily="34" charset="0"/>
                <a:ea typeface="Calibri" pitchFamily="34" charset="0"/>
                <a:cs typeface="Times New Roman" pitchFamily="18" charset="0"/>
              </a:rPr>
              <a:t>2.</a:t>
            </a:r>
            <a:r>
              <a:rPr lang="uk-UA" sz="2400" b="1" dirty="0" smtClean="0">
                <a:latin typeface="Arial Black" pitchFamily="34" charset="0"/>
                <a:ea typeface="Calibri" pitchFamily="34" charset="0"/>
                <a:cs typeface="Times New Roman" pitchFamily="18" charset="0"/>
              </a:rPr>
              <a:t> </a:t>
            </a:r>
            <a:r>
              <a:rPr lang="uk-UA" sz="2400" dirty="0" smtClean="0">
                <a:latin typeface="Arial Black" pitchFamily="34" charset="0"/>
                <a:ea typeface="Calibri" pitchFamily="34" charset="0"/>
                <a:cs typeface="Times New Roman" pitchFamily="18" charset="0"/>
              </a:rPr>
              <a:t>З’ясуйте тип і стиль мовлення. Думку обґрунтуйте.</a:t>
            </a:r>
            <a:endParaRPr lang="ru-RU" sz="2400" dirty="0" smtClean="0">
              <a:latin typeface="Arial Black" pitchFamily="34" charset="0"/>
              <a:cs typeface="Arial" pitchFamily="34" charset="0"/>
            </a:endParaRPr>
          </a:p>
          <a:p>
            <a:pPr lvl="0" indent="179388" eaLnBrk="0" fontAlgn="base" hangingPunct="0">
              <a:spcBef>
                <a:spcPct val="0"/>
              </a:spcBef>
              <a:spcAft>
                <a:spcPct val="0"/>
              </a:spcAft>
            </a:pPr>
            <a:r>
              <a:rPr lang="uk-UA" sz="2400" dirty="0" smtClean="0">
                <a:latin typeface="Arial Black" pitchFamily="34" charset="0"/>
                <a:ea typeface="Calibri" pitchFamily="34" charset="0"/>
                <a:cs typeface="Times New Roman" pitchFamily="18" charset="0"/>
              </a:rPr>
              <a:t>3. Назвіть слова, які використовує автор для опису місцевості (зокрема вулиці).   </a:t>
            </a:r>
            <a:endParaRPr lang="ru-RU" sz="2400" dirty="0" smtClean="0">
              <a:latin typeface="Arial Black" pitchFamily="34" charset="0"/>
              <a:cs typeface="Arial" pitchFamily="34" charset="0"/>
            </a:endParaRPr>
          </a:p>
          <a:p>
            <a:pPr lvl="0" indent="179388" eaLnBrk="0" fontAlgn="base" hangingPunct="0">
              <a:spcBef>
                <a:spcPct val="0"/>
              </a:spcBef>
              <a:spcAft>
                <a:spcPct val="0"/>
              </a:spcAft>
            </a:pPr>
            <a:r>
              <a:rPr lang="uk-UA" sz="2400" dirty="0" smtClean="0">
                <a:latin typeface="Arial Black" pitchFamily="34" charset="0"/>
                <a:ea typeface="Calibri" pitchFamily="34" charset="0"/>
                <a:cs typeface="Times New Roman" pitchFamily="18" charset="0"/>
              </a:rPr>
              <a:t>4. Які з речень вказують на позицію спостерігача? Яку роль вони відіграють у тексті?</a:t>
            </a:r>
            <a:endParaRPr lang="uk-UA" sz="2400" dirty="0" smtClean="0">
              <a:latin typeface="Arial Black"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19458" name="Picture 2" descr="Картинки по запросу Хрещатик"/>
          <p:cNvPicPr>
            <a:picLocks noChangeAspect="1" noChangeArrowheads="1"/>
          </p:cNvPicPr>
          <p:nvPr/>
        </p:nvPicPr>
        <p:blipFill>
          <a:blip r:embed="rId2" cstate="print"/>
          <a:srcRect/>
          <a:stretch>
            <a:fillRect/>
          </a:stretch>
        </p:blipFill>
        <p:spPr bwMode="auto">
          <a:xfrm>
            <a:off x="-1" y="0"/>
            <a:ext cx="9277111" cy="6858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51520" y="903203"/>
            <a:ext cx="864096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79388" algn="l" defTabSz="914400" rtl="0" eaLnBrk="1" fontAlgn="base" latinLnBrk="0" hangingPunct="1">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Широкий, як Дніпро, Хрещатик. Попід берегом на тротуарах – люди; посередині, на бруківці, – машини… Пливемо ми, линемо, </a:t>
            </a:r>
            <a:r>
              <a:rPr kumimoji="0" lang="uk-UA" b="0" i="1" u="none" strike="noStrike" cap="none" normalizeH="0" baseline="0" dirty="0" err="1" smtClean="0">
                <a:ln>
                  <a:noFill/>
                </a:ln>
                <a:solidFill>
                  <a:schemeClr val="tx1"/>
                </a:solidFill>
                <a:effectLst/>
                <a:latin typeface="Arial Black" pitchFamily="34" charset="0"/>
                <a:ea typeface="Calibri" pitchFamily="34" charset="0"/>
                <a:cs typeface="Times New Roman" pitchFamily="18" charset="0"/>
              </a:rPr>
              <a:t>викроковуємо</a:t>
            </a:r>
            <a:r>
              <a:rPr kumimoji="0" lang="uk-UA"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 Хрещатиком… Праворуч – багатоповерхові будинки, схожі на величезні, кахлею обкладені груби, один на одного громадяться, угору на Печерськ лізучи. Ліворуч  ЦУМ  склом на сонці виблискує. Далі – здоровенна десятиповерхова міськрада (скільки ж то в ній людей радиться – така велика!).</a:t>
            </a:r>
            <a:endParaRPr kumimoji="0" lang="ru-RU"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Десь за міськрадою – вежа телевізійна небо аж у космос проштрикує. Оце висота! Далі на тлі неба круглі з хрестами бані вимальовуються – то костел.</a:t>
            </a:r>
            <a:endParaRPr kumimoji="0" lang="ru-RU"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За вулицею Прорізною Хрещатик звертає праворуч і, порозсувавши будинки подалі від себе (наче збирається крикнути: «Пустіть мене, я хочу пірнути в Дніпро!»), утикається на Європейській площі у філармонію. І через ту філармонію в Дніпро не пірнає…</a:t>
            </a: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Та після вулиці Прорізної ми по Хрещатику далі не пішли, бо праворуч була станція метро. А метро, як ви знаєте, – це метро! І я хотів би глянути на того, хто, приїхавши до Києва з </a:t>
            </a:r>
            <a:r>
              <a:rPr kumimoji="0" lang="uk-UA" b="0" i="1" u="none" strike="noStrike" cap="none" normalizeH="0" baseline="0" dirty="0" err="1" smtClean="0">
                <a:ln>
                  <a:noFill/>
                </a:ln>
                <a:solidFill>
                  <a:schemeClr val="tx1"/>
                </a:solidFill>
                <a:effectLst/>
                <a:latin typeface="Arial Black" pitchFamily="34" charset="0"/>
                <a:ea typeface="Calibri" pitchFamily="34" charset="0"/>
                <a:cs typeface="Times New Roman" pitchFamily="18" charset="0"/>
              </a:rPr>
              <a:t>Васюківки</a:t>
            </a:r>
            <a:r>
              <a:rPr kumimoji="0" lang="uk-UA"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 байдуже пройшов повз метро! </a:t>
            </a:r>
            <a:endParaRPr kumimoji="0" lang="uk-UA" b="0" i="0" u="none" strike="noStrike" cap="none" normalizeH="0" baseline="0" dirty="0" smtClean="0">
              <a:ln>
                <a:noFill/>
              </a:ln>
              <a:solidFill>
                <a:schemeClr val="tx1"/>
              </a:solidFill>
              <a:effectLst/>
              <a:latin typeface="Arial Black" pitchFamily="34" charset="0"/>
              <a:cs typeface="Arial" pitchFamily="34" charset="0"/>
            </a:endParaRPr>
          </a:p>
        </p:txBody>
      </p:sp>
      <p:sp>
        <p:nvSpPr>
          <p:cNvPr id="3" name="Прямоугольник 2"/>
          <p:cNvSpPr/>
          <p:nvPr/>
        </p:nvSpPr>
        <p:spPr>
          <a:xfrm>
            <a:off x="2627784" y="0"/>
            <a:ext cx="4110421"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0" lang="uk-UA" sz="5400" b="1" i="1" u="none" strike="noStrike" cap="none" spc="50" normalizeH="0" baseline="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a typeface="Calibri" pitchFamily="34" charset="0"/>
                <a:cs typeface="Times New Roman" pitchFamily="18" charset="0"/>
              </a:rPr>
              <a:t>Хрещатик</a:t>
            </a:r>
            <a:endParaRPr lang="ru-RU"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Картинки по запросу Хрещатик міська рада"/>
          <p:cNvPicPr>
            <a:picLocks noChangeAspect="1" noChangeArrowheads="1"/>
          </p:cNvPicPr>
          <p:nvPr/>
        </p:nvPicPr>
        <p:blipFill>
          <a:blip r:embed="rId2" cstate="print"/>
          <a:srcRect/>
          <a:stretch>
            <a:fillRect/>
          </a:stretch>
        </p:blipFill>
        <p:spPr bwMode="auto">
          <a:xfrm>
            <a:off x="-1" y="0"/>
            <a:ext cx="9151097" cy="68580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395536" y="620688"/>
            <a:ext cx="846043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79388" algn="ctr" defTabSz="914400" rtl="0" eaLnBrk="1" fontAlgn="base" latinLnBrk="0" hangingPunct="1">
              <a:lnSpc>
                <a:spcPct val="100000"/>
              </a:lnSpc>
              <a:spcBef>
                <a:spcPct val="0"/>
              </a:spcBef>
              <a:spcAft>
                <a:spcPct val="0"/>
              </a:spcAft>
              <a:buClrTx/>
              <a:buSzTx/>
              <a:buFontTx/>
              <a:buNone/>
              <a:tabLst/>
            </a:pPr>
            <a:r>
              <a:rPr kumimoji="0" lang="uk-UA" sz="2400" b="0" i="1" u="none" strike="noStrike" cap="none" normalizeH="0" baseline="0" dirty="0" smtClean="0">
                <a:ln>
                  <a:noFill/>
                </a:ln>
                <a:solidFill>
                  <a:srgbClr val="0000CC"/>
                </a:solidFill>
                <a:effectLst/>
                <a:latin typeface="Arial Black" pitchFamily="34" charset="0"/>
                <a:ea typeface="Calibri" pitchFamily="34" charset="0"/>
                <a:cs typeface="Times New Roman" pitchFamily="18" charset="0"/>
              </a:rPr>
              <a:t>План опису вулиці</a:t>
            </a:r>
            <a:endParaRPr kumimoji="0" lang="ru-RU" sz="2400" b="0" i="0" u="none" strike="noStrike" cap="none" normalizeH="0" baseline="0" dirty="0" smtClean="0">
              <a:ln>
                <a:noFill/>
              </a:ln>
              <a:solidFill>
                <a:srgbClr val="0000CC"/>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Char char="•"/>
              <a:tabLst/>
            </a:pPr>
            <a:r>
              <a:rPr kumimoji="0" lang="uk-UA" sz="2400"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Оцінка й загальне враження від місцевості.</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Char char="•"/>
              <a:tabLst/>
            </a:pPr>
            <a:r>
              <a:rPr kumimoji="0" lang="uk-UA" sz="2400"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У якому місті (селі) знаходиться вулиця?</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Char char="•"/>
              <a:tabLst/>
            </a:pPr>
            <a:r>
              <a:rPr kumimoji="0" lang="uk-UA" sz="2400"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Яка її назва? Чому її так названо?</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Char char="•"/>
              <a:tabLst/>
            </a:pPr>
            <a:r>
              <a:rPr kumimoji="0" lang="uk-UA" sz="2400"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Опис місцевості.</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400"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а) Яка довжина вулиці? Вона широка чи вузька?</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400"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б) Який транспорт рухається вулицею?</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400"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в) Які будівлі тут розташовано? Яке вони мають призначення й  </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400"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   вигляд?</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400"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г) Що прикрашає вулицю?</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Char char="•"/>
              <a:tabLst/>
            </a:pPr>
            <a:r>
              <a:rPr kumimoji="0" lang="uk-UA" sz="2400"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За що ви любите  вулицю?</a:t>
            </a:r>
            <a:endParaRPr kumimoji="0" lang="ru-RU" sz="24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Char char="•"/>
              <a:tabLst/>
            </a:pPr>
            <a:r>
              <a:rPr kumimoji="0" lang="uk-UA" sz="2400" b="0" i="1" u="none" strike="noStrike" cap="none" normalizeH="0" baseline="0" dirty="0" smtClean="0">
                <a:ln>
                  <a:noFill/>
                </a:ln>
                <a:solidFill>
                  <a:schemeClr val="tx1"/>
                </a:solidFill>
                <a:effectLst/>
                <a:latin typeface="Arial Black" pitchFamily="34" charset="0"/>
                <a:ea typeface="Calibri" pitchFamily="34" charset="0"/>
                <a:cs typeface="Times New Roman" pitchFamily="18" charset="0"/>
              </a:rPr>
              <a:t>Що б ви хотіли змінити на цій вулиці?</a:t>
            </a:r>
            <a:endParaRPr kumimoji="0" lang="uk-UA" sz="2400" b="0" i="0" u="none" strike="noStrike" cap="none" normalizeH="0" baseline="0" dirty="0" smtClean="0">
              <a:ln>
                <a:noFill/>
              </a:ln>
              <a:solidFill>
                <a:schemeClr val="tx1"/>
              </a:solidFill>
              <a:effectLst/>
              <a:latin typeface="Arial Black"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323528" y="1196752"/>
            <a:ext cx="8316416"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79388" algn="just" defTabSz="914400" rtl="0" eaLnBrk="1" fontAlgn="base" latinLnBrk="0" hangingPunct="1">
              <a:lnSpc>
                <a:spcPct val="100000"/>
              </a:lnSpc>
              <a:spcBef>
                <a:spcPct val="0"/>
              </a:spcBef>
              <a:spcAft>
                <a:spcPct val="0"/>
              </a:spcAft>
              <a:buClrTx/>
              <a:buSzTx/>
              <a:buFontTx/>
              <a:buNone/>
              <a:tabLst/>
            </a:pPr>
            <a:r>
              <a:rPr kumimoji="0" lang="uk-UA" sz="2000" b="1" i="1" u="none" strike="noStrike" cap="none" normalizeH="0" baseline="0" dirty="0" smtClean="0">
                <a:ln>
                  <a:noFill/>
                </a:ln>
                <a:solidFill>
                  <a:srgbClr val="0000CC"/>
                </a:solidFill>
                <a:effectLst/>
                <a:latin typeface="Arial Black" pitchFamily="34" charset="0"/>
                <a:ea typeface="Times New Roman" pitchFamily="18" charset="0"/>
                <a:cs typeface="Times New Roman" pitchFamily="18" charset="0"/>
              </a:rPr>
              <a:t>Робота над описом місцевості</a:t>
            </a:r>
            <a:endParaRPr kumimoji="0" lang="ru-RU" sz="20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a:t>
            </a:r>
            <a:r>
              <a:rPr kumimoji="0" lang="uk-UA" sz="2000" b="0" i="0" strike="noStrike" cap="none" normalizeH="0" baseline="0" dirty="0" smtClean="0">
                <a:ln>
                  <a:noFill/>
                </a:ln>
                <a:solidFill>
                  <a:srgbClr val="C00000"/>
                </a:solidFill>
                <a:effectLst/>
                <a:latin typeface="Arial Black" pitchFamily="34" charset="0"/>
                <a:ea typeface="Times New Roman" pitchFamily="18" charset="0"/>
                <a:cs typeface="Times New Roman" pitchFamily="18" charset="0"/>
              </a:rPr>
              <a:t>Мовленнєве завдання. </a:t>
            </a:r>
            <a:r>
              <a:rPr kumimoji="0" lang="uk-UA" sz="20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Опишіть центральну вулицю свого міста (села) за планом. Доберіть назву до твору. У творі використайте односкладні називні речення.</a:t>
            </a:r>
            <a:endParaRPr kumimoji="0" lang="ru-RU" sz="20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179388" algn="ctr"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Уживайте у своєму тексті слова та словосполучення: </a:t>
            </a:r>
            <a:r>
              <a:rPr kumimoji="0" lang="uk-UA" sz="2400" b="0" i="1"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по обидва боки, обабіч, посередині, праворуч, ліворуч, трохи віддалік, знаходиться, простягається, розташований, план забудови, виразний силует будов, пішохідна вулиця, вулиці перетинаються, (на перетині вулиць),проїжджа частина, визначні місця, приміські маршрутки, добре освітлений, тішить око, створює затишок, в оточенні дерев. </a:t>
            </a:r>
            <a:endParaRPr kumimoji="0" lang="uk-UA" sz="2400" b="0" i="0" u="none" strike="noStrike" cap="none" normalizeH="0" baseline="0" dirty="0" smtClean="0">
              <a:ln>
                <a:noFill/>
              </a:ln>
              <a:solidFill>
                <a:schemeClr val="tx1"/>
              </a:solidFill>
              <a:effectLst/>
              <a:latin typeface="Arial Black" pitchFamily="34" charset="0"/>
              <a:cs typeface="Arial" pitchFamily="34" charset="0"/>
            </a:endParaRPr>
          </a:p>
        </p:txBody>
      </p:sp>
      <p:sp>
        <p:nvSpPr>
          <p:cNvPr id="4" name="Прямоугольник 3"/>
          <p:cNvSpPr/>
          <p:nvPr/>
        </p:nvSpPr>
        <p:spPr>
          <a:xfrm>
            <a:off x="827584" y="188640"/>
            <a:ext cx="7313220" cy="584775"/>
          </a:xfrm>
          <a:prstGeom prst="rect">
            <a:avLst/>
          </a:prstGeom>
        </p:spPr>
        <p:txBody>
          <a:bodyPr wrap="none">
            <a:spAutoFit/>
          </a:bodyPr>
          <a:lstStyle/>
          <a:p>
            <a:pPr algn="ctr"/>
            <a:r>
              <a:rPr lang="uk-UA" sz="3200" dirty="0" smtClean="0">
                <a:solidFill>
                  <a:srgbClr val="006600"/>
                </a:solidFill>
                <a:latin typeface="Arial Black" pitchFamily="34" charset="0"/>
              </a:rPr>
              <a:t>Місцина, де співає моя душа </a:t>
            </a:r>
            <a:endParaRPr lang="ru-RU" sz="3200" dirty="0">
              <a:solidFill>
                <a:srgbClr val="006600"/>
              </a:solidFill>
              <a:latin typeface="Arial Black"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590</Words>
  <Application>Microsoft Office PowerPoint</Application>
  <PresentationFormat>Экран (4:3)</PresentationFormat>
  <Paragraphs>43</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Arial Black</vt:lpstr>
      <vt:lpstr>Calibri</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20</cp:revision>
  <dcterms:created xsi:type="dcterms:W3CDTF">2020-01-29T00:58:21Z</dcterms:created>
  <dcterms:modified xsi:type="dcterms:W3CDTF">2026-01-11T07:32:53Z</dcterms:modified>
</cp:coreProperties>
</file>