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278" r:id="rId2"/>
    <p:sldId id="279" r:id="rId3"/>
    <p:sldId id="277" r:id="rId4"/>
    <p:sldId id="298" r:id="rId5"/>
    <p:sldId id="299" r:id="rId6"/>
    <p:sldId id="300" r:id="rId7"/>
    <p:sldId id="280" r:id="rId8"/>
    <p:sldId id="281" r:id="rId9"/>
    <p:sldId id="282" r:id="rId10"/>
    <p:sldId id="283" r:id="rId11"/>
    <p:sldId id="284" r:id="rId12"/>
    <p:sldId id="301" r:id="rId13"/>
    <p:sldId id="285" r:id="rId14"/>
    <p:sldId id="286" r:id="rId15"/>
    <p:sldId id="287" r:id="rId16"/>
    <p:sldId id="264" r:id="rId17"/>
    <p:sldId id="288" r:id="rId18"/>
    <p:sldId id="274" r:id="rId19"/>
    <p:sldId id="273" r:id="rId20"/>
    <p:sldId id="290" r:id="rId21"/>
    <p:sldId id="291" r:id="rId22"/>
    <p:sldId id="292" r:id="rId23"/>
    <p:sldId id="293" r:id="rId24"/>
    <p:sldId id="295" r:id="rId25"/>
    <p:sldId id="296" r:id="rId26"/>
    <p:sldId id="276" r:id="rId27"/>
    <p:sldId id="272" r:id="rId28"/>
    <p:sldId id="270" r:id="rId29"/>
    <p:sldId id="297" r:id="rId3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31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/>
          <p:cNvGrpSpPr>
            <a:grpSpLocks/>
          </p:cNvGrpSpPr>
          <p:nvPr/>
        </p:nvGrpSpPr>
        <p:grpSpPr bwMode="auto">
          <a:xfrm>
            <a:off x="-3222625" y="304800"/>
            <a:ext cx="11909425" cy="4724400"/>
            <a:chOff x="-2030" y="192"/>
            <a:chExt cx="7502" cy="2976"/>
          </a:xfrm>
        </p:grpSpPr>
        <p:sp>
          <p:nvSpPr>
            <p:cNvPr id="7171" name="Line 3"/>
            <p:cNvSpPr>
              <a:spLocks noChangeShapeType="1"/>
            </p:cNvSpPr>
            <p:nvPr/>
          </p:nvSpPr>
          <p:spPr bwMode="auto">
            <a:xfrm>
              <a:off x="912" y="1584"/>
              <a:ext cx="45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7172" name="AutoShape 4"/>
            <p:cNvSpPr>
              <a:spLocks noChangeArrowheads="1"/>
            </p:cNvSpPr>
            <p:nvPr/>
          </p:nvSpPr>
          <p:spPr bwMode="auto">
            <a:xfrm>
              <a:off x="-1584" y="864"/>
              <a:ext cx="2304" cy="2304"/>
            </a:xfrm>
            <a:custGeom>
              <a:avLst/>
              <a:gdLst>
                <a:gd name="G0" fmla="+- 12083 0 0"/>
                <a:gd name="G1" fmla="+- -3200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44083" y="2368"/>
                </a:cxn>
                <a:cxn ang="0">
                  <a:pos x="64000" y="32000"/>
                </a:cxn>
                <a:cxn ang="0">
                  <a:pos x="44083" y="61631"/>
                </a:cxn>
                <a:cxn ang="0">
                  <a:pos x="44083" y="61631"/>
                </a:cxn>
                <a:cxn ang="0">
                  <a:pos x="44082" y="61631"/>
                </a:cxn>
                <a:cxn ang="0">
                  <a:pos x="44083" y="61632"/>
                </a:cxn>
                <a:cxn ang="0">
                  <a:pos x="44083" y="2368"/>
                </a:cxn>
                <a:cxn ang="0">
                  <a:pos x="44082" y="2368"/>
                </a:cxn>
                <a:cxn ang="0">
                  <a:pos x="44083" y="2368"/>
                </a:cxn>
              </a:cxnLst>
              <a:rect l="T13" t="T15" r="T17" b="T19"/>
              <a:pathLst>
                <a:path w="64000" h="64000">
                  <a:moveTo>
                    <a:pt x="44083" y="2368"/>
                  </a:moveTo>
                  <a:cubicBezTo>
                    <a:pt x="56127" y="7280"/>
                    <a:pt x="64000" y="18993"/>
                    <a:pt x="64000" y="32000"/>
                  </a:cubicBezTo>
                  <a:cubicBezTo>
                    <a:pt x="64000" y="45006"/>
                    <a:pt x="56127" y="56719"/>
                    <a:pt x="44083" y="61631"/>
                  </a:cubicBezTo>
                  <a:cubicBezTo>
                    <a:pt x="44082" y="61631"/>
                    <a:pt x="44082" y="61631"/>
                    <a:pt x="44082" y="61631"/>
                  </a:cubicBezTo>
                  <a:lnTo>
                    <a:pt x="44083" y="61632"/>
                  </a:lnTo>
                  <a:lnTo>
                    <a:pt x="44083" y="2368"/>
                  </a:lnTo>
                  <a:lnTo>
                    <a:pt x="44082" y="2368"/>
                  </a:lnTo>
                  <a:cubicBezTo>
                    <a:pt x="44082" y="2368"/>
                    <a:pt x="44082" y="2368"/>
                    <a:pt x="44083" y="2368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7173" name="AutoShape 5"/>
            <p:cNvSpPr>
              <a:spLocks noChangeArrowheads="1"/>
            </p:cNvSpPr>
            <p:nvPr/>
          </p:nvSpPr>
          <p:spPr bwMode="auto">
            <a:xfrm>
              <a:off x="-2030" y="192"/>
              <a:ext cx="2544" cy="2544"/>
            </a:xfrm>
            <a:custGeom>
              <a:avLst/>
              <a:gdLst>
                <a:gd name="G0" fmla="+- 18994 0 0"/>
                <a:gd name="G1" fmla="+- -30013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994" y="6246"/>
                </a:cxn>
                <a:cxn ang="0">
                  <a:pos x="64000" y="32000"/>
                </a:cxn>
                <a:cxn ang="0">
                  <a:pos x="50994" y="57753"/>
                </a:cxn>
                <a:cxn ang="0">
                  <a:pos x="50994" y="57753"/>
                </a:cxn>
                <a:cxn ang="0">
                  <a:pos x="50993" y="57753"/>
                </a:cxn>
                <a:cxn ang="0">
                  <a:pos x="50994" y="57754"/>
                </a:cxn>
                <a:cxn ang="0">
                  <a:pos x="50994" y="6246"/>
                </a:cxn>
                <a:cxn ang="0">
                  <a:pos x="50993" y="6246"/>
                </a:cxn>
                <a:cxn ang="0">
                  <a:pos x="50994" y="6246"/>
                </a:cxn>
              </a:cxnLst>
              <a:rect l="T13" t="T15" r="T17" b="T19"/>
              <a:pathLst>
                <a:path w="64000" h="64000">
                  <a:moveTo>
                    <a:pt x="50994" y="6246"/>
                  </a:moveTo>
                  <a:cubicBezTo>
                    <a:pt x="59172" y="12279"/>
                    <a:pt x="64000" y="21837"/>
                    <a:pt x="64000" y="32000"/>
                  </a:cubicBezTo>
                  <a:cubicBezTo>
                    <a:pt x="64000" y="42162"/>
                    <a:pt x="59172" y="51720"/>
                    <a:pt x="50994" y="57753"/>
                  </a:cubicBezTo>
                  <a:cubicBezTo>
                    <a:pt x="50993" y="57753"/>
                    <a:pt x="50993" y="57753"/>
                    <a:pt x="50993" y="57753"/>
                  </a:cubicBezTo>
                  <a:lnTo>
                    <a:pt x="50994" y="57754"/>
                  </a:lnTo>
                  <a:lnTo>
                    <a:pt x="50994" y="6246"/>
                  </a:lnTo>
                  <a:lnTo>
                    <a:pt x="50993" y="6246"/>
                  </a:lnTo>
                  <a:cubicBezTo>
                    <a:pt x="50993" y="6246"/>
                    <a:pt x="50993" y="6246"/>
                    <a:pt x="50994" y="6246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sp>
        <p:nvSpPr>
          <p:cNvPr id="7174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443038" y="985838"/>
            <a:ext cx="7239000" cy="1444625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443038" y="3427413"/>
            <a:ext cx="72390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7176" name="Rectangle 8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177" name="Rectangle 9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178" name="Rectangle 1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A271BB98-B764-45BD-BEF7-CEA1E212DC3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93F8E7-9523-4463-AD25-6F0F2C6F834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6413" y="301625"/>
            <a:ext cx="1827212" cy="56403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370013" y="301625"/>
            <a:ext cx="5334000" cy="56403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BD8BA0-D17C-476B-B955-925C9CFAF91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BCB038-2E38-4376-97B8-9954CF34C56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4F44C2-762F-4A7D-ADDE-422209A9908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05C3DE-7E86-40AF-9CD3-2E9B509A8A7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9D4005-C710-491A-B7F0-9E6B2999BBD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C8866E-DB02-429C-BBDE-406745BE479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625EAC-5C81-42FE-93E4-48644159F48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9FCDDB-02F6-4769-9295-25C1723B9C5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5B5927-A47E-4FED-B6EF-5E9A22597D4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/>
          <p:cNvGrpSpPr>
            <a:grpSpLocks/>
          </p:cNvGrpSpPr>
          <p:nvPr/>
        </p:nvGrpSpPr>
        <p:grpSpPr bwMode="auto">
          <a:xfrm>
            <a:off x="-3238500" y="0"/>
            <a:ext cx="11925300" cy="3810000"/>
            <a:chOff x="-2040" y="0"/>
            <a:chExt cx="7512" cy="2400"/>
          </a:xfrm>
        </p:grpSpPr>
        <p:sp>
          <p:nvSpPr>
            <p:cNvPr id="6147" name="AutoShape 3"/>
            <p:cNvSpPr>
              <a:spLocks noChangeArrowheads="1"/>
            </p:cNvSpPr>
            <p:nvPr/>
          </p:nvSpPr>
          <p:spPr bwMode="auto">
            <a:xfrm>
              <a:off x="-2040" y="432"/>
              <a:ext cx="2592" cy="1968"/>
            </a:xfrm>
            <a:custGeom>
              <a:avLst/>
              <a:gdLst>
                <a:gd name="G0" fmla="+- 18296 0 0"/>
                <a:gd name="G1" fmla="+- -30880 0 0"/>
                <a:gd name="G2" fmla="+- 31512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296" y="5746"/>
                </a:cxn>
                <a:cxn ang="0">
                  <a:pos x="64000" y="32000"/>
                </a:cxn>
                <a:cxn ang="0">
                  <a:pos x="50296" y="58253"/>
                </a:cxn>
                <a:cxn ang="0">
                  <a:pos x="50296" y="58253"/>
                </a:cxn>
                <a:cxn ang="0">
                  <a:pos x="50295" y="58253"/>
                </a:cxn>
                <a:cxn ang="0">
                  <a:pos x="50296" y="58254"/>
                </a:cxn>
                <a:cxn ang="0">
                  <a:pos x="50296" y="5746"/>
                </a:cxn>
                <a:cxn ang="0">
                  <a:pos x="50295" y="5746"/>
                </a:cxn>
                <a:cxn ang="0">
                  <a:pos x="50296" y="5746"/>
                </a:cxn>
              </a:cxnLst>
              <a:rect l="T13" t="T15" r="T17" b="T19"/>
              <a:pathLst>
                <a:path w="64000" h="64000">
                  <a:moveTo>
                    <a:pt x="50296" y="5746"/>
                  </a:moveTo>
                  <a:cubicBezTo>
                    <a:pt x="58882" y="11730"/>
                    <a:pt x="64000" y="21534"/>
                    <a:pt x="64000" y="32000"/>
                  </a:cubicBezTo>
                  <a:cubicBezTo>
                    <a:pt x="64000" y="42465"/>
                    <a:pt x="58882" y="52269"/>
                    <a:pt x="50296" y="58253"/>
                  </a:cubicBezTo>
                  <a:cubicBezTo>
                    <a:pt x="50296" y="58253"/>
                    <a:pt x="50296" y="58253"/>
                    <a:pt x="50295" y="58253"/>
                  </a:cubicBezTo>
                  <a:lnTo>
                    <a:pt x="50296" y="58254"/>
                  </a:lnTo>
                  <a:lnTo>
                    <a:pt x="50296" y="5746"/>
                  </a:lnTo>
                  <a:lnTo>
                    <a:pt x="50295" y="5746"/>
                  </a:lnTo>
                  <a:cubicBezTo>
                    <a:pt x="50296" y="5746"/>
                    <a:pt x="50296" y="5746"/>
                    <a:pt x="50296" y="5746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6148" name="AutoShape 4"/>
            <p:cNvSpPr>
              <a:spLocks noChangeArrowheads="1"/>
            </p:cNvSpPr>
            <p:nvPr/>
          </p:nvSpPr>
          <p:spPr bwMode="auto">
            <a:xfrm>
              <a:off x="-1528" y="0"/>
              <a:ext cx="1949" cy="1987"/>
            </a:xfrm>
            <a:custGeom>
              <a:avLst/>
              <a:gdLst>
                <a:gd name="G0" fmla="+- 18077 0 0"/>
                <a:gd name="G1" fmla="+- -3088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077" y="5595"/>
                </a:cxn>
                <a:cxn ang="0">
                  <a:pos x="64000" y="32000"/>
                </a:cxn>
                <a:cxn ang="0">
                  <a:pos x="50077" y="58404"/>
                </a:cxn>
                <a:cxn ang="0">
                  <a:pos x="50077" y="58404"/>
                </a:cxn>
                <a:cxn ang="0">
                  <a:pos x="50076" y="58404"/>
                </a:cxn>
                <a:cxn ang="0">
                  <a:pos x="50077" y="58405"/>
                </a:cxn>
                <a:cxn ang="0">
                  <a:pos x="50077" y="5595"/>
                </a:cxn>
                <a:cxn ang="0">
                  <a:pos x="50076" y="5595"/>
                </a:cxn>
                <a:cxn ang="0">
                  <a:pos x="50077" y="5595"/>
                </a:cxn>
              </a:cxnLst>
              <a:rect l="T13" t="T15" r="T17" b="T19"/>
              <a:pathLst>
                <a:path w="64000" h="64000">
                  <a:moveTo>
                    <a:pt x="50077" y="5595"/>
                  </a:moveTo>
                  <a:cubicBezTo>
                    <a:pt x="58790" y="11560"/>
                    <a:pt x="64000" y="21440"/>
                    <a:pt x="64000" y="32000"/>
                  </a:cubicBezTo>
                  <a:cubicBezTo>
                    <a:pt x="64000" y="42559"/>
                    <a:pt x="58790" y="52439"/>
                    <a:pt x="50077" y="58404"/>
                  </a:cubicBezTo>
                  <a:cubicBezTo>
                    <a:pt x="50077" y="58404"/>
                    <a:pt x="50077" y="58404"/>
                    <a:pt x="50076" y="58404"/>
                  </a:cubicBezTo>
                  <a:lnTo>
                    <a:pt x="50077" y="58405"/>
                  </a:lnTo>
                  <a:lnTo>
                    <a:pt x="50077" y="5595"/>
                  </a:lnTo>
                  <a:lnTo>
                    <a:pt x="50076" y="5595"/>
                  </a:lnTo>
                  <a:cubicBezTo>
                    <a:pt x="50077" y="5595"/>
                    <a:pt x="50077" y="5595"/>
                    <a:pt x="50077" y="5595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6149" name="Line 5"/>
            <p:cNvSpPr>
              <a:spLocks noChangeShapeType="1"/>
            </p:cNvSpPr>
            <p:nvPr/>
          </p:nvSpPr>
          <p:spPr bwMode="auto">
            <a:xfrm>
              <a:off x="864" y="960"/>
              <a:ext cx="46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370013" y="301625"/>
            <a:ext cx="73136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0013" y="1827213"/>
            <a:ext cx="7313612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6152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6153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endParaRPr lang="ru-RU"/>
          </a:p>
        </p:txBody>
      </p:sp>
      <p:sp>
        <p:nvSpPr>
          <p:cNvPr id="6154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B9334CB-9845-470D-A1A5-BDD48A3C8640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¡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5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¡"/>
        <a:defRPr sz="22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19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2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file:///C:\Users\User\Desktop\&#1040;&#1082;&#1072;&#1076;&#1077;&#1084;&#1110;&#1095;&#1085;&#1080;&#1081;%20&#1090;&#1083;&#1091;&#1084;&#1072;&#1095;&#1085;&#1080;&#1081;%20&#1089;&#1083;&#1086;&#1074;&#1085;&#1080;&#1082;%20(1970&#8212;1980)%20http:\sum.in.ua\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НВК &quot;Боянська гімназія&quot;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332656"/>
            <a:ext cx="7416824" cy="5976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ru-RU" dirty="0" smtClean="0"/>
              <a:t>3.«Людина </a:t>
            </a:r>
            <a:r>
              <a:rPr lang="ru-RU" dirty="0" err="1" smtClean="0"/>
              <a:t>народжується</a:t>
            </a:r>
            <a:r>
              <a:rPr lang="ru-RU" dirty="0" smtClean="0"/>
              <a:t> не для того,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тягнути</a:t>
            </a:r>
            <a:r>
              <a:rPr lang="ru-RU" dirty="0" smtClean="0"/>
              <a:t> </a:t>
            </a:r>
            <a:r>
              <a:rPr lang="ru-RU" dirty="0" err="1" smtClean="0"/>
              <a:t>сумне</a:t>
            </a:r>
            <a:r>
              <a:rPr lang="ru-RU" dirty="0" smtClean="0"/>
              <a:t> </a:t>
            </a:r>
            <a:r>
              <a:rPr lang="ru-RU" dirty="0" err="1" smtClean="0"/>
              <a:t>існування</a:t>
            </a:r>
            <a:r>
              <a:rPr lang="ru-RU" dirty="0" smtClean="0"/>
              <a:t> в </a:t>
            </a:r>
            <a:r>
              <a:rPr lang="ru-RU" dirty="0" err="1" smtClean="0"/>
              <a:t>бездіяльності</a:t>
            </a:r>
            <a:r>
              <a:rPr lang="ru-RU" dirty="0" smtClean="0"/>
              <a:t>, а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працювати</a:t>
            </a:r>
            <a:r>
              <a:rPr lang="ru-RU" dirty="0" smtClean="0"/>
              <a:t> над великою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грандіозною</a:t>
            </a:r>
            <a:r>
              <a:rPr lang="ru-RU" dirty="0" smtClean="0"/>
              <a:t> справою»</a:t>
            </a:r>
            <a:r>
              <a:rPr lang="uk-UA" dirty="0" smtClean="0"/>
              <a:t> (Леон </a:t>
            </a:r>
            <a:r>
              <a:rPr lang="uk-UA" dirty="0" err="1" smtClean="0"/>
              <a:t>Баттіста</a:t>
            </a:r>
            <a:r>
              <a:rPr lang="uk-UA" dirty="0" smtClean="0"/>
              <a:t> Альберті)</a:t>
            </a:r>
          </a:p>
          <a:p>
            <a:pPr>
              <a:buNone/>
            </a:pPr>
            <a:r>
              <a:rPr lang="ru-RU" dirty="0" smtClean="0"/>
              <a:t>4.«Ми </a:t>
            </a:r>
            <a:r>
              <a:rPr lang="ru-RU" dirty="0" err="1" smtClean="0"/>
              <a:t>знаходимося</a:t>
            </a:r>
            <a:r>
              <a:rPr lang="ru-RU" dirty="0" smtClean="0"/>
              <a:t> тут,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uk-UA" dirty="0" smtClean="0"/>
              <a:t>зроби</a:t>
            </a:r>
            <a:r>
              <a:rPr lang="ru-RU" dirty="0" err="1" smtClean="0"/>
              <a:t>ти</a:t>
            </a:r>
            <a:r>
              <a:rPr lang="ru-RU" dirty="0" smtClean="0"/>
              <a:t> </a:t>
            </a:r>
            <a:r>
              <a:rPr lang="ru-RU" dirty="0" err="1" smtClean="0"/>
              <a:t>свій</a:t>
            </a:r>
            <a:r>
              <a:rPr lang="ru-RU" dirty="0" smtClean="0"/>
              <a:t> </a:t>
            </a:r>
            <a:r>
              <a:rPr lang="ru-RU" dirty="0" err="1" smtClean="0"/>
              <a:t>внесок</a:t>
            </a:r>
            <a:r>
              <a:rPr lang="ru-RU" dirty="0" smtClean="0"/>
              <a:t> у </a:t>
            </a:r>
            <a:r>
              <a:rPr lang="ru-RU" dirty="0" err="1" smtClean="0"/>
              <a:t>цей</a:t>
            </a:r>
            <a:r>
              <a:rPr lang="ru-RU" dirty="0" smtClean="0"/>
              <a:t> </a:t>
            </a:r>
            <a:r>
              <a:rPr lang="ru-RU" dirty="0" err="1" smtClean="0"/>
              <a:t>світ</a:t>
            </a:r>
            <a:r>
              <a:rPr lang="ru-RU" dirty="0" smtClean="0"/>
              <a:t>. А </a:t>
            </a:r>
            <a:r>
              <a:rPr lang="ru-RU" dirty="0" err="1" smtClean="0"/>
              <a:t>інакше</a:t>
            </a:r>
            <a:r>
              <a:rPr lang="uk-UA" dirty="0" smtClean="0"/>
              <a:t>, </a:t>
            </a:r>
            <a:r>
              <a:rPr lang="ru-RU" dirty="0" smtClean="0"/>
              <a:t> </a:t>
            </a:r>
            <a:r>
              <a:rPr lang="ru-RU" dirty="0" err="1" smtClean="0"/>
              <a:t>навіщо</a:t>
            </a:r>
            <a:r>
              <a:rPr lang="ru-RU" dirty="0" smtClean="0"/>
              <a:t> ми тут?»</a:t>
            </a:r>
            <a:r>
              <a:rPr lang="uk-UA" dirty="0" smtClean="0"/>
              <a:t> (Стівен Пол </a:t>
            </a:r>
            <a:r>
              <a:rPr lang="uk-UA" dirty="0" err="1" smtClean="0"/>
              <a:t>Джобс</a:t>
            </a:r>
            <a:r>
              <a:rPr lang="uk-UA" dirty="0" smtClean="0"/>
              <a:t>)  </a:t>
            </a:r>
            <a:endParaRPr lang="ru-RU" dirty="0" smtClean="0"/>
          </a:p>
          <a:p>
            <a:pPr lvl="0"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ru-RU" dirty="0" smtClean="0"/>
              <a:t>5.«... </a:t>
            </a:r>
            <a:r>
              <a:rPr lang="ru-RU" dirty="0" err="1" smtClean="0"/>
              <a:t>Самопожертв</a:t>
            </a:r>
            <a:r>
              <a:rPr lang="uk-UA" dirty="0" smtClean="0"/>
              <a:t>а</a:t>
            </a:r>
            <a:r>
              <a:rPr lang="ru-RU" dirty="0" smtClean="0"/>
              <a:t> </a:t>
            </a:r>
            <a:r>
              <a:rPr lang="ru-RU" dirty="0" err="1" smtClean="0"/>
              <a:t>всього</a:t>
            </a:r>
            <a:r>
              <a:rPr lang="ru-RU" dirty="0" smtClean="0"/>
              <a:t> себе на </a:t>
            </a:r>
            <a:r>
              <a:rPr lang="ru-RU" dirty="0" err="1" smtClean="0"/>
              <a:t>користь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uk-UA" dirty="0" err="1" smtClean="0"/>
              <a:t>нши</a:t>
            </a:r>
            <a:r>
              <a:rPr lang="ru-RU" dirty="0" err="1" smtClean="0"/>
              <a:t>х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... </a:t>
            </a:r>
            <a:r>
              <a:rPr lang="ru-RU" dirty="0" err="1" smtClean="0"/>
              <a:t>ознака</a:t>
            </a:r>
            <a:r>
              <a:rPr lang="ru-RU" dirty="0" smtClean="0"/>
              <a:t> </a:t>
            </a:r>
            <a:r>
              <a:rPr lang="ru-RU" dirty="0" err="1" smtClean="0"/>
              <a:t>найвищого</a:t>
            </a:r>
            <a:r>
              <a:rPr lang="ru-RU" dirty="0" smtClean="0"/>
              <a:t> </a:t>
            </a:r>
            <a:r>
              <a:rPr lang="ru-RU" dirty="0" err="1" smtClean="0"/>
              <a:t>розвитку</a:t>
            </a:r>
            <a:r>
              <a:rPr lang="ru-RU" dirty="0" smtClean="0"/>
              <a:t> </a:t>
            </a:r>
            <a:r>
              <a:rPr lang="ru-RU" dirty="0" err="1" smtClean="0"/>
              <a:t>особистості</a:t>
            </a:r>
            <a:r>
              <a:rPr lang="ru-RU" dirty="0" smtClean="0"/>
              <a:t> ...»</a:t>
            </a:r>
            <a:r>
              <a:rPr lang="uk-UA" dirty="0" smtClean="0"/>
              <a:t> (</a:t>
            </a:r>
            <a:r>
              <a:rPr lang="ru-RU" dirty="0" smtClean="0"/>
              <a:t> </a:t>
            </a:r>
            <a:r>
              <a:rPr lang="ru-RU" dirty="0" err="1" smtClean="0"/>
              <a:t>Федір</a:t>
            </a:r>
            <a:r>
              <a:rPr lang="ru-RU" dirty="0" smtClean="0"/>
              <a:t> Михайлович </a:t>
            </a:r>
            <a:r>
              <a:rPr lang="ru-RU" dirty="0" err="1" smtClean="0"/>
              <a:t>Достоєвський</a:t>
            </a:r>
            <a:r>
              <a:rPr lang="uk-UA" dirty="0" smtClean="0"/>
              <a:t>)</a:t>
            </a:r>
            <a:endParaRPr lang="ru-RU" dirty="0" smtClean="0"/>
          </a:p>
          <a:p>
            <a:pPr lvl="0">
              <a:buNone/>
            </a:pPr>
            <a:r>
              <a:rPr lang="uk-UA" dirty="0" smtClean="0"/>
              <a:t>6. «Життя священне; це, так би мовити, верховна цінність, якій підпорядковані всі інші цінності»   (Альберт Ейнштейн)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z="3200" b="1" dirty="0" smtClean="0"/>
              <a:t/>
            </a:r>
            <a:br>
              <a:rPr lang="uk-UA" sz="3200" b="1" dirty="0" smtClean="0"/>
            </a:br>
            <a:r>
              <a:rPr lang="uk-UA" sz="3200" b="1" dirty="0" smtClean="0"/>
              <a:t/>
            </a:r>
            <a:br>
              <a:rPr lang="uk-UA" sz="3200" b="1" dirty="0" smtClean="0"/>
            </a:br>
            <a:r>
              <a:rPr lang="uk-UA" sz="3200" b="1" dirty="0" smtClean="0"/>
              <a:t/>
            </a:r>
            <a:br>
              <a:rPr lang="uk-UA" sz="3200" b="1" dirty="0" smtClean="0"/>
            </a:br>
            <a:r>
              <a:rPr lang="ru-RU" sz="3200" dirty="0" smtClean="0">
                <a:solidFill>
                  <a:srgbClr val="FF0000"/>
                </a:solidFill>
              </a:rPr>
              <a:t/>
            </a:r>
            <a:br>
              <a:rPr lang="ru-RU" sz="3200" dirty="0" smtClean="0">
                <a:solidFill>
                  <a:srgbClr val="FF0000"/>
                </a:solidFill>
              </a:rPr>
            </a:b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59632" y="692696"/>
            <a:ext cx="7423993" cy="5249317"/>
          </a:xfrm>
        </p:spPr>
        <p:txBody>
          <a:bodyPr/>
          <a:lstStyle/>
          <a:p>
            <a:r>
              <a:rPr lang="uk-UA" sz="2800" b="1" dirty="0" smtClean="0">
                <a:solidFill>
                  <a:schemeClr val="accent1">
                    <a:lumMod val="50000"/>
                  </a:schemeClr>
                </a:solidFill>
              </a:rPr>
              <a:t>Робота зі  структурою </a:t>
            </a:r>
            <a:r>
              <a:rPr lang="uk-UA" sz="2800" b="1" dirty="0" smtClean="0">
                <a:solidFill>
                  <a:schemeClr val="accent1">
                    <a:lumMod val="50000"/>
                  </a:schemeClr>
                </a:solidFill>
              </a:rPr>
              <a:t>твору-роздуму  </a:t>
            </a:r>
            <a:r>
              <a:rPr lang="uk-UA" sz="2800" b="1" dirty="0" smtClean="0"/>
              <a:t>    </a:t>
            </a:r>
            <a:r>
              <a:rPr lang="uk-UA" sz="2800" b="1" i="1" dirty="0" smtClean="0">
                <a:solidFill>
                  <a:srgbClr val="FF0000"/>
                </a:solidFill>
              </a:rPr>
              <a:t>4 </a:t>
            </a:r>
            <a:r>
              <a:rPr lang="uk-UA" sz="2800" b="1" i="1" dirty="0" smtClean="0">
                <a:solidFill>
                  <a:srgbClr val="FF0000"/>
                </a:solidFill>
              </a:rPr>
              <a:t>бали</a:t>
            </a:r>
          </a:p>
          <a:p>
            <a:endParaRPr lang="uk-UA" sz="2800" b="1" i="1" dirty="0" smtClean="0">
              <a:solidFill>
                <a:srgbClr val="FF0000"/>
              </a:solidFill>
            </a:endParaRPr>
          </a:p>
          <a:p>
            <a:r>
              <a:rPr lang="uk-UA" sz="2400" b="1" dirty="0" smtClean="0"/>
              <a:t>Бесіда (будова роздуму) - </a:t>
            </a:r>
            <a:r>
              <a:rPr lang="uk-UA" sz="2400" b="1" i="1" dirty="0" smtClean="0">
                <a:solidFill>
                  <a:srgbClr val="FF0000"/>
                </a:solidFill>
              </a:rPr>
              <a:t>2 </a:t>
            </a:r>
            <a:r>
              <a:rPr lang="uk-UA" sz="2400" b="1" i="1" dirty="0" smtClean="0">
                <a:solidFill>
                  <a:srgbClr val="FF0000"/>
                </a:solidFill>
              </a:rPr>
              <a:t>бали</a:t>
            </a:r>
            <a:r>
              <a:rPr lang="uk-UA" sz="2400" b="1" dirty="0" smtClean="0"/>
              <a:t> </a:t>
            </a:r>
          </a:p>
          <a:p>
            <a:r>
              <a:rPr lang="uk-UA" sz="2400" b="1" dirty="0" smtClean="0"/>
              <a:t>Пунктуаційна </a:t>
            </a:r>
            <a:r>
              <a:rPr lang="uk-UA" sz="2400" b="1" dirty="0" smtClean="0"/>
              <a:t>хвилинка </a:t>
            </a:r>
            <a:r>
              <a:rPr lang="uk-UA" sz="2400" b="1" dirty="0" smtClean="0"/>
              <a:t>- </a:t>
            </a:r>
            <a:r>
              <a:rPr lang="uk-UA" sz="2400" b="1" i="1" dirty="0" smtClean="0">
                <a:solidFill>
                  <a:srgbClr val="FF0000"/>
                </a:solidFill>
              </a:rPr>
              <a:t>2 бали</a:t>
            </a:r>
            <a:r>
              <a:rPr lang="uk-UA" sz="2400" b="1" dirty="0" smtClean="0"/>
              <a:t> </a:t>
            </a:r>
            <a:endParaRPr lang="ru-RU" sz="2400" dirty="0" smtClean="0"/>
          </a:p>
          <a:p>
            <a:endParaRPr lang="uk-UA" sz="2400" b="1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Рисунок 4" descr="http://svitppt.com.ua/images/21/20515/770/img1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332656"/>
            <a:ext cx="8352928" cy="6048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z="4400" b="1" dirty="0" smtClean="0"/>
              <a:t>Будова роздуму</a:t>
            </a:r>
            <a:endParaRPr lang="ru-RU" sz="4400" b="1" dirty="0"/>
          </a:p>
        </p:txBody>
      </p:sp>
      <p:pic>
        <p:nvPicPr>
          <p:cNvPr id="4" name="Содержимое 3" descr="M22f.jpe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2411760" cy="3140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1979712" y="2924944"/>
            <a:ext cx="6984776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Теза → </a:t>
            </a:r>
          </a:p>
          <a:p>
            <a:r>
              <a:rPr lang="ru-RU" sz="4400" b="1" dirty="0" err="1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Докази</a:t>
            </a:r>
            <a:r>
              <a:rPr lang="ru-RU" sz="44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 (</a:t>
            </a:r>
            <a:r>
              <a:rPr lang="ru-RU" sz="4400" b="1" dirty="0" err="1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аргументи</a:t>
            </a:r>
            <a:r>
              <a:rPr lang="ru-RU" sz="44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) → </a:t>
            </a:r>
            <a:r>
              <a:rPr lang="ru-RU" sz="4400" b="1" dirty="0" err="1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Висновок</a:t>
            </a:r>
            <a:endParaRPr lang="ru-RU" sz="4400" b="1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План твору-роздуму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03647" y="1700808"/>
            <a:ext cx="7279977" cy="424120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uk-UA" sz="3200" dirty="0" smtClean="0"/>
              <a:t>1.Теза (своє припущення).</a:t>
            </a:r>
          </a:p>
          <a:p>
            <a:pPr>
              <a:lnSpc>
                <a:spcPct val="90000"/>
              </a:lnSpc>
            </a:pPr>
            <a:r>
              <a:rPr lang="uk-UA" sz="3200" dirty="0" smtClean="0"/>
              <a:t>2.Аргументи (думки на доведення тези).</a:t>
            </a:r>
          </a:p>
          <a:p>
            <a:pPr>
              <a:lnSpc>
                <a:spcPct val="90000"/>
              </a:lnSpc>
            </a:pPr>
            <a:r>
              <a:rPr lang="uk-UA" sz="3200" dirty="0" smtClean="0"/>
              <a:t>3.Приклад із літератури, народної творчості.</a:t>
            </a:r>
          </a:p>
          <a:p>
            <a:pPr>
              <a:lnSpc>
                <a:spcPct val="90000"/>
              </a:lnSpc>
            </a:pPr>
            <a:r>
              <a:rPr lang="uk-UA" sz="3200" dirty="0" smtClean="0"/>
              <a:t>4.Приклад із історії, життя відомих людей, власного життя.</a:t>
            </a:r>
          </a:p>
          <a:p>
            <a:pPr>
              <a:lnSpc>
                <a:spcPct val="90000"/>
              </a:lnSpc>
            </a:pPr>
            <a:r>
              <a:rPr lang="uk-UA" sz="3200" dirty="0" smtClean="0"/>
              <a:t>5. Висновок.</a:t>
            </a:r>
            <a:endParaRPr lang="ru-RU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115616" y="301625"/>
            <a:ext cx="7568009" cy="967135"/>
          </a:xfrm>
        </p:spPr>
        <p:txBody>
          <a:bodyPr/>
          <a:lstStyle/>
          <a:p>
            <a:pPr algn="ctr"/>
            <a:r>
              <a:rPr lang="uk-UA" b="1" i="1" dirty="0" smtClean="0"/>
              <a:t>Вставні слова для </a:t>
            </a:r>
            <a:r>
              <a:rPr lang="uk-UA" b="1" i="1" dirty="0" err="1" smtClean="0"/>
              <a:t>зв</a:t>
            </a:r>
            <a:r>
              <a:rPr lang="en-US" b="1" i="1" dirty="0" smtClean="0"/>
              <a:t>’</a:t>
            </a:r>
            <a:r>
              <a:rPr lang="uk-UA" b="1" i="1" dirty="0" err="1" smtClean="0"/>
              <a:t>язку</a:t>
            </a:r>
            <a:r>
              <a:rPr lang="uk-UA" b="1" i="1" dirty="0" smtClean="0"/>
              <a:t> структурних частин  твору</a:t>
            </a:r>
            <a:endParaRPr lang="ru-RU" b="1" i="1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3568" y="1484784"/>
            <a:ext cx="8000057" cy="468052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uk-UA" sz="2400" dirty="0" smtClean="0"/>
              <a:t>1.Теза </a:t>
            </a:r>
            <a:r>
              <a:rPr lang="uk-UA" sz="2400" dirty="0"/>
              <a:t>(своє припущення) </a:t>
            </a:r>
            <a:r>
              <a:rPr lang="uk-UA" sz="2400" i="1" dirty="0"/>
              <a:t>(</a:t>
            </a:r>
            <a:r>
              <a:rPr lang="uk-UA" sz="2400" b="1" i="1" dirty="0"/>
              <a:t>На мою думку, … Я вважаю,... По-моєму,…  </a:t>
            </a:r>
            <a:r>
              <a:rPr lang="uk-UA" sz="2400" i="1" dirty="0"/>
              <a:t>)</a:t>
            </a:r>
            <a:endParaRPr lang="uk-UA" sz="2400" dirty="0"/>
          </a:p>
          <a:p>
            <a:pPr>
              <a:lnSpc>
                <a:spcPct val="90000"/>
              </a:lnSpc>
            </a:pPr>
            <a:r>
              <a:rPr lang="uk-UA" sz="2400" dirty="0"/>
              <a:t>2</a:t>
            </a:r>
            <a:r>
              <a:rPr lang="uk-UA" sz="2400" dirty="0" smtClean="0"/>
              <a:t>.Аргументи </a:t>
            </a:r>
            <a:r>
              <a:rPr lang="uk-UA" sz="2400" dirty="0"/>
              <a:t>(думки на доведення тези) </a:t>
            </a:r>
            <a:r>
              <a:rPr lang="uk-UA" sz="2400" i="1" dirty="0"/>
              <a:t>(</a:t>
            </a:r>
            <a:r>
              <a:rPr lang="uk-UA" sz="2400" b="1" i="1" dirty="0"/>
              <a:t>По-перше, … По-друге,…  З одного боку,… З іншого боку, …</a:t>
            </a:r>
            <a:r>
              <a:rPr lang="uk-UA" sz="2400" i="1" dirty="0"/>
              <a:t>)</a:t>
            </a:r>
            <a:r>
              <a:rPr lang="uk-UA" sz="2400" dirty="0"/>
              <a:t>.</a:t>
            </a:r>
          </a:p>
          <a:p>
            <a:pPr>
              <a:lnSpc>
                <a:spcPct val="90000"/>
              </a:lnSpc>
            </a:pPr>
            <a:r>
              <a:rPr lang="uk-UA" sz="2400" dirty="0"/>
              <a:t>3</a:t>
            </a:r>
            <a:r>
              <a:rPr lang="uk-UA" sz="2400" dirty="0" smtClean="0"/>
              <a:t>.Приклад </a:t>
            </a:r>
            <a:r>
              <a:rPr lang="uk-UA" sz="2400" dirty="0"/>
              <a:t>із літератури, народної творчості </a:t>
            </a:r>
            <a:r>
              <a:rPr lang="uk-UA" sz="2400" i="1" dirty="0"/>
              <a:t>(</a:t>
            </a:r>
            <a:r>
              <a:rPr lang="uk-UA" sz="2400" b="1" i="1" dirty="0"/>
              <a:t>Прикладом може бути…   Згадаймо… У </a:t>
            </a:r>
            <a:r>
              <a:rPr lang="uk-UA" sz="2400" b="1" i="1" dirty="0" err="1"/>
              <a:t>зв</a:t>
            </a:r>
            <a:r>
              <a:rPr lang="en-US" sz="2400" b="1" i="1" dirty="0"/>
              <a:t>’</a:t>
            </a:r>
            <a:r>
              <a:rPr lang="uk-UA" sz="2400" b="1" i="1" dirty="0" err="1"/>
              <a:t>язку</a:t>
            </a:r>
            <a:r>
              <a:rPr lang="uk-UA" sz="2400" b="1" i="1" dirty="0"/>
              <a:t> із цим можна процитувати….</a:t>
            </a:r>
            <a:r>
              <a:rPr lang="uk-UA" sz="2400" i="1" dirty="0"/>
              <a:t>)</a:t>
            </a:r>
            <a:r>
              <a:rPr lang="uk-UA" sz="2400" dirty="0"/>
              <a:t>.</a:t>
            </a:r>
          </a:p>
          <a:p>
            <a:pPr>
              <a:lnSpc>
                <a:spcPct val="90000"/>
              </a:lnSpc>
            </a:pPr>
            <a:r>
              <a:rPr lang="uk-UA" sz="2400" dirty="0"/>
              <a:t>4</a:t>
            </a:r>
            <a:r>
              <a:rPr lang="uk-UA" sz="2400" dirty="0" smtClean="0"/>
              <a:t>.Приклад </a:t>
            </a:r>
            <a:r>
              <a:rPr lang="uk-UA" sz="2400" dirty="0"/>
              <a:t>із історії, життя відомих людей, власного життя </a:t>
            </a:r>
            <a:r>
              <a:rPr lang="uk-UA" sz="2400" i="1" dirty="0"/>
              <a:t>(</a:t>
            </a:r>
            <a:r>
              <a:rPr lang="uk-UA" sz="2400" b="1" i="1" dirty="0"/>
              <a:t>Прикладом може бути…   Згадаймо… У </a:t>
            </a:r>
            <a:r>
              <a:rPr lang="uk-UA" sz="2400" b="1" i="1" dirty="0" err="1"/>
              <a:t>зв</a:t>
            </a:r>
            <a:r>
              <a:rPr lang="en-US" sz="2400" b="1" i="1" dirty="0"/>
              <a:t>’</a:t>
            </a:r>
            <a:r>
              <a:rPr lang="uk-UA" sz="2400" b="1" i="1" dirty="0" err="1"/>
              <a:t>язку</a:t>
            </a:r>
            <a:r>
              <a:rPr lang="uk-UA" sz="2400" b="1" i="1" dirty="0"/>
              <a:t> із цим можна процитувати….)</a:t>
            </a:r>
            <a:r>
              <a:rPr lang="uk-UA" sz="2400" b="1" dirty="0"/>
              <a:t>.</a:t>
            </a:r>
          </a:p>
          <a:p>
            <a:pPr>
              <a:lnSpc>
                <a:spcPct val="90000"/>
              </a:lnSpc>
            </a:pPr>
            <a:r>
              <a:rPr lang="uk-UA" sz="2400" dirty="0"/>
              <a:t>5</a:t>
            </a:r>
            <a:r>
              <a:rPr lang="uk-UA" sz="2400" dirty="0" smtClean="0"/>
              <a:t>. </a:t>
            </a:r>
            <a:r>
              <a:rPr lang="uk-UA" sz="2400" dirty="0"/>
              <a:t>Висновок </a:t>
            </a:r>
            <a:r>
              <a:rPr lang="uk-UA" sz="2400" i="1" dirty="0"/>
              <a:t>(</a:t>
            </a:r>
            <a:r>
              <a:rPr lang="uk-UA" sz="2400" b="1" i="1" dirty="0"/>
              <a:t>Отже,…   Таким чином,…  </a:t>
            </a:r>
            <a:r>
              <a:rPr lang="uk-UA" sz="2400" i="1" dirty="0"/>
              <a:t>)</a:t>
            </a:r>
            <a:r>
              <a:rPr lang="uk-UA" sz="2400" dirty="0"/>
              <a:t>.</a:t>
            </a:r>
            <a:r>
              <a:rPr lang="ru-RU" sz="24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z="3200" b="1" dirty="0" smtClean="0"/>
              <a:t>Пунктуаційна хвилинка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836712"/>
            <a:ext cx="8136904" cy="5544616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Прояви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жертовності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заради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безперечно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трапляються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рідко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  На мою думку 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варто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йти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самопожертву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заради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людей 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незалежно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того,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близька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знайома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тобі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ця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людина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оцінить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вона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твій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вчинок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віддячить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такий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крок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Біблія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говорить 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немає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більшої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любові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ніж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та, коли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ти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віддаєш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за брата душу свою а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отже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своє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життя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1679" y="301625"/>
            <a:ext cx="6991945" cy="679103"/>
          </a:xfrm>
        </p:spPr>
        <p:txBody>
          <a:bodyPr/>
          <a:lstStyle/>
          <a:p>
            <a:pPr algn="ctr"/>
            <a:r>
              <a:rPr lang="uk-UA" b="1" i="1" dirty="0" smtClean="0"/>
              <a:t>Самоперевірка</a:t>
            </a:r>
            <a:endParaRPr lang="ru-RU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052736"/>
            <a:ext cx="8136905" cy="5328591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Прояви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жертовності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заради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uk-UA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безперечно</a:t>
            </a:r>
            <a:r>
              <a:rPr lang="uk-UA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трапляються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рідко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  На мою думку</a:t>
            </a:r>
            <a:r>
              <a:rPr lang="uk-UA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варто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йти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самопожертву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заради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людей,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незалежно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того,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близька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знайома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тобі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ця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людина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оцінить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вона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твій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вчинок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віддячить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такий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крок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Біблія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говорить</a:t>
            </a:r>
            <a:r>
              <a:rPr lang="uk-UA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немає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більшої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любові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ніж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та, коли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віддаєш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за брата душу свою</a:t>
            </a:r>
            <a:r>
              <a:rPr lang="uk-UA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а</a:t>
            </a:r>
            <a:r>
              <a:rPr lang="uk-UA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отже</a:t>
            </a:r>
            <a:r>
              <a:rPr lang="uk-UA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своє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життя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800" i="1" dirty="0"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Робота зі змістом твору  </a:t>
            </a:r>
            <a:r>
              <a:rPr lang="uk-UA" b="1" dirty="0" smtClean="0"/>
              <a:t>-  </a:t>
            </a:r>
            <a:r>
              <a:rPr lang="uk-UA" b="1" i="1" dirty="0" smtClean="0">
                <a:solidFill>
                  <a:srgbClr val="C00000"/>
                </a:solidFill>
              </a:rPr>
              <a:t>4 бали</a:t>
            </a:r>
            <a:endParaRPr lang="ru-RU" i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4400" b="1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  «... </a:t>
            </a:r>
            <a:r>
              <a:rPr lang="ru-RU" sz="4400" b="1" dirty="0" err="1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Самопожертв</a:t>
            </a:r>
            <a:r>
              <a:rPr lang="uk-UA" sz="4400" b="1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а</a:t>
            </a:r>
            <a:r>
              <a:rPr lang="ru-RU" sz="4400" b="1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 себе на </a:t>
            </a:r>
            <a:r>
              <a:rPr lang="ru-RU" sz="4400" b="1" dirty="0" err="1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користь</a:t>
            </a:r>
            <a:r>
              <a:rPr lang="ru-RU" sz="4400" b="1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 </a:t>
            </a:r>
            <a:r>
              <a:rPr lang="uk-UA" sz="4400" b="1" dirty="0" err="1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інши</a:t>
            </a:r>
            <a:r>
              <a:rPr lang="ru-RU" sz="4400" b="1" dirty="0" err="1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х</a:t>
            </a:r>
            <a:r>
              <a:rPr lang="ru-RU" sz="4400" b="1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 </a:t>
            </a:r>
            <a:r>
              <a:rPr lang="ru-RU" sz="4400" b="1" dirty="0" err="1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є</a:t>
            </a:r>
            <a:r>
              <a:rPr lang="ru-RU" sz="4400" b="1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 ... </a:t>
            </a:r>
            <a:r>
              <a:rPr lang="ru-RU" sz="4400" b="1" dirty="0" err="1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ознака</a:t>
            </a:r>
            <a:r>
              <a:rPr lang="ru-RU" sz="4400" b="1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 </a:t>
            </a:r>
            <a:r>
              <a:rPr lang="ru-RU" sz="4400" b="1" dirty="0" err="1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найвищого</a:t>
            </a:r>
            <a:r>
              <a:rPr lang="ru-RU" sz="4400" b="1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 </a:t>
            </a:r>
            <a:r>
              <a:rPr lang="ru-RU" sz="4400" b="1" dirty="0" err="1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розвитку</a:t>
            </a:r>
            <a:r>
              <a:rPr lang="ru-RU" sz="4400" b="1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 </a:t>
            </a:r>
            <a:r>
              <a:rPr lang="ru-RU" sz="4400" b="1" dirty="0" err="1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особистості</a:t>
            </a:r>
            <a:r>
              <a:rPr lang="ru-RU" sz="4400" b="1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 ...»</a:t>
            </a:r>
            <a:endParaRPr lang="ru-RU" sz="2800" b="1" dirty="0" smtClean="0">
              <a:solidFill>
                <a:schemeClr val="tx2">
                  <a:lumMod val="50000"/>
                </a:schemeClr>
              </a:solidFill>
              <a:latin typeface="Bookman Old Style" pitchFamily="18" charset="0"/>
            </a:endParaRPr>
          </a:p>
          <a:p>
            <a:pPr>
              <a:buNone/>
            </a:pPr>
            <a:r>
              <a:rPr lang="uk-UA" dirty="0" smtClean="0"/>
              <a:t>                       </a:t>
            </a:r>
            <a:r>
              <a:rPr lang="ru-RU" sz="3200" b="1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(Ф. </a:t>
            </a:r>
            <a:r>
              <a:rPr lang="ru-RU" sz="3200" b="1" dirty="0" err="1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Достоєвський</a:t>
            </a:r>
            <a:r>
              <a:rPr lang="ru-RU" sz="3200" b="1" dirty="0" smtClean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</a:rPr>
              <a:t>)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?                                                    ?</a:t>
            </a:r>
            <a:endParaRPr lang="ru-RU" dirty="0"/>
          </a:p>
        </p:txBody>
      </p:sp>
      <p:sp>
        <p:nvSpPr>
          <p:cNvPr id="34818" name="Овал 1"/>
          <p:cNvSpPr>
            <a:spLocks noGrp="1" noChangeArrowheads="1"/>
          </p:cNvSpPr>
          <p:nvPr>
            <p:ph idx="1"/>
          </p:nvPr>
        </p:nvSpPr>
        <p:spPr bwMode="auto">
          <a:xfrm>
            <a:off x="2843808" y="1844824"/>
            <a:ext cx="4104457" cy="2105843"/>
          </a:xfrm>
          <a:prstGeom prst="ellipse">
            <a:avLst/>
          </a:prstGeom>
          <a:solidFill>
            <a:srgbClr val="FFFFFF"/>
          </a:solidFill>
          <a:ln w="25400">
            <a:solidFill>
              <a:srgbClr val="F79646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uk-UA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Щастя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cxnSp>
        <p:nvCxnSpPr>
          <p:cNvPr id="34819" name="Прямая со стрелкой 3"/>
          <p:cNvCxnSpPr>
            <a:cxnSpLocks noChangeShapeType="1"/>
          </p:cNvCxnSpPr>
          <p:nvPr/>
        </p:nvCxnSpPr>
        <p:spPr bwMode="auto">
          <a:xfrm flipH="1" flipV="1">
            <a:off x="1547664" y="1700808"/>
            <a:ext cx="1296144" cy="864096"/>
          </a:xfrm>
          <a:prstGeom prst="straightConnector1">
            <a:avLst/>
          </a:prstGeom>
          <a:noFill/>
          <a:ln w="9525">
            <a:solidFill>
              <a:srgbClr val="4579B8"/>
            </a:solidFill>
            <a:round/>
            <a:headEnd/>
            <a:tailEnd type="arrow" w="med" len="med"/>
          </a:ln>
        </p:spPr>
      </p:cxnSp>
      <p:cxnSp>
        <p:nvCxnSpPr>
          <p:cNvPr id="10" name="Прямая со стрелкой 2"/>
          <p:cNvCxnSpPr>
            <a:cxnSpLocks noChangeShapeType="1"/>
          </p:cNvCxnSpPr>
          <p:nvPr/>
        </p:nvCxnSpPr>
        <p:spPr bwMode="auto">
          <a:xfrm flipV="1">
            <a:off x="6876256" y="1628800"/>
            <a:ext cx="1224136" cy="929284"/>
          </a:xfrm>
          <a:prstGeom prst="straightConnector1">
            <a:avLst/>
          </a:prstGeom>
          <a:noFill/>
          <a:ln w="9525">
            <a:solidFill>
              <a:srgbClr val="4579B8"/>
            </a:solidFill>
            <a:round/>
            <a:headEnd/>
            <a:tailEnd type="arrow" w="med" len="med"/>
          </a:ln>
        </p:spPr>
      </p:cxnSp>
      <p:cxnSp>
        <p:nvCxnSpPr>
          <p:cNvPr id="34821" name="Прямая со стрелкой 5"/>
          <p:cNvCxnSpPr>
            <a:cxnSpLocks noChangeShapeType="1"/>
          </p:cNvCxnSpPr>
          <p:nvPr/>
        </p:nvCxnSpPr>
        <p:spPr bwMode="auto">
          <a:xfrm flipH="1">
            <a:off x="1331640" y="3573016"/>
            <a:ext cx="1728192" cy="1080120"/>
          </a:xfrm>
          <a:prstGeom prst="straightConnector1">
            <a:avLst/>
          </a:prstGeom>
          <a:noFill/>
          <a:ln w="9525">
            <a:solidFill>
              <a:srgbClr val="4579B8"/>
            </a:solidFill>
            <a:round/>
            <a:headEnd/>
            <a:tailEnd type="arrow" w="med" len="med"/>
          </a:ln>
        </p:spPr>
      </p:cxnSp>
      <p:cxnSp>
        <p:nvCxnSpPr>
          <p:cNvPr id="21" name="Прямая со стрелкой 4"/>
          <p:cNvCxnSpPr>
            <a:cxnSpLocks noChangeShapeType="1"/>
          </p:cNvCxnSpPr>
          <p:nvPr/>
        </p:nvCxnSpPr>
        <p:spPr bwMode="auto">
          <a:xfrm>
            <a:off x="6948264" y="3429000"/>
            <a:ext cx="1152128" cy="1080120"/>
          </a:xfrm>
          <a:prstGeom prst="straightConnector1">
            <a:avLst/>
          </a:prstGeom>
          <a:noFill/>
          <a:ln w="9525">
            <a:solidFill>
              <a:srgbClr val="4579B8"/>
            </a:solidFill>
            <a:round/>
            <a:headEnd/>
            <a:tailEnd type="arrow" w="med" len="med"/>
          </a:ln>
        </p:spPr>
      </p:cxn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067944" y="476672"/>
            <a:ext cx="4896544" cy="5904656"/>
          </a:xfrm>
        </p:spPr>
        <p:txBody>
          <a:bodyPr/>
          <a:lstStyle/>
          <a:p>
            <a:pPr>
              <a:buNone/>
            </a:pP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</a:rPr>
              <a:t>До образу 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</a:rPr>
              <a:t>Прометея</a:t>
            </a: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pPr>
              <a:buNone/>
            </a:pPr>
            <a:r>
              <a:rPr lang="ru-RU" sz="2400" dirty="0" smtClean="0"/>
              <a:t>   </a:t>
            </a:r>
            <a:r>
              <a:rPr lang="ru-RU" sz="2400" dirty="0" err="1" smtClean="0"/>
              <a:t>зверталося</a:t>
            </a:r>
            <a:r>
              <a:rPr lang="ru-RU" sz="2400" dirty="0" smtClean="0"/>
              <a:t> </a:t>
            </a:r>
            <a:r>
              <a:rPr lang="ru-RU" sz="2400" dirty="0" err="1" smtClean="0"/>
              <a:t>багато</a:t>
            </a:r>
            <a:r>
              <a:rPr lang="ru-RU" sz="2400" dirty="0" smtClean="0"/>
              <a:t> </a:t>
            </a:r>
            <a:r>
              <a:rPr lang="ru-RU" sz="2400" dirty="0" err="1" smtClean="0"/>
              <a:t>митців</a:t>
            </a:r>
            <a:r>
              <a:rPr lang="ru-RU" sz="2400" dirty="0" smtClean="0"/>
              <a:t> </a:t>
            </a:r>
            <a:r>
              <a:rPr lang="ru-RU" sz="2400" dirty="0" err="1" smtClean="0"/>
              <a:t>усіх</a:t>
            </a:r>
            <a:r>
              <a:rPr lang="ru-RU" sz="2400" dirty="0" smtClean="0"/>
              <a:t> </a:t>
            </a:r>
            <a:r>
              <a:rPr lang="ru-RU" sz="2400" dirty="0" err="1" smtClean="0"/>
              <a:t>епох</a:t>
            </a:r>
            <a:r>
              <a:rPr lang="ru-RU" sz="2400" dirty="0" smtClean="0"/>
              <a:t>, </a:t>
            </a:r>
            <a:r>
              <a:rPr lang="ru-RU" sz="2400" dirty="0" err="1" smtClean="0"/>
              <a:t>зокрема</a:t>
            </a:r>
            <a:r>
              <a:rPr lang="ru-RU" sz="2400" dirty="0" smtClean="0"/>
              <a:t> </a:t>
            </a:r>
            <a:r>
              <a:rPr lang="ru-RU" sz="2400" dirty="0" err="1" smtClean="0"/>
              <a:t>давньогрецький</a:t>
            </a:r>
            <a:r>
              <a:rPr lang="ru-RU" sz="2400" dirty="0" smtClean="0"/>
              <a:t> драматург </a:t>
            </a:r>
            <a:r>
              <a:rPr lang="ru-RU" sz="2400" dirty="0" err="1" smtClean="0"/>
              <a:t>Есхіл</a:t>
            </a:r>
            <a:r>
              <a:rPr lang="ru-RU" sz="2400" dirty="0" smtClean="0"/>
              <a:t>, </a:t>
            </a:r>
            <a:r>
              <a:rPr lang="ru-RU" sz="2400" dirty="0" err="1" smtClean="0"/>
              <a:t>німецький</a:t>
            </a:r>
            <a:r>
              <a:rPr lang="ru-RU" sz="2400" dirty="0" smtClean="0"/>
              <a:t> поет ХVІІІ </a:t>
            </a:r>
            <a:r>
              <a:rPr lang="ru-RU" sz="2400" dirty="0" err="1" smtClean="0"/>
              <a:t>століття</a:t>
            </a:r>
            <a:r>
              <a:rPr lang="ru-RU" sz="2400" dirty="0" smtClean="0"/>
              <a:t> Й. В. </a:t>
            </a:r>
            <a:r>
              <a:rPr lang="ru-RU" sz="2400" dirty="0" err="1" smtClean="0"/>
              <a:t>Ґете</a:t>
            </a:r>
            <a:r>
              <a:rPr lang="ru-RU" sz="2400" dirty="0" smtClean="0"/>
              <a:t>, </a:t>
            </a:r>
            <a:r>
              <a:rPr lang="ru-RU" sz="2400" dirty="0" err="1" smtClean="0"/>
              <a:t>англійський</a:t>
            </a:r>
            <a:r>
              <a:rPr lang="ru-RU" sz="2400" dirty="0" smtClean="0"/>
              <a:t> поет ХІХ ст. Дж. Г. Байрон, </a:t>
            </a:r>
            <a:r>
              <a:rPr lang="ru-RU" sz="2400" dirty="0" err="1" smtClean="0"/>
              <a:t>українські</a:t>
            </a:r>
            <a:r>
              <a:rPr lang="ru-RU" sz="2400" dirty="0" smtClean="0"/>
              <a:t> </a:t>
            </a:r>
            <a:r>
              <a:rPr lang="ru-RU" sz="2400" dirty="0" err="1" smtClean="0"/>
              <a:t>митці</a:t>
            </a:r>
            <a:r>
              <a:rPr lang="ru-RU" sz="2400" dirty="0" smtClean="0"/>
              <a:t> — Т. Г. Шевченко, І. Я. Франко, Леся </a:t>
            </a:r>
            <a:r>
              <a:rPr lang="ru-RU" sz="2400" dirty="0" err="1" smtClean="0"/>
              <a:t>Українка</a:t>
            </a:r>
            <a:r>
              <a:rPr lang="uk-UA" sz="2400" dirty="0" smtClean="0"/>
              <a:t>, А.Малишко </a:t>
            </a:r>
            <a:endParaRPr lang="ru-RU" sz="2400" dirty="0"/>
          </a:p>
        </p:txBody>
      </p:sp>
      <p:pic>
        <p:nvPicPr>
          <p:cNvPr id="5" name="Содержимое 4" descr="http://www.proza.ru/pics/2012/02/05/1370.jpg"/>
          <p:cNvPicPr>
            <a:picLocks noGrp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404664"/>
            <a:ext cx="3456384" cy="4752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Содержимое 4" descr="http://gua.convdocs.org/tw_files2/urls_10/5/d-4906/4906_html_565566db.jpg"/>
          <p:cNvPicPr>
            <a:picLocks noGrp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332656"/>
            <a:ext cx="3581400" cy="23637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http://gua.convdocs.org/tw_files2/urls_10/5/d-4906/4906_html_78538ed4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20072" y="2780928"/>
            <a:ext cx="3096343" cy="3240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034" name="Picture 2" descr="http://www.libex.ru/img/x/3b/19/6967b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5616" y="188640"/>
            <a:ext cx="3888432" cy="58194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Содержимое 4" descr="https://im1-tub-ua.yandex.net/i?id=7e51e2508499184ba918f96e0b05c1fa&amp;n=33&amp;h=190&amp;w=160"/>
          <p:cNvPicPr>
            <a:picLocks noGrp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9992" y="260648"/>
            <a:ext cx="4176464" cy="54726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06" name="Picture 2" descr="https://im3-tub-ua.yandex.net/i?id=ff99bc32c86682c9e42c3e1c02fbd315&amp;n=33&amp;h=190&amp;w=120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260648"/>
            <a:ext cx="3672408" cy="567062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5" y="301625"/>
            <a:ext cx="7207969" cy="751111"/>
          </a:xfrm>
        </p:spPr>
        <p:txBody>
          <a:bodyPr/>
          <a:lstStyle/>
          <a:p>
            <a:pPr algn="ctr"/>
            <a:r>
              <a:rPr lang="uk-UA" sz="2800" b="1" dirty="0" err="1" smtClean="0">
                <a:solidFill>
                  <a:schemeClr val="tx1"/>
                </a:solidFill>
              </a:rPr>
              <a:t>Рущак</a:t>
            </a:r>
            <a:r>
              <a:rPr lang="uk-UA" sz="2800" b="1" dirty="0" smtClean="0">
                <a:solidFill>
                  <a:schemeClr val="tx1"/>
                </a:solidFill>
              </a:rPr>
              <a:t> Руслан  (</a:t>
            </a:r>
            <a:r>
              <a:rPr lang="uk-UA" sz="2800" b="1" dirty="0" err="1" smtClean="0">
                <a:solidFill>
                  <a:schemeClr val="tx1"/>
                </a:solidFill>
              </a:rPr>
              <a:t>с.Пузикове</a:t>
            </a:r>
            <a:r>
              <a:rPr lang="uk-UA" sz="2800" b="1" dirty="0" smtClean="0">
                <a:solidFill>
                  <a:schemeClr val="tx1"/>
                </a:solidFill>
              </a:rPr>
              <a:t>)  </a:t>
            </a:r>
            <a:endParaRPr lang="ru-RU" sz="2800" b="1" dirty="0">
              <a:solidFill>
                <a:schemeClr val="tx1"/>
              </a:solidFill>
            </a:endParaRPr>
          </a:p>
        </p:txBody>
      </p:sp>
      <p:pic>
        <p:nvPicPr>
          <p:cNvPr id="5" name="Содержимое 4" descr="1.jpg"/>
          <p:cNvPicPr>
            <a:picLocks noGrp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124744"/>
            <a:ext cx="3816424" cy="4896544"/>
          </a:xfrm>
          <a:prstGeom prst="rect">
            <a:avLst/>
          </a:prstGeom>
          <a:noFill/>
        </p:spPr>
      </p:pic>
      <p:sp>
        <p:nvSpPr>
          <p:cNvPr id="48129" name="Rectangle 1"/>
          <p:cNvSpPr>
            <a:spLocks noGrp="1" noChangeArrowheads="1"/>
          </p:cNvSpPr>
          <p:nvPr>
            <p:ph sz="half" idx="2"/>
          </p:nvPr>
        </p:nvSpPr>
        <p:spPr bwMode="auto">
          <a:xfrm>
            <a:off x="4355976" y="972016"/>
            <a:ext cx="4608512" cy="5201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sz="18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sz="18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4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липня 2014 року блокпост, на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якому ніс службу Руслан </a:t>
            </a:r>
            <a:r>
              <a:rPr kumimoji="0" lang="uk-UA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Рущак</a:t>
            </a: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разом із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своїми  бойовими товаришами</a:t>
            </a:r>
            <a:r>
              <a:rPr kumimoji="0" lang="uk-UA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був обстріляний терористами із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мінометів, під час обстрілу хлопець загинув.</a:t>
            </a:r>
          </a:p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Як відзначають  односельці, Руслан був доброю людиною, хорошим сином і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братом, а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ще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— справжнім патріотом, любив Україну і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вважав за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необхідне захищати її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від ворогів.</a:t>
            </a:r>
            <a:endParaRPr kumimoji="0" lang="uk-UA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3" y="404663"/>
            <a:ext cx="7135961" cy="1368153"/>
          </a:xfrm>
        </p:spPr>
        <p:txBody>
          <a:bodyPr/>
          <a:lstStyle/>
          <a:p>
            <a:pPr algn="ctr"/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b="1" dirty="0" smtClean="0">
                <a:solidFill>
                  <a:schemeClr val="tx1"/>
                </a:solidFill>
              </a:rPr>
              <a:t>Прапорщик </a:t>
            </a:r>
            <a:r>
              <a:rPr lang="uk-UA" sz="2800" b="1" dirty="0" err="1" smtClean="0">
                <a:solidFill>
                  <a:schemeClr val="tx1"/>
                </a:solidFill>
              </a:rPr>
              <a:t>Вихристюк</a:t>
            </a:r>
            <a:r>
              <a:rPr lang="uk-UA" sz="2800" b="1" dirty="0" smtClean="0">
                <a:solidFill>
                  <a:schemeClr val="tx1"/>
                </a:solidFill>
              </a:rPr>
              <a:t> Сергій Григорович </a:t>
            </a:r>
            <a:r>
              <a:rPr lang="ru-RU" sz="2800" b="1" dirty="0" smtClean="0">
                <a:solidFill>
                  <a:schemeClr val="tx1"/>
                </a:solidFill>
              </a:rPr>
              <a:t>(</a:t>
            </a:r>
            <a:r>
              <a:rPr lang="uk-UA" sz="2800" b="1" dirty="0" smtClean="0">
                <a:solidFill>
                  <a:schemeClr val="tx1"/>
                </a:solidFill>
              </a:rPr>
              <a:t>с. </a:t>
            </a:r>
            <a:r>
              <a:rPr lang="ru-RU" sz="2800" b="1" dirty="0" err="1" smtClean="0">
                <a:solidFill>
                  <a:schemeClr val="tx1"/>
                </a:solidFill>
              </a:rPr>
              <a:t>Пустовійтове</a:t>
            </a:r>
            <a:r>
              <a:rPr lang="ru-RU" sz="2800" b="1" dirty="0" smtClean="0">
                <a:solidFill>
                  <a:schemeClr val="tx1"/>
                </a:solidFill>
              </a:rPr>
              <a:t>) </a:t>
            </a:r>
            <a:r>
              <a:rPr lang="ru-RU" b="1" dirty="0" smtClean="0">
                <a:solidFill>
                  <a:schemeClr val="tx1"/>
                </a:solidFill>
              </a:rPr>
              <a:t/>
            </a:r>
            <a:br>
              <a:rPr lang="ru-RU" b="1" dirty="0" smtClean="0">
                <a:solidFill>
                  <a:schemeClr val="tx1"/>
                </a:solidFill>
              </a:rPr>
            </a:b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067944" y="1484784"/>
            <a:ext cx="5076056" cy="4457229"/>
          </a:xfrm>
        </p:spPr>
        <p:txBody>
          <a:bodyPr/>
          <a:lstStyle/>
          <a:p>
            <a:pPr>
              <a:buNone/>
            </a:pPr>
            <a:r>
              <a:rPr lang="uk-UA" sz="2400" dirty="0" smtClean="0"/>
              <a:t>   </a:t>
            </a:r>
            <a:r>
              <a:rPr lang="uk-UA" sz="2400" b="1" dirty="0" smtClean="0"/>
              <a:t>3 вересня 2014 Загинув під час обстрілу, близько 22:30 базовий табір 27-го полку поблизу </a:t>
            </a:r>
            <a:r>
              <a:rPr lang="uk-UA" sz="2400" b="1" dirty="0" err="1" smtClean="0"/>
              <a:t>Старобільська</a:t>
            </a:r>
            <a:r>
              <a:rPr lang="uk-UA" sz="2400" b="1" dirty="0" smtClean="0"/>
              <a:t> (Луганська область) було обстріляно з території Російської Федерації з РСЗВ "Смерч"</a:t>
            </a:r>
            <a:endParaRPr lang="ru-RU" sz="2400" b="1" dirty="0" smtClean="0"/>
          </a:p>
          <a:p>
            <a:r>
              <a:rPr lang="ru-RU" sz="2400" b="1" dirty="0" err="1" smtClean="0"/>
              <a:t>Залишилися</a:t>
            </a:r>
            <a:r>
              <a:rPr lang="ru-RU" sz="2400" b="1" dirty="0" smtClean="0"/>
              <a:t> мама, дружина та </a:t>
            </a:r>
            <a:r>
              <a:rPr lang="ru-RU" sz="2400" b="1" dirty="0" err="1" smtClean="0"/>
              <a:t>двоє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синів</a:t>
            </a:r>
            <a:r>
              <a:rPr lang="ru-RU" sz="2400" b="1" dirty="0" smtClean="0"/>
              <a:t>, 16 </a:t>
            </a:r>
            <a:r>
              <a:rPr lang="ru-RU" sz="2400" b="1" dirty="0" err="1" smtClean="0"/>
              <a:t>і</a:t>
            </a:r>
            <a:r>
              <a:rPr lang="ru-RU" sz="2400" b="1" dirty="0" smtClean="0"/>
              <a:t> 6 </a:t>
            </a:r>
            <a:r>
              <a:rPr lang="ru-RU" sz="2400" b="1" dirty="0" err="1" smtClean="0"/>
              <a:t>років</a:t>
            </a:r>
            <a:r>
              <a:rPr lang="ru-RU" sz="2400" b="1" dirty="0" smtClean="0"/>
              <a:t>.</a:t>
            </a:r>
          </a:p>
          <a:p>
            <a:r>
              <a:rPr lang="uk-UA" sz="2400" dirty="0" smtClean="0"/>
              <a:t> </a:t>
            </a:r>
            <a:endParaRPr lang="ru-RU" sz="2400" dirty="0" smtClean="0"/>
          </a:p>
          <a:p>
            <a:endParaRPr lang="ru-RU" dirty="0"/>
          </a:p>
        </p:txBody>
      </p:sp>
      <p:pic>
        <p:nvPicPr>
          <p:cNvPr id="5" name="Содержимое 4" descr="http://media2.nekropole.info/2015/01/Sergij-Vihristjuk.jpg"/>
          <p:cNvPicPr>
            <a:picLocks noGrp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484784"/>
            <a:ext cx="3672408" cy="4032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z="2800" b="1" dirty="0" smtClean="0">
                <a:solidFill>
                  <a:schemeClr val="tx1"/>
                </a:solidFill>
              </a:rPr>
              <a:t>Старшина </a:t>
            </a:r>
            <a:r>
              <a:rPr lang="uk-UA" sz="2800" b="1" dirty="0" err="1" smtClean="0">
                <a:solidFill>
                  <a:schemeClr val="tx1"/>
                </a:solidFill>
              </a:rPr>
              <a:t>Усс</a:t>
            </a:r>
            <a:r>
              <a:rPr lang="uk-UA" sz="2800" b="1" dirty="0" smtClean="0">
                <a:solidFill>
                  <a:schemeClr val="tx1"/>
                </a:solidFill>
              </a:rPr>
              <a:t> Степан Миколайович </a:t>
            </a:r>
            <a:br>
              <a:rPr lang="uk-UA" sz="2800" b="1" dirty="0" smtClean="0">
                <a:solidFill>
                  <a:schemeClr val="tx1"/>
                </a:solidFill>
              </a:rPr>
            </a:br>
            <a:r>
              <a:rPr lang="uk-UA" sz="2800" b="1" dirty="0" smtClean="0">
                <a:solidFill>
                  <a:schemeClr val="tx1"/>
                </a:solidFill>
              </a:rPr>
              <a:t>(с-ще </a:t>
            </a:r>
            <a:r>
              <a:rPr lang="uk-UA" sz="2800" b="1" dirty="0" err="1" smtClean="0">
                <a:solidFill>
                  <a:schemeClr val="tx1"/>
                </a:solidFill>
              </a:rPr>
              <a:t>Градизьк</a:t>
            </a:r>
            <a:r>
              <a:rPr lang="uk-UA" sz="2800" b="1" dirty="0" smtClean="0">
                <a:solidFill>
                  <a:schemeClr val="tx1"/>
                </a:solidFill>
              </a:rPr>
              <a:t>)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779912" y="1556792"/>
            <a:ext cx="5112568" cy="4680520"/>
          </a:xfrm>
        </p:spPr>
        <p:txBody>
          <a:bodyPr/>
          <a:lstStyle/>
          <a:p>
            <a:pPr>
              <a:buNone/>
            </a:pPr>
            <a:r>
              <a:rPr lang="ru-RU" sz="2400" b="1" dirty="0" smtClean="0"/>
              <a:t>   29  </a:t>
            </a:r>
            <a:r>
              <a:rPr lang="ru-RU" sz="2400" b="1" dirty="0" err="1" smtClean="0"/>
              <a:t>серпня</a:t>
            </a:r>
            <a:r>
              <a:rPr lang="ru-RU" sz="2400" b="1" dirty="0" smtClean="0"/>
              <a:t> 2014 </a:t>
            </a:r>
            <a:r>
              <a:rPr lang="uk-UA" sz="2400" b="1" dirty="0" smtClean="0"/>
              <a:t>з</a:t>
            </a:r>
            <a:r>
              <a:rPr lang="ru-RU" sz="2400" b="1" dirty="0" err="1" smtClean="0"/>
              <a:t>агинув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поблизу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міста</a:t>
            </a:r>
            <a:r>
              <a:rPr lang="ru-RU" sz="2400" b="1" dirty="0" smtClean="0"/>
              <a:t> </a:t>
            </a:r>
            <a:r>
              <a:rPr lang="ru-RU" sz="2400" b="1" dirty="0" err="1" smtClean="0"/>
              <a:t>Іловайськ</a:t>
            </a:r>
            <a:r>
              <a:rPr lang="ru-RU" sz="2400" b="1" dirty="0" smtClean="0"/>
              <a:t> (</a:t>
            </a:r>
            <a:r>
              <a:rPr lang="ru-RU" sz="2400" b="1" dirty="0" err="1" smtClean="0"/>
              <a:t>Донецька</a:t>
            </a:r>
            <a:r>
              <a:rPr lang="ru-RU" sz="2400" b="1" dirty="0" smtClean="0"/>
              <a:t> область) </a:t>
            </a:r>
            <a:r>
              <a:rPr lang="ru-RU" sz="2400" b="1" dirty="0" err="1" smtClean="0"/>
              <a:t>під</a:t>
            </a:r>
            <a:r>
              <a:rPr lang="ru-RU" sz="2400" b="1" dirty="0" smtClean="0"/>
              <a:t> час </a:t>
            </a:r>
            <a:r>
              <a:rPr lang="ru-RU" sz="2400" b="1" dirty="0" err="1" smtClean="0"/>
              <a:t>виходу</a:t>
            </a:r>
            <a:r>
              <a:rPr lang="ru-RU" sz="2400" b="1" dirty="0" smtClean="0"/>
              <a:t> колони </a:t>
            </a:r>
            <a:r>
              <a:rPr lang="ru-RU" sz="2400" b="1" dirty="0" err="1" smtClean="0"/>
              <a:t>з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оточення</a:t>
            </a:r>
            <a:r>
              <a:rPr lang="ru-RU" sz="2400" b="1" dirty="0" smtClean="0"/>
              <a:t> так </a:t>
            </a:r>
            <a:r>
              <a:rPr lang="ru-RU" sz="2400" b="1" dirty="0" err="1" smtClean="0"/>
              <a:t>званим</a:t>
            </a:r>
            <a:r>
              <a:rPr lang="ru-RU" sz="2400" b="1" dirty="0" smtClean="0"/>
              <a:t> «зеленим коридором», </a:t>
            </a:r>
            <a:r>
              <a:rPr lang="ru-RU" sz="2400" b="1" dirty="0" err="1" smtClean="0"/>
              <a:t>який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був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обстріляний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російськими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військами</a:t>
            </a:r>
            <a:r>
              <a:rPr lang="uk-UA" sz="2400" b="1" dirty="0" smtClean="0"/>
              <a:t>. Мав 36 років. </a:t>
            </a:r>
            <a:r>
              <a:rPr lang="ru-RU" sz="2400" b="1" dirty="0" smtClean="0"/>
              <a:t> </a:t>
            </a:r>
          </a:p>
          <a:p>
            <a:pPr>
              <a:buNone/>
            </a:pPr>
            <a:r>
              <a:rPr lang="ru-RU" sz="2400" b="1" dirty="0" smtClean="0"/>
              <a:t>    </a:t>
            </a:r>
            <a:r>
              <a:rPr lang="uk-UA" sz="2400" b="1" dirty="0" smtClean="0"/>
              <a:t>Залишилася дружина і однорічний син.</a:t>
            </a:r>
            <a:endParaRPr lang="ru-RU" sz="2400" b="1" dirty="0" smtClean="0"/>
          </a:p>
          <a:p>
            <a:r>
              <a:rPr lang="uk-UA" dirty="0" smtClean="0"/>
              <a:t> </a:t>
            </a:r>
            <a:endParaRPr lang="ru-RU" dirty="0"/>
          </a:p>
        </p:txBody>
      </p:sp>
      <p:pic>
        <p:nvPicPr>
          <p:cNvPr id="5" name="Содержимое 4" descr="http://media2.nekropole.info/2015/05/Stepan-Uss.jpg"/>
          <p:cNvPicPr>
            <a:picLocks noGrp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0752" y="1484313"/>
            <a:ext cx="3222546" cy="445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 smtClean="0"/>
              <a:t>Agnes</a:t>
            </a:r>
            <a:r>
              <a:rPr lang="ru-RU" dirty="0" smtClean="0"/>
              <a:t> </a:t>
            </a:r>
            <a:r>
              <a:rPr lang="ru-RU" dirty="0" err="1" smtClean="0"/>
              <a:t>Gonxha</a:t>
            </a:r>
            <a:r>
              <a:rPr lang="ru-RU" dirty="0" smtClean="0"/>
              <a:t> </a:t>
            </a:r>
            <a:r>
              <a:rPr lang="ru-RU" dirty="0" err="1" smtClean="0"/>
              <a:t>Bojaxhiu</a:t>
            </a:r>
            <a:r>
              <a:rPr lang="ru-RU" dirty="0" smtClean="0"/>
              <a:t> </a:t>
            </a:r>
            <a:br>
              <a:rPr lang="ru-RU" dirty="0" smtClean="0"/>
            </a:br>
            <a:r>
              <a:rPr lang="uk-UA" dirty="0" smtClean="0"/>
              <a:t>Агнеса </a:t>
            </a:r>
            <a:r>
              <a:rPr lang="uk-UA" dirty="0" err="1" smtClean="0"/>
              <a:t>Гонжа</a:t>
            </a:r>
            <a:r>
              <a:rPr lang="uk-UA" dirty="0" smtClean="0"/>
              <a:t> </a:t>
            </a:r>
            <a:r>
              <a:rPr lang="uk-UA" dirty="0" err="1" smtClean="0"/>
              <a:t>Боякш</a:t>
            </a:r>
            <a:endParaRPr lang="ru-RU" dirty="0"/>
          </a:p>
        </p:txBody>
      </p:sp>
      <p:pic>
        <p:nvPicPr>
          <p:cNvPr id="5" name="Picture 7" descr="5114a2a590_168371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79512" y="1484784"/>
            <a:ext cx="5184576" cy="3888432"/>
          </a:xfrm>
          <a:noFill/>
          <a:ln/>
        </p:spPr>
      </p:pic>
      <p:pic>
        <p:nvPicPr>
          <p:cNvPr id="1026" name="Picture 2" descr="https://im2-tub-ua.yandex.net/i?id=07d30d63681e146e5ffc4889cde86a24&amp;n=33&amp;h=190&amp;w=291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5976" y="1484784"/>
            <a:ext cx="4509985" cy="29446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404664"/>
            <a:ext cx="8072065" cy="5976664"/>
          </a:xfrm>
        </p:spPr>
        <p:txBody>
          <a:bodyPr/>
          <a:lstStyle/>
          <a:p>
            <a:pPr>
              <a:buNone/>
            </a:pPr>
            <a:r>
              <a:rPr lang="uk-UA" sz="2400" b="1" dirty="0" smtClean="0">
                <a:solidFill>
                  <a:schemeClr val="accent1">
                    <a:lumMod val="50000"/>
                  </a:schemeClr>
                </a:solidFill>
              </a:rPr>
              <a:t>Дати відповіді на питання</a:t>
            </a:r>
            <a:endParaRPr lang="ru-RU" sz="24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uk-UA" sz="2000" dirty="0" smtClean="0"/>
              <a:t>1.Коли  і чому Агнеса приймає рішення  присвятити служінню Богу?</a:t>
            </a:r>
            <a:endParaRPr lang="ru-RU" sz="2000" dirty="0" smtClean="0"/>
          </a:p>
          <a:p>
            <a:r>
              <a:rPr lang="uk-UA" sz="2000" dirty="0" smtClean="0"/>
              <a:t>2. Чому у світі Агнесу  називають іншим </a:t>
            </a:r>
            <a:r>
              <a:rPr lang="uk-UA" sz="2000" dirty="0" err="1" smtClean="0"/>
              <a:t>ім</a:t>
            </a:r>
            <a:r>
              <a:rPr lang="ru-RU" sz="2000" dirty="0" smtClean="0"/>
              <a:t>’</a:t>
            </a:r>
            <a:r>
              <a:rPr lang="uk-UA" sz="2000" dirty="0" smtClean="0"/>
              <a:t>ям? </a:t>
            </a:r>
            <a:endParaRPr lang="ru-RU" sz="2000" dirty="0" smtClean="0"/>
          </a:p>
          <a:p>
            <a:r>
              <a:rPr lang="uk-UA" sz="2000" dirty="0" smtClean="0"/>
              <a:t>3. Що для неї стало «покликанням у покликанні»? Як  ви розумієте цей вислів?</a:t>
            </a:r>
            <a:endParaRPr lang="ru-RU" sz="2000" dirty="0" smtClean="0"/>
          </a:p>
          <a:p>
            <a:r>
              <a:rPr lang="uk-UA" sz="2000" dirty="0" smtClean="0"/>
              <a:t>4. Про кого дбала Мати Тереза? </a:t>
            </a:r>
            <a:endParaRPr lang="ru-RU" sz="2000" dirty="0" smtClean="0"/>
          </a:p>
          <a:p>
            <a:r>
              <a:rPr lang="uk-UA" sz="2000" dirty="0" smtClean="0"/>
              <a:t>5. Розкажіть про притулок, який організувала Мати Тереза?</a:t>
            </a:r>
            <a:endParaRPr lang="ru-RU" sz="2000" dirty="0" smtClean="0"/>
          </a:p>
          <a:p>
            <a:r>
              <a:rPr lang="uk-UA" sz="2000" dirty="0" smtClean="0"/>
              <a:t>6. У які країни розповсюдилась діяльність М.Терези?</a:t>
            </a:r>
            <a:endParaRPr lang="ru-RU" sz="2000" dirty="0" smtClean="0"/>
          </a:p>
          <a:p>
            <a:r>
              <a:rPr lang="uk-UA" sz="2000" dirty="0" smtClean="0"/>
              <a:t>7. Як шанували за життя цю жінку?</a:t>
            </a:r>
            <a:endParaRPr lang="ru-RU" sz="2000" dirty="0" smtClean="0"/>
          </a:p>
          <a:p>
            <a:r>
              <a:rPr lang="uk-UA" sz="2000" dirty="0" smtClean="0"/>
              <a:t>8. Як і де була похована? Про що це свідчить?</a:t>
            </a:r>
            <a:endParaRPr lang="ru-RU" sz="2000" dirty="0" smtClean="0"/>
          </a:p>
          <a:p>
            <a:r>
              <a:rPr lang="uk-UA" sz="2000" dirty="0" smtClean="0"/>
              <a:t>9.Що названо її </a:t>
            </a:r>
            <a:r>
              <a:rPr lang="uk-UA" sz="2000" dirty="0" err="1" smtClean="0"/>
              <a:t>ім</a:t>
            </a:r>
            <a:r>
              <a:rPr lang="ru-RU" sz="2000" dirty="0" smtClean="0"/>
              <a:t>’</a:t>
            </a:r>
            <a:r>
              <a:rPr lang="uk-UA" sz="2000" dirty="0" smtClean="0"/>
              <a:t>ям?</a:t>
            </a:r>
            <a:endParaRPr lang="ru-RU" sz="2000" dirty="0" smtClean="0"/>
          </a:p>
          <a:p>
            <a:r>
              <a:rPr lang="uk-UA" sz="2000" dirty="0" smtClean="0"/>
              <a:t>10. Символом якої людської чесноти є її </a:t>
            </a:r>
            <a:r>
              <a:rPr lang="uk-UA" sz="2000" dirty="0" err="1" smtClean="0"/>
              <a:t>ім</a:t>
            </a:r>
            <a:r>
              <a:rPr lang="ru-RU" sz="2000" dirty="0" smtClean="0"/>
              <a:t>’</a:t>
            </a:r>
            <a:r>
              <a:rPr lang="uk-UA" sz="2000" dirty="0" smtClean="0"/>
              <a:t>я?</a:t>
            </a:r>
            <a:endParaRPr lang="ru-RU" sz="2000" dirty="0" smtClean="0"/>
          </a:p>
          <a:p>
            <a:r>
              <a:rPr lang="uk-UA" sz="2000" dirty="0" smtClean="0"/>
              <a:t>11. Що і кого любила Мати Тереза?</a:t>
            </a:r>
            <a:endParaRPr lang="ru-RU" sz="2000" dirty="0" smtClean="0"/>
          </a:p>
          <a:p>
            <a:r>
              <a:rPr lang="uk-UA" sz="2000" dirty="0" smtClean="0"/>
              <a:t>12 </a:t>
            </a:r>
            <a:r>
              <a:rPr lang="uk-UA" sz="2000" b="1" dirty="0" smtClean="0"/>
              <a:t>Чим і заради кого пожертвувала  Мати Тереза? </a:t>
            </a:r>
            <a:endParaRPr lang="ru-RU" sz="2000" dirty="0" smtClean="0"/>
          </a:p>
          <a:p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1115616" y="301624"/>
            <a:ext cx="7568009" cy="1183159"/>
          </a:xfrm>
        </p:spPr>
        <p:txBody>
          <a:bodyPr/>
          <a:lstStyle/>
          <a:p>
            <a:pPr algn="ctr"/>
            <a:r>
              <a:rPr lang="uk-UA" b="1" dirty="0" smtClean="0"/>
              <a:t>Підсумок уроку</a:t>
            </a:r>
            <a:endParaRPr lang="ru-RU" b="1" dirty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3568" y="1827213"/>
            <a:ext cx="8000057" cy="4114800"/>
          </a:xfrm>
        </p:spPr>
        <p:txBody>
          <a:bodyPr/>
          <a:lstStyle/>
          <a:p>
            <a:pPr lvl="0"/>
            <a:r>
              <a:rPr lang="uk-UA" sz="2400" dirty="0" smtClean="0"/>
              <a:t>Назвіть ті приклади, які ви обов’язково використаєте у творі на підтвердження тези. Що ви винесли для себе з уроку?</a:t>
            </a:r>
            <a:endParaRPr lang="ru-RU" sz="2400" dirty="0" smtClean="0"/>
          </a:p>
          <a:p>
            <a:pPr lvl="0"/>
            <a:r>
              <a:rPr lang="uk-UA" sz="2400" dirty="0" smtClean="0"/>
              <a:t>Прочитайте мету, яку ви ставили на початку уроку. Чи досягли ви її?</a:t>
            </a:r>
            <a:endParaRPr lang="ru-RU" sz="2400" dirty="0" smtClean="0"/>
          </a:p>
          <a:p>
            <a:pPr lvl="0"/>
            <a:r>
              <a:rPr lang="uk-UA" sz="2400" dirty="0" smtClean="0"/>
              <a:t>Чи були у вас, на вашу думку, ті якості, що ми визначили на початку уроку як складові успіху (бажання, діяльність,  наполегливість, впевненість у собі)</a:t>
            </a:r>
          </a:p>
          <a:p>
            <a:pPr lvl="0"/>
            <a:r>
              <a:rPr lang="uk-UA" sz="2400" dirty="0" smtClean="0"/>
              <a:t>Визначте оцінку за урок.</a:t>
            </a:r>
            <a:endParaRPr lang="ru-RU" sz="2400" dirty="0" smtClean="0"/>
          </a:p>
          <a:p>
            <a:pPr algn="r">
              <a:buFont typeface="Wingdings" pitchFamily="2" charset="2"/>
              <a:buNone/>
            </a:pP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Домашнє завдання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 err="1" smtClean="0"/>
              <a:t>Напишіть</a:t>
            </a:r>
            <a:r>
              <a:rPr lang="ru-RU" i="1" dirty="0" smtClean="0"/>
              <a:t> </a:t>
            </a:r>
            <a:r>
              <a:rPr lang="ru-RU" i="1" dirty="0" err="1" smtClean="0"/>
              <a:t>твір-роздум</a:t>
            </a:r>
            <a:r>
              <a:rPr lang="ru-RU" i="1" dirty="0" smtClean="0"/>
              <a:t> на тему    «... </a:t>
            </a:r>
            <a:r>
              <a:rPr lang="ru-RU" i="1" dirty="0" err="1" smtClean="0"/>
              <a:t>Самопожертв</a:t>
            </a:r>
            <a:r>
              <a:rPr lang="uk-UA" i="1" dirty="0" smtClean="0"/>
              <a:t>а</a:t>
            </a:r>
            <a:r>
              <a:rPr lang="ru-RU" i="1" dirty="0" smtClean="0"/>
              <a:t> себе на </a:t>
            </a:r>
            <a:r>
              <a:rPr lang="ru-RU" i="1" dirty="0" err="1" smtClean="0"/>
              <a:t>користь</a:t>
            </a:r>
            <a:r>
              <a:rPr lang="ru-RU" i="1" dirty="0" smtClean="0"/>
              <a:t> </a:t>
            </a:r>
            <a:r>
              <a:rPr lang="uk-UA" i="1" dirty="0" err="1" smtClean="0"/>
              <a:t>інши</a:t>
            </a:r>
            <a:r>
              <a:rPr lang="ru-RU" i="1" dirty="0" err="1" smtClean="0"/>
              <a:t>х</a:t>
            </a:r>
            <a:r>
              <a:rPr lang="ru-RU" i="1" dirty="0" smtClean="0"/>
              <a:t> </a:t>
            </a:r>
            <a:r>
              <a:rPr lang="ru-RU" i="1" dirty="0" err="1" smtClean="0"/>
              <a:t>є</a:t>
            </a:r>
            <a:r>
              <a:rPr lang="ru-RU" i="1" dirty="0" smtClean="0"/>
              <a:t> ... </a:t>
            </a:r>
            <a:r>
              <a:rPr lang="ru-RU" i="1" dirty="0" err="1" smtClean="0"/>
              <a:t>ознака</a:t>
            </a:r>
            <a:r>
              <a:rPr lang="ru-RU" i="1" dirty="0" smtClean="0"/>
              <a:t> </a:t>
            </a:r>
            <a:r>
              <a:rPr lang="ru-RU" i="1" dirty="0" err="1" smtClean="0"/>
              <a:t>найвищого</a:t>
            </a:r>
            <a:r>
              <a:rPr lang="ru-RU" i="1" dirty="0" smtClean="0"/>
              <a:t> </a:t>
            </a:r>
            <a:r>
              <a:rPr lang="ru-RU" i="1" dirty="0" err="1" smtClean="0"/>
              <a:t>розвитку</a:t>
            </a:r>
            <a:r>
              <a:rPr lang="ru-RU" i="1" dirty="0" smtClean="0"/>
              <a:t> </a:t>
            </a:r>
            <a:r>
              <a:rPr lang="ru-RU" i="1" dirty="0" err="1" smtClean="0"/>
              <a:t>особистості</a:t>
            </a:r>
            <a:r>
              <a:rPr lang="ru-RU" i="1" dirty="0" smtClean="0"/>
              <a:t> ...» </a:t>
            </a:r>
          </a:p>
          <a:p>
            <a:endParaRPr lang="uk-UA" i="1" dirty="0" smtClean="0"/>
          </a:p>
          <a:p>
            <a:r>
              <a:rPr lang="uk-UA" i="1" dirty="0" smtClean="0"/>
              <a:t>Бажаю успіху!!!</a:t>
            </a:r>
            <a:endParaRPr lang="ru-RU" i="1" dirty="0"/>
          </a:p>
        </p:txBody>
      </p:sp>
      <p:pic>
        <p:nvPicPr>
          <p:cNvPr id="4" name="Содержимое 3" descr="НВК &quot;Боянська гімназія&quot;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3933056"/>
            <a:ext cx="4139952" cy="29249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1680" y="1844824"/>
            <a:ext cx="6991945" cy="1800200"/>
          </a:xfrm>
        </p:spPr>
        <p:txBody>
          <a:bodyPr/>
          <a:lstStyle/>
          <a:p>
            <a:pPr algn="ctr"/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Твір-роздум </a:t>
            </a:r>
            <a:br>
              <a:rPr lang="uk-UA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морально-етичну тему.</a:t>
            </a:r>
            <a:br>
              <a:rPr lang="uk-UA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b="1" dirty="0" smtClean="0"/>
              <a:t/>
            </a:r>
            <a:br>
              <a:rPr lang="uk-UA" b="1" dirty="0" smtClean="0"/>
            </a:br>
            <a:r>
              <a:rPr lang="ru-RU" sz="4000" b="1" dirty="0" smtClean="0"/>
              <a:t/>
            </a:r>
            <a:br>
              <a:rPr lang="ru-RU" sz="4000" b="1" dirty="0" smtClean="0"/>
            </a:br>
            <a:endParaRPr lang="ru-RU" sz="4000" dirty="0"/>
          </a:p>
        </p:txBody>
      </p:sp>
      <p:pic>
        <p:nvPicPr>
          <p:cNvPr id="1026" name="Picture 2" descr="https://im1-tub-ua.yandex.net/i?id=c8a99117eacd150caf88fb4d9466992d&amp;n=33&amp;h=190&amp;w=285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3068961"/>
            <a:ext cx="4406812" cy="293787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75655" y="3284983"/>
            <a:ext cx="7207969" cy="2657029"/>
          </a:xfrm>
        </p:spPr>
        <p:txBody>
          <a:bodyPr/>
          <a:lstStyle/>
          <a:p>
            <a:pPr algn="ctr">
              <a:buNone/>
            </a:pPr>
            <a:r>
              <a:rPr lang="uk-UA" sz="4400" u="sng" dirty="0" smtClean="0">
                <a:solidFill>
                  <a:schemeClr val="accent1">
                    <a:lumMod val="50000"/>
                  </a:schemeClr>
                </a:solidFill>
              </a:rPr>
              <a:t>Мета</a:t>
            </a:r>
            <a:r>
              <a:rPr lang="uk-UA" sz="4400" dirty="0" smtClean="0">
                <a:solidFill>
                  <a:schemeClr val="accent1">
                    <a:lumMod val="50000"/>
                  </a:schemeClr>
                </a:solidFill>
              </a:rPr>
              <a:t>: ……………………</a:t>
            </a:r>
            <a:endParaRPr lang="ru-RU" sz="44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04048" y="692696"/>
            <a:ext cx="3679577" cy="5249317"/>
          </a:xfrm>
        </p:spPr>
        <p:txBody>
          <a:bodyPr/>
          <a:lstStyle/>
          <a:p>
            <a:pPr>
              <a:buNone/>
            </a:pPr>
            <a:r>
              <a:rPr lang="uk-UA" u="sng" dirty="0" smtClean="0">
                <a:solidFill>
                  <a:schemeClr val="accent1">
                    <a:lumMod val="50000"/>
                  </a:schemeClr>
                </a:solidFill>
              </a:rPr>
              <a:t>Мета</a:t>
            </a:r>
            <a:r>
              <a:rPr lang="uk-UA" sz="3200" dirty="0" smtClean="0">
                <a:solidFill>
                  <a:schemeClr val="accent1">
                    <a:lumMod val="50000"/>
                  </a:schemeClr>
                </a:solidFill>
              </a:rPr>
              <a:t> …………………</a:t>
            </a:r>
          </a:p>
          <a:p>
            <a:pPr>
              <a:buNone/>
            </a:pPr>
            <a:endParaRPr lang="uk-UA" sz="32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buNone/>
            </a:pPr>
            <a:r>
              <a:rPr lang="uk-UA" sz="2400" dirty="0" smtClean="0">
                <a:solidFill>
                  <a:schemeClr val="accent1">
                    <a:lumMod val="50000"/>
                  </a:schemeClr>
                </a:solidFill>
              </a:rPr>
              <a:t>(запис індивідуальної мети на маршрутах уроку)</a:t>
            </a:r>
            <a:endParaRPr lang="ru-RU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7" name="Picture 2" descr="http://motiway.com/img/motivs/11492/l/cxn7lhw3lx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8224" y="3501008"/>
            <a:ext cx="2272339" cy="3024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9156" name="Picture 4" descr="https://im2-tub-ua.yandex.net/i?id=2b3238b3b1a3ede88dc030157812f8fb&amp;n=33&amp;h=190&amp;w=254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260648"/>
            <a:ext cx="3456383" cy="3271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800" b="1" dirty="0" smtClean="0"/>
              <a:t>Бесіда за темою твору-роздуму</a:t>
            </a:r>
            <a:r>
              <a:rPr lang="uk-UA" sz="2800" b="1" i="1" dirty="0" smtClean="0"/>
              <a:t>  </a:t>
            </a:r>
            <a:r>
              <a:rPr lang="uk-UA" sz="2800" b="1" i="1" dirty="0" smtClean="0">
                <a:solidFill>
                  <a:srgbClr val="FF0000"/>
                </a:solidFill>
              </a:rPr>
              <a:t>4 бали</a:t>
            </a:r>
            <a:r>
              <a:rPr lang="ru-RU" sz="2800" dirty="0" smtClean="0">
                <a:solidFill>
                  <a:srgbClr val="FF0000"/>
                </a:solidFill>
              </a:rPr>
              <a:t/>
            </a:r>
            <a:br>
              <a:rPr lang="ru-RU" sz="2800" dirty="0" smtClean="0">
                <a:solidFill>
                  <a:srgbClr val="FF0000"/>
                </a:solidFill>
              </a:rPr>
            </a:br>
            <a:endParaRPr lang="ru-RU" sz="2800" dirty="0">
              <a:solidFill>
                <a:srgbClr val="FF0000"/>
              </a:solidFill>
            </a:endParaRPr>
          </a:p>
        </p:txBody>
      </p:sp>
      <p:pic>
        <p:nvPicPr>
          <p:cNvPr id="1026" name="Picture 2" descr="http://gorodonline.by/catnovosti/img/1/18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1521646"/>
            <a:ext cx="4896544" cy="370950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4" y="3789040"/>
            <a:ext cx="7313612" cy="1143000"/>
          </a:xfrm>
        </p:spPr>
        <p:txBody>
          <a:bodyPr/>
          <a:lstStyle/>
          <a:p>
            <a:r>
              <a:rPr lang="ru-RU" b="1" dirty="0" smtClean="0"/>
              <a:t>        -  Для </a:t>
            </a:r>
            <a:r>
              <a:rPr lang="ru-RU" b="1" dirty="0" err="1" smtClean="0"/>
              <a:t>чого</a:t>
            </a:r>
            <a:r>
              <a:rPr lang="ru-RU" b="1" dirty="0" smtClean="0"/>
              <a:t> </a:t>
            </a:r>
            <a:r>
              <a:rPr lang="ru-RU" b="1" dirty="0" err="1" smtClean="0"/>
              <a:t>живе</a:t>
            </a:r>
            <a:r>
              <a:rPr lang="ru-RU" b="1" dirty="0" smtClean="0"/>
              <a:t> </a:t>
            </a:r>
            <a:r>
              <a:rPr lang="ru-RU" b="1" dirty="0" err="1" smtClean="0"/>
              <a:t>людина</a:t>
            </a:r>
            <a:r>
              <a:rPr lang="ru-RU" b="1" dirty="0" smtClean="0"/>
              <a:t>?</a:t>
            </a:r>
            <a:br>
              <a:rPr lang="ru-RU" b="1" dirty="0" smtClean="0"/>
            </a:br>
            <a:r>
              <a:rPr lang="ru-RU" b="1" dirty="0" smtClean="0"/>
              <a:t>- </a:t>
            </a:r>
            <a:r>
              <a:rPr lang="uk-UA" b="1" dirty="0" smtClean="0"/>
              <a:t>У чому щастя людини…. У чому сенс її життя?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Содержимое 3" descr="sens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0"/>
            <a:ext cx="2266950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/>
              <a:t>Словникова робота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1" dirty="0" smtClean="0"/>
              <a:t>Мораль</a:t>
            </a:r>
            <a:endParaRPr lang="ru-RU" dirty="0" smtClean="0"/>
          </a:p>
          <a:p>
            <a:r>
              <a:rPr lang="uk-UA" b="1" dirty="0" smtClean="0"/>
              <a:t>Етика </a:t>
            </a:r>
            <a:endParaRPr lang="ru-RU" dirty="0" smtClean="0"/>
          </a:p>
          <a:p>
            <a:pPr>
              <a:buNone/>
            </a:pPr>
            <a:r>
              <a:rPr lang="uk-UA" dirty="0" smtClean="0">
                <a:hlinkClick r:id="rId2"/>
              </a:rPr>
              <a:t>   Академічний тлумачний словник (1970—1980) http://sum.in.ua/ 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uk-UA" dirty="0" smtClean="0"/>
              <a:t>1. «Людина може знайти сенс у житті, тільки присвятивши себе суспільству», - писав Альберт Ейнштейн.</a:t>
            </a:r>
          </a:p>
          <a:p>
            <a:pPr lvl="0">
              <a:buNone/>
            </a:pPr>
            <a:r>
              <a:rPr lang="ru-RU" dirty="0" smtClean="0"/>
              <a:t>2. «</a:t>
            </a:r>
            <a:r>
              <a:rPr lang="ru-RU" dirty="0" err="1" smtClean="0"/>
              <a:t>Життя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сенс</a:t>
            </a:r>
            <a:r>
              <a:rPr lang="ru-RU" dirty="0" smtClean="0"/>
              <a:t> до тих </a:t>
            </a:r>
            <a:r>
              <a:rPr lang="ru-RU" dirty="0" err="1" smtClean="0"/>
              <a:t>пір</a:t>
            </a:r>
            <a:r>
              <a:rPr lang="ru-RU" dirty="0" smtClean="0"/>
              <a:t>, </a:t>
            </a:r>
            <a:r>
              <a:rPr lang="ru-RU" dirty="0" err="1" smtClean="0"/>
              <a:t>поки</a:t>
            </a:r>
            <a:r>
              <a:rPr lang="ru-RU" dirty="0" smtClean="0"/>
              <a:t> вона вносить </a:t>
            </a:r>
            <a:r>
              <a:rPr lang="ru-RU" dirty="0" err="1" smtClean="0"/>
              <a:t>сенс</a:t>
            </a:r>
            <a:r>
              <a:rPr lang="ru-RU" dirty="0" smtClean="0"/>
              <a:t> у </a:t>
            </a:r>
            <a:r>
              <a:rPr lang="ru-RU" dirty="0" err="1" smtClean="0"/>
              <a:t>життя</a:t>
            </a:r>
            <a:r>
              <a:rPr lang="ru-RU" dirty="0" smtClean="0"/>
              <a:t> </a:t>
            </a:r>
            <a:r>
              <a:rPr lang="ru-RU" dirty="0" err="1" smtClean="0"/>
              <a:t>інших</a:t>
            </a:r>
            <a:r>
              <a:rPr lang="ru-RU" dirty="0" smtClean="0"/>
              <a:t> людей за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ru-RU" dirty="0" err="1" smtClean="0"/>
              <a:t>любові</a:t>
            </a:r>
            <a:r>
              <a:rPr lang="ru-RU" dirty="0" smtClean="0"/>
              <a:t>, </a:t>
            </a:r>
            <a:r>
              <a:rPr lang="ru-RU" dirty="0" err="1" smtClean="0"/>
              <a:t>дружби</a:t>
            </a:r>
            <a:r>
              <a:rPr lang="ru-RU" dirty="0" smtClean="0"/>
              <a:t>, </a:t>
            </a:r>
            <a:r>
              <a:rPr lang="ru-RU" dirty="0" err="1" smtClean="0"/>
              <a:t>співчуття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протесту </a:t>
            </a:r>
            <a:r>
              <a:rPr lang="ru-RU" dirty="0" err="1" smtClean="0"/>
              <a:t>проти</a:t>
            </a:r>
            <a:r>
              <a:rPr lang="ru-RU" dirty="0" smtClean="0"/>
              <a:t> </a:t>
            </a:r>
            <a:r>
              <a:rPr lang="ru-RU" dirty="0" err="1" smtClean="0"/>
              <a:t>несправедливості</a:t>
            </a:r>
            <a:r>
              <a:rPr lang="ru-RU" dirty="0" smtClean="0"/>
              <a:t>»</a:t>
            </a:r>
            <a:r>
              <a:rPr lang="uk-UA" dirty="0" smtClean="0"/>
              <a:t> (</a:t>
            </a:r>
            <a:r>
              <a:rPr lang="ru-RU" dirty="0" err="1" smtClean="0"/>
              <a:t>Симона</a:t>
            </a:r>
            <a:r>
              <a:rPr lang="ru-RU" dirty="0" smtClean="0"/>
              <a:t> де Бовуар</a:t>
            </a:r>
            <a:r>
              <a:rPr lang="uk-UA" dirty="0" smtClean="0"/>
              <a:t>)</a:t>
            </a:r>
            <a:endParaRPr lang="ru-RU" dirty="0" smtClean="0"/>
          </a:p>
          <a:p>
            <a:pPr>
              <a:buNone/>
            </a:pPr>
            <a:r>
              <a:rPr lang="uk-UA" dirty="0" smtClean="0"/>
              <a:t>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Затмение">
  <a:themeElements>
    <a:clrScheme name="Затмение 1">
      <a:dk1>
        <a:srgbClr val="000000"/>
      </a:dk1>
      <a:lt1>
        <a:srgbClr val="FFFFFF"/>
      </a:lt1>
      <a:dk2>
        <a:srgbClr val="006666"/>
      </a:dk2>
      <a:lt2>
        <a:srgbClr val="5F5F5F"/>
      </a:lt2>
      <a:accent1>
        <a:srgbClr val="33CCCC"/>
      </a:accent1>
      <a:accent2>
        <a:srgbClr val="99CCCC"/>
      </a:accent2>
      <a:accent3>
        <a:srgbClr val="FFFFFF"/>
      </a:accent3>
      <a:accent4>
        <a:srgbClr val="000000"/>
      </a:accent4>
      <a:accent5>
        <a:srgbClr val="ADE2E2"/>
      </a:accent5>
      <a:accent6>
        <a:srgbClr val="8AB9B9"/>
      </a:accent6>
      <a:hlink>
        <a:srgbClr val="006666"/>
      </a:hlink>
      <a:folHlink>
        <a:srgbClr val="B2B2B2"/>
      </a:folHlink>
    </a:clrScheme>
    <a:fontScheme name="Затмение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Затмение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тмение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тмение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тмение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тмение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Eclipse</Template>
  <TotalTime>642</TotalTime>
  <Words>877</Words>
  <Application>Microsoft Office PowerPoint</Application>
  <PresentationFormat>Экран (4:3)</PresentationFormat>
  <Paragraphs>89</Paragraphs>
  <Slides>29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0" baseType="lpstr">
      <vt:lpstr>Затмение</vt:lpstr>
      <vt:lpstr>Слайд 1</vt:lpstr>
      <vt:lpstr>?                                                    ?</vt:lpstr>
      <vt:lpstr>                Твір-роздум  на морально-етичну тему.   </vt:lpstr>
      <vt:lpstr>Слайд 4</vt:lpstr>
      <vt:lpstr>Слайд 5</vt:lpstr>
      <vt:lpstr>Бесіда за темою твору-роздуму  4 бали </vt:lpstr>
      <vt:lpstr>        -  Для чого живе людина? - У чому щастя людини…. У чому сенс її життя?  </vt:lpstr>
      <vt:lpstr>Словникова робота </vt:lpstr>
      <vt:lpstr>Слайд 9</vt:lpstr>
      <vt:lpstr>Слайд 10</vt:lpstr>
      <vt:lpstr>Слайд 11</vt:lpstr>
      <vt:lpstr>    </vt:lpstr>
      <vt:lpstr>Слайд 13</vt:lpstr>
      <vt:lpstr>Будова роздуму</vt:lpstr>
      <vt:lpstr>План твору-роздуму</vt:lpstr>
      <vt:lpstr>Вставні слова для зв’язку структурних частин  твору</vt:lpstr>
      <vt:lpstr>Пунктуаційна хвилинка </vt:lpstr>
      <vt:lpstr>Самоперевірка</vt:lpstr>
      <vt:lpstr>Робота зі змістом твору  -  4 бали</vt:lpstr>
      <vt:lpstr>Слайд 20</vt:lpstr>
      <vt:lpstr>Слайд 21</vt:lpstr>
      <vt:lpstr>Слайд 22</vt:lpstr>
      <vt:lpstr>Рущак Руслан  (с.Пузикове)  </vt:lpstr>
      <vt:lpstr>      Прапорщик Вихристюк Сергій Григорович (с. Пустовійтове)  </vt:lpstr>
      <vt:lpstr>Старшина Усс Степан Миколайович  (с-ще Градизьк)</vt:lpstr>
      <vt:lpstr>Agnes Gonxha Bojaxhiu  Агнеса Гонжа Боякш</vt:lpstr>
      <vt:lpstr>Слайд 27</vt:lpstr>
      <vt:lpstr>Підсумок уроку</vt:lpstr>
      <vt:lpstr>Домашнє завдання 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української мови  у 8 класі</dc:title>
  <dc:creator>User</dc:creator>
  <cp:lastModifiedBy>Пользователь</cp:lastModifiedBy>
  <cp:revision>59</cp:revision>
  <dcterms:created xsi:type="dcterms:W3CDTF">2011-02-10T15:26:43Z</dcterms:created>
  <dcterms:modified xsi:type="dcterms:W3CDTF">2015-11-19T08:20:59Z</dcterms:modified>
</cp:coreProperties>
</file>