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58" r:id="rId6"/>
    <p:sldId id="260" r:id="rId7"/>
    <p:sldId id="261" r:id="rId8"/>
    <p:sldId id="262" r:id="rId9"/>
    <p:sldId id="265" r:id="rId10"/>
    <p:sldId id="266" r:id="rId11"/>
    <p:sldId id="263" r:id="rId12"/>
    <p:sldId id="264" r:id="rId13"/>
    <p:sldId id="271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Друге лютого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Класна робота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chemeClr val="bg1"/>
                </a:solidFill>
              </a:rPr>
              <a:t>Однорідні члени речення. Поширені й непоширені однорідні члени речення. Смислові відношення між однорідними членами речення 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  <a:solidFill>
            <a:schemeClr val="accent3">
              <a:lumMod val="50000"/>
            </a:schemeClr>
          </a:solidFill>
          <a:ln w="76200">
            <a:solidFill>
              <a:srgbClr val="92D050"/>
            </a:solidFill>
          </a:ln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chemeClr val="bg1"/>
                </a:solidFill>
              </a:rPr>
              <a:t>Вправа 213</a:t>
            </a:r>
          </a:p>
          <a:p>
            <a:pPr algn="ctr">
              <a:buNone/>
            </a:pP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вправа 2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64332"/>
            <a:ext cx="8077200" cy="51554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  <a:solidFill>
            <a:schemeClr val="accent3">
              <a:lumMod val="50000"/>
            </a:schemeClr>
          </a:solidFill>
          <a:ln w="76200">
            <a:solidFill>
              <a:srgbClr val="92D050"/>
            </a:solidFill>
          </a:ln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Руки мені </a:t>
            </a:r>
            <a:r>
              <a:rPr lang="uk-UA" u="dbl" dirty="0" smtClean="0">
                <a:solidFill>
                  <a:schemeClr val="bg1"/>
                </a:solidFill>
              </a:rPr>
              <a:t>розповідають </a:t>
            </a:r>
            <a:r>
              <a:rPr lang="uk-UA" dirty="0" smtClean="0">
                <a:solidFill>
                  <a:schemeClr val="bg1"/>
                </a:solidFill>
              </a:rPr>
              <a:t>(про що?) про </a:t>
            </a:r>
            <a:r>
              <a:rPr lang="uk-UA" u="dash" dirty="0" smtClean="0">
                <a:solidFill>
                  <a:schemeClr val="bg1"/>
                </a:solidFill>
              </a:rPr>
              <a:t>труд</a:t>
            </a:r>
            <a:r>
              <a:rPr lang="uk-UA" dirty="0" smtClean="0">
                <a:solidFill>
                  <a:schemeClr val="bg1"/>
                </a:solidFill>
              </a:rPr>
              <a:t> і людське </a:t>
            </a:r>
            <a:r>
              <a:rPr lang="uk-UA" u="dash" dirty="0" smtClean="0">
                <a:solidFill>
                  <a:schemeClr val="bg1"/>
                </a:solidFill>
              </a:rPr>
              <a:t>горе</a:t>
            </a:r>
            <a:r>
              <a:rPr lang="uk-UA" dirty="0" smtClean="0">
                <a:solidFill>
                  <a:schemeClr val="bg1"/>
                </a:solidFill>
              </a:rPr>
              <a:t>. Я бачу творчі </a:t>
            </a:r>
            <a:r>
              <a:rPr lang="uk-UA" u="dash" dirty="0" smtClean="0">
                <a:solidFill>
                  <a:schemeClr val="bg1"/>
                </a:solidFill>
              </a:rPr>
              <a:t>пальці </a:t>
            </a:r>
            <a:r>
              <a:rPr lang="uk-UA" dirty="0" smtClean="0">
                <a:solidFill>
                  <a:schemeClr val="bg1"/>
                </a:solidFill>
              </a:rPr>
              <a:t>(які?) – </a:t>
            </a:r>
            <a:r>
              <a:rPr lang="uk-UA" u="wavyHeavy" dirty="0" smtClean="0">
                <a:solidFill>
                  <a:schemeClr val="bg1"/>
                </a:solidFill>
              </a:rPr>
              <a:t>тремтячі</a:t>
            </a:r>
            <a:r>
              <a:rPr lang="uk-UA" dirty="0" smtClean="0">
                <a:solidFill>
                  <a:schemeClr val="bg1"/>
                </a:solidFill>
              </a:rPr>
              <a:t> й </a:t>
            </a:r>
            <a:r>
              <a:rPr lang="uk-UA" u="wavyHeavy" dirty="0" smtClean="0">
                <a:solidFill>
                  <a:schemeClr val="bg1"/>
                </a:solidFill>
              </a:rPr>
              <a:t>нервові</a:t>
            </a:r>
            <a:r>
              <a:rPr lang="uk-UA" dirty="0" smtClean="0">
                <a:solidFill>
                  <a:schemeClr val="bg1"/>
                </a:solidFill>
              </a:rPr>
              <a:t>. </a:t>
            </a:r>
            <a:r>
              <a:rPr lang="uk-UA" u="heavy" dirty="0" smtClean="0">
                <a:solidFill>
                  <a:schemeClr val="bg1"/>
                </a:solidFill>
              </a:rPr>
              <a:t>Руки</a:t>
            </a:r>
            <a:r>
              <a:rPr lang="uk-UA" dirty="0" smtClean="0">
                <a:solidFill>
                  <a:schemeClr val="bg1"/>
                </a:solidFill>
              </a:rPr>
              <a:t> (які є?) </a:t>
            </a:r>
            <a:r>
              <a:rPr lang="uk-UA" u="dbl" dirty="0" smtClean="0">
                <a:solidFill>
                  <a:schemeClr val="bg1"/>
                </a:solidFill>
              </a:rPr>
              <a:t>жорстокі</a:t>
            </a:r>
            <a:r>
              <a:rPr lang="uk-UA" dirty="0" smtClean="0">
                <a:solidFill>
                  <a:schemeClr val="bg1"/>
                </a:solidFill>
              </a:rPr>
              <a:t> чи </a:t>
            </a:r>
            <a:r>
              <a:rPr lang="uk-UA" u="dbl" dirty="0" smtClean="0">
                <a:solidFill>
                  <a:schemeClr val="bg1"/>
                </a:solidFill>
              </a:rPr>
              <a:t>хижацькі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u="heavy" dirty="0" smtClean="0">
                <a:solidFill>
                  <a:schemeClr val="bg1"/>
                </a:solidFill>
              </a:rPr>
              <a:t>руки</a:t>
            </a:r>
            <a:r>
              <a:rPr lang="uk-UA" dirty="0" smtClean="0">
                <a:solidFill>
                  <a:schemeClr val="bg1"/>
                </a:solidFill>
              </a:rPr>
              <a:t> (які є?) </a:t>
            </a:r>
            <a:r>
              <a:rPr lang="uk-UA" u="dbl" dirty="0" smtClean="0">
                <a:solidFill>
                  <a:schemeClr val="bg1"/>
                </a:solidFill>
              </a:rPr>
              <a:t>працьовиті</a:t>
            </a:r>
            <a:r>
              <a:rPr lang="uk-UA" dirty="0" smtClean="0">
                <a:solidFill>
                  <a:schemeClr val="bg1"/>
                </a:solidFill>
              </a:rPr>
              <a:t> чи </a:t>
            </a:r>
            <a:r>
              <a:rPr lang="uk-UA" u="dbl" dirty="0" smtClean="0">
                <a:solidFill>
                  <a:schemeClr val="bg1"/>
                </a:solidFill>
              </a:rPr>
              <a:t>ледарські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u="heavy" dirty="0" smtClean="0">
                <a:solidFill>
                  <a:schemeClr val="bg1"/>
                </a:solidFill>
              </a:rPr>
              <a:t>руки</a:t>
            </a:r>
            <a:r>
              <a:rPr lang="uk-UA" dirty="0" smtClean="0">
                <a:solidFill>
                  <a:schemeClr val="bg1"/>
                </a:solidFill>
              </a:rPr>
              <a:t> (які є?) </a:t>
            </a:r>
            <a:r>
              <a:rPr lang="uk-UA" u="dbl" dirty="0" smtClean="0">
                <a:solidFill>
                  <a:schemeClr val="bg1"/>
                </a:solidFill>
              </a:rPr>
              <a:t>чоловіка</a:t>
            </a:r>
            <a:r>
              <a:rPr lang="uk-UA" dirty="0" smtClean="0">
                <a:solidFill>
                  <a:schemeClr val="bg1"/>
                </a:solidFill>
              </a:rPr>
              <a:t> чи </a:t>
            </a:r>
            <a:r>
              <a:rPr lang="uk-UA" u="dbl" dirty="0" smtClean="0">
                <a:solidFill>
                  <a:schemeClr val="bg1"/>
                </a:solidFill>
              </a:rPr>
              <a:t>жінки</a:t>
            </a:r>
            <a:r>
              <a:rPr lang="uk-UA" dirty="0" smtClean="0">
                <a:solidFill>
                  <a:schemeClr val="bg1"/>
                </a:solidFill>
              </a:rPr>
              <a:t>!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Цим він </a:t>
            </a:r>
            <a:r>
              <a:rPr lang="uk-UA" u="dbl" dirty="0" smtClean="0">
                <a:solidFill>
                  <a:schemeClr val="bg1"/>
                </a:solidFill>
              </a:rPr>
              <a:t>передає</a:t>
            </a:r>
            <a:r>
              <a:rPr lang="uk-UA" dirty="0" smtClean="0">
                <a:solidFill>
                  <a:schemeClr val="bg1"/>
                </a:solidFill>
              </a:rPr>
              <a:t> (кого? що?) самого </a:t>
            </a:r>
            <a:r>
              <a:rPr lang="uk-UA" u="dash" dirty="0" smtClean="0">
                <a:solidFill>
                  <a:schemeClr val="bg1"/>
                </a:solidFill>
              </a:rPr>
              <a:t>себе</a:t>
            </a:r>
            <a:r>
              <a:rPr lang="uk-UA" dirty="0" smtClean="0">
                <a:solidFill>
                  <a:schemeClr val="bg1"/>
                </a:solidFill>
              </a:rPr>
              <a:t>, своє </a:t>
            </a:r>
            <a:r>
              <a:rPr lang="uk-UA" u="dash" dirty="0" smtClean="0">
                <a:solidFill>
                  <a:schemeClr val="bg1"/>
                </a:solidFill>
              </a:rPr>
              <a:t>серце</a:t>
            </a:r>
            <a:r>
              <a:rPr lang="uk-UA" dirty="0" smtClean="0">
                <a:solidFill>
                  <a:schemeClr val="bg1"/>
                </a:solidFill>
              </a:rPr>
              <a:t> й </a:t>
            </a:r>
            <a:r>
              <a:rPr lang="uk-UA" u="dash" dirty="0" smtClean="0">
                <a:solidFill>
                  <a:schemeClr val="bg1"/>
                </a:solidFill>
              </a:rPr>
              <a:t>розум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u="dash" dirty="0" smtClean="0">
                <a:solidFill>
                  <a:schemeClr val="bg1"/>
                </a:solidFill>
              </a:rPr>
              <a:t>дихання</a:t>
            </a:r>
            <a:r>
              <a:rPr lang="uk-UA" dirty="0" smtClean="0">
                <a:solidFill>
                  <a:schemeClr val="bg1"/>
                </a:solidFill>
              </a:rPr>
              <a:t> дітей.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  <a:solidFill>
            <a:schemeClr val="accent3">
              <a:lumMod val="50000"/>
            </a:schemeClr>
          </a:solidFill>
          <a:ln w="76200">
            <a:solidFill>
              <a:srgbClr val="92D050"/>
            </a:solidFill>
          </a:ln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Спишіть речення, підкресліть однорідні члени речення відповідно до їх синтаксичної ролі; складіть схеми і вкажіть тип зв’язку.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Любив дід гарну бесіду й добре слово.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Земля на тих полях була чиста, чорна і сита.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Парк прикрашають статуї, фонтани, альтанки.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Ось засиніла на небосхилі попруга, чи ліс, чи гори.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  <a:solidFill>
            <a:schemeClr val="accent3">
              <a:lumMod val="50000"/>
            </a:schemeClr>
          </a:solidFill>
          <a:ln w="76200">
            <a:solidFill>
              <a:srgbClr val="92D050"/>
            </a:solidFill>
          </a:ln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Любив дід гарну </a:t>
            </a:r>
            <a:r>
              <a:rPr lang="uk-UA" u="dash" dirty="0" smtClean="0">
                <a:solidFill>
                  <a:schemeClr val="bg1"/>
                </a:solidFill>
              </a:rPr>
              <a:t>бесіду</a:t>
            </a:r>
            <a:r>
              <a:rPr lang="uk-UA" dirty="0" smtClean="0">
                <a:solidFill>
                  <a:schemeClr val="bg1"/>
                </a:solidFill>
              </a:rPr>
              <a:t> й добре </a:t>
            </a:r>
            <a:r>
              <a:rPr lang="uk-UA" u="dash" dirty="0" smtClean="0">
                <a:solidFill>
                  <a:schemeClr val="bg1"/>
                </a:solidFill>
              </a:rPr>
              <a:t>слово</a:t>
            </a:r>
            <a:r>
              <a:rPr lang="uk-UA" dirty="0" smtClean="0">
                <a:solidFill>
                  <a:schemeClr val="bg1"/>
                </a:solidFill>
              </a:rPr>
              <a:t>. О й О. (сполучниковий)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Земля на тих полях була </a:t>
            </a:r>
            <a:r>
              <a:rPr lang="uk-UA" u="dbl" dirty="0" smtClean="0">
                <a:solidFill>
                  <a:schemeClr val="bg1"/>
                </a:solidFill>
              </a:rPr>
              <a:t>чиста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u="dbl" dirty="0" smtClean="0">
                <a:solidFill>
                  <a:schemeClr val="bg1"/>
                </a:solidFill>
              </a:rPr>
              <a:t>чорна</a:t>
            </a:r>
            <a:r>
              <a:rPr lang="uk-UA" dirty="0" smtClean="0">
                <a:solidFill>
                  <a:schemeClr val="bg1"/>
                </a:solidFill>
              </a:rPr>
              <a:t> і </a:t>
            </a:r>
            <a:r>
              <a:rPr lang="uk-UA" u="dbl" dirty="0" smtClean="0">
                <a:solidFill>
                  <a:schemeClr val="bg1"/>
                </a:solidFill>
              </a:rPr>
              <a:t>сита</a:t>
            </a:r>
            <a:r>
              <a:rPr lang="uk-UA" dirty="0" smtClean="0">
                <a:solidFill>
                  <a:schemeClr val="bg1"/>
                </a:solidFill>
              </a:rPr>
              <a:t>. О, </a:t>
            </a:r>
            <a:r>
              <a:rPr lang="uk-UA" dirty="0" err="1" smtClean="0">
                <a:solidFill>
                  <a:schemeClr val="bg1"/>
                </a:solidFill>
              </a:rPr>
              <a:t>О</a:t>
            </a:r>
            <a:r>
              <a:rPr lang="uk-UA" dirty="0" smtClean="0">
                <a:solidFill>
                  <a:schemeClr val="bg1"/>
                </a:solidFill>
              </a:rPr>
              <a:t> і О. (змішаний)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Парк прикрашають </a:t>
            </a:r>
            <a:r>
              <a:rPr lang="uk-UA" u="heavy" dirty="0" smtClean="0">
                <a:solidFill>
                  <a:schemeClr val="bg1"/>
                </a:solidFill>
              </a:rPr>
              <a:t>статуї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u="heavy" dirty="0" smtClean="0">
                <a:solidFill>
                  <a:schemeClr val="bg1"/>
                </a:solidFill>
              </a:rPr>
              <a:t>фонтани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u="heavy" dirty="0" smtClean="0">
                <a:solidFill>
                  <a:schemeClr val="bg1"/>
                </a:solidFill>
              </a:rPr>
              <a:t>альтанки</a:t>
            </a:r>
            <a:r>
              <a:rPr lang="uk-UA" dirty="0" smtClean="0">
                <a:solidFill>
                  <a:schemeClr val="bg1"/>
                </a:solidFill>
              </a:rPr>
              <a:t>. О, </a:t>
            </a:r>
            <a:r>
              <a:rPr lang="uk-UA" dirty="0" err="1" smtClean="0">
                <a:solidFill>
                  <a:schemeClr val="bg1"/>
                </a:solidFill>
              </a:rPr>
              <a:t>О</a:t>
            </a:r>
            <a:r>
              <a:rPr lang="uk-UA" dirty="0" smtClean="0">
                <a:solidFill>
                  <a:schemeClr val="bg1"/>
                </a:solidFill>
              </a:rPr>
              <a:t>, О. (безсполучниковий)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Ось засиніла на небосхилі </a:t>
            </a:r>
            <a:r>
              <a:rPr lang="uk-UA" u="heavy" dirty="0" smtClean="0">
                <a:solidFill>
                  <a:schemeClr val="bg1"/>
                </a:solidFill>
              </a:rPr>
              <a:t>попруга</a:t>
            </a:r>
            <a:r>
              <a:rPr lang="uk-UA" dirty="0" smtClean="0">
                <a:solidFill>
                  <a:schemeClr val="bg1"/>
                </a:solidFill>
              </a:rPr>
              <a:t>, чи </a:t>
            </a:r>
            <a:r>
              <a:rPr lang="uk-UA" u="heavy" dirty="0" smtClean="0">
                <a:solidFill>
                  <a:schemeClr val="bg1"/>
                </a:solidFill>
              </a:rPr>
              <a:t>ліс</a:t>
            </a:r>
            <a:r>
              <a:rPr lang="uk-UA" dirty="0" smtClean="0">
                <a:solidFill>
                  <a:schemeClr val="bg1"/>
                </a:solidFill>
              </a:rPr>
              <a:t>, чи </a:t>
            </a:r>
            <a:r>
              <a:rPr lang="uk-UA" u="heavy" dirty="0" smtClean="0">
                <a:solidFill>
                  <a:schemeClr val="bg1"/>
                </a:solidFill>
              </a:rPr>
              <a:t>гори</a:t>
            </a:r>
            <a:r>
              <a:rPr lang="uk-UA" dirty="0" smtClean="0">
                <a:solidFill>
                  <a:schemeClr val="bg1"/>
                </a:solidFill>
              </a:rPr>
              <a:t>. О, чи О, чи О. (сполучниковий)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Визначте смислові відношення у кожному з речень; поширені чи непоширені однорідні члени речення.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  <a:solidFill>
            <a:schemeClr val="accent3">
              <a:lumMod val="50000"/>
            </a:schemeClr>
          </a:solidFill>
          <a:ln w="76200">
            <a:solidFill>
              <a:srgbClr val="92D050"/>
            </a:solidFill>
          </a:ln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FFFF00"/>
                </a:solidFill>
              </a:rPr>
              <a:t>Незакінчене речення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Однорідні члени речення – це…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Однорідними можуть бути …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Поширені однорідні члени – це …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Між однорідними членами може бути такий зв’язок: …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Смислові відношення між однорідними членами може бути …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  <a:solidFill>
            <a:schemeClr val="accent3">
              <a:lumMod val="50000"/>
            </a:schemeClr>
          </a:solidFill>
          <a:ln w="762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solidFill>
                  <a:srgbClr val="FFFF00"/>
                </a:solidFill>
              </a:rPr>
              <a:t>Домашнє завдання</a:t>
            </a:r>
          </a:p>
          <a:p>
            <a:pPr algn="ctr">
              <a:buNone/>
            </a:pPr>
            <a:r>
              <a:rPr lang="uk-UA" sz="4000" b="1" dirty="0" smtClean="0">
                <a:solidFill>
                  <a:schemeClr val="bg1"/>
                </a:solidFill>
              </a:rPr>
              <a:t>Опрацювати відеоролик, параграф 23, повторити головні й другорядні члени речення; виконати вправу 214.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  <a:solidFill>
            <a:schemeClr val="accent3">
              <a:lumMod val="50000"/>
            </a:schemeClr>
          </a:solidFill>
          <a:ln w="76200">
            <a:solidFill>
              <a:srgbClr val="92D050"/>
            </a:solidFill>
          </a:ln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  <a:solidFill>
            <a:schemeClr val="accent3">
              <a:lumMod val="50000"/>
            </a:schemeClr>
          </a:solidFill>
          <a:ln w="762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solidFill>
                  <a:schemeClr val="bg1"/>
                </a:solidFill>
              </a:rPr>
              <a:t>Мета </a:t>
            </a:r>
          </a:p>
          <a:p>
            <a:pPr>
              <a:buNone/>
            </a:pPr>
            <a:r>
              <a:rPr lang="ru-RU" sz="3600" dirty="0" err="1" smtClean="0">
                <a:solidFill>
                  <a:schemeClr val="bg1"/>
                </a:solidFill>
              </a:rPr>
              <a:t>Ознайомитися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ознаками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однорідних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членів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речення</a:t>
            </a:r>
            <a:r>
              <a:rPr lang="ru-RU" sz="3600" dirty="0" smtClean="0">
                <a:solidFill>
                  <a:schemeClr val="bg1"/>
                </a:solidFill>
              </a:rPr>
              <a:t>;  типами </a:t>
            </a:r>
            <a:r>
              <a:rPr lang="ru-RU" sz="3600" dirty="0" err="1" smtClean="0">
                <a:solidFill>
                  <a:schemeClr val="bg1"/>
                </a:solidFill>
              </a:rPr>
              <a:t>зв’язку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між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однорідними</a:t>
            </a:r>
            <a:r>
              <a:rPr lang="ru-RU" sz="3600" dirty="0" smtClean="0">
                <a:solidFill>
                  <a:schemeClr val="bg1"/>
                </a:solidFill>
              </a:rPr>
              <a:t> членами </a:t>
            </a:r>
            <a:r>
              <a:rPr lang="ru-RU" sz="3600" dirty="0" err="1" smtClean="0">
                <a:solidFill>
                  <a:schemeClr val="bg1"/>
                </a:solidFill>
              </a:rPr>
              <a:t>речення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sz="3600" dirty="0" err="1" smtClean="0">
                <a:solidFill>
                  <a:schemeClr val="bg1"/>
                </a:solidFill>
              </a:rPr>
              <a:t>Розвивати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вміння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знаходити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речення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однорідними</a:t>
            </a:r>
            <a:r>
              <a:rPr lang="ru-RU" sz="3600" dirty="0" smtClean="0">
                <a:solidFill>
                  <a:schemeClr val="bg1"/>
                </a:solidFill>
              </a:rPr>
              <a:t> членами;  </a:t>
            </a:r>
            <a:r>
              <a:rPr lang="ru-RU" sz="3600" dirty="0" err="1" smtClean="0">
                <a:solidFill>
                  <a:schemeClr val="bg1"/>
                </a:solidFill>
              </a:rPr>
              <a:t>визначати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смислові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відношення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між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однорідними</a:t>
            </a:r>
            <a:r>
              <a:rPr lang="ru-RU" sz="3600" dirty="0" smtClean="0">
                <a:solidFill>
                  <a:schemeClr val="bg1"/>
                </a:solidFill>
              </a:rPr>
              <a:t> членами </a:t>
            </a:r>
            <a:r>
              <a:rPr lang="ru-RU" sz="3600" dirty="0" err="1" smtClean="0">
                <a:solidFill>
                  <a:schemeClr val="bg1"/>
                </a:solidFill>
              </a:rPr>
              <a:t>речення</a:t>
            </a:r>
            <a:r>
              <a:rPr lang="ru-RU" sz="3600" dirty="0" smtClean="0">
                <a:solidFill>
                  <a:schemeClr val="bg1"/>
                </a:solidFill>
              </a:rPr>
              <a:t>; правильно </a:t>
            </a:r>
            <a:r>
              <a:rPr lang="ru-RU" sz="3600" dirty="0" err="1" smtClean="0">
                <a:solidFill>
                  <a:schemeClr val="bg1"/>
                </a:solidFill>
              </a:rPr>
              <a:t>інтонувати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речення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однорідними</a:t>
            </a:r>
            <a:r>
              <a:rPr lang="ru-RU" sz="3600" dirty="0" smtClean="0">
                <a:solidFill>
                  <a:schemeClr val="bg1"/>
                </a:solidFill>
              </a:rPr>
              <a:t> членами. 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  <a:solidFill>
            <a:schemeClr val="accent3">
              <a:lumMod val="50000"/>
            </a:schemeClr>
          </a:solidFill>
          <a:ln w="76200">
            <a:solidFill>
              <a:srgbClr val="92D050"/>
            </a:solidFill>
          </a:ln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Зробіть синтаксичний розбір речення.</a:t>
            </a:r>
          </a:p>
          <a:p>
            <a:pPr>
              <a:buNone/>
            </a:pPr>
            <a:r>
              <a:rPr lang="uk-UA" sz="4800" dirty="0" smtClean="0">
                <a:solidFill>
                  <a:schemeClr val="bg1"/>
                </a:solidFill>
              </a:rPr>
              <a:t>Будь сміливим не язиком, а ділом.</a:t>
            </a:r>
            <a:endParaRPr lang="uk-UA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  <a:solidFill>
            <a:schemeClr val="accent3">
              <a:lumMod val="50000"/>
            </a:schemeClr>
          </a:solidFill>
          <a:ln w="762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Зробіть синтаксичний розбір речення.</a:t>
            </a:r>
          </a:p>
          <a:p>
            <a:pPr>
              <a:buNone/>
            </a:pPr>
            <a:r>
              <a:rPr lang="uk-UA" sz="4800" u="dbl" dirty="0" smtClean="0">
                <a:solidFill>
                  <a:schemeClr val="bg1"/>
                </a:solidFill>
              </a:rPr>
              <a:t>Будь сміливим</a:t>
            </a:r>
            <a:r>
              <a:rPr lang="uk-UA" sz="4800" dirty="0" smtClean="0">
                <a:solidFill>
                  <a:schemeClr val="bg1"/>
                </a:solidFill>
              </a:rPr>
              <a:t> </a:t>
            </a:r>
            <a:r>
              <a:rPr lang="uk-UA" sz="4800" u="dash" dirty="0" smtClean="0">
                <a:solidFill>
                  <a:schemeClr val="bg1"/>
                </a:solidFill>
              </a:rPr>
              <a:t>не язиком</a:t>
            </a:r>
            <a:r>
              <a:rPr lang="uk-UA" sz="4800" dirty="0" smtClean="0">
                <a:solidFill>
                  <a:schemeClr val="bg1"/>
                </a:solidFill>
              </a:rPr>
              <a:t>, а </a:t>
            </a:r>
            <a:r>
              <a:rPr lang="uk-UA" sz="4800" u="dash" dirty="0" smtClean="0">
                <a:solidFill>
                  <a:schemeClr val="bg1"/>
                </a:solidFill>
              </a:rPr>
              <a:t>ділом</a:t>
            </a:r>
            <a:r>
              <a:rPr lang="uk-UA" sz="48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(Речення просте, односкладне, узагальнено-особове, повне, поширене, розповідне, неокличне, ускладнене однорідними додатками)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ознаки однорідності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5867400"/>
          </a:xfrm>
          <a:solidFill>
            <a:schemeClr val="accent3">
              <a:lumMod val="50000"/>
            </a:schemeClr>
          </a:solidFill>
          <a:ln w="762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ряди однорідних членів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5943600"/>
          </a:xfrm>
          <a:solidFill>
            <a:schemeClr val="accent3">
              <a:lumMod val="50000"/>
            </a:schemeClr>
          </a:solidFill>
          <a:ln w="762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зв'язок між однорідними членами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305800" cy="6172199"/>
          </a:xfrm>
          <a:solidFill>
            <a:schemeClr val="accent3">
              <a:lumMod val="50000"/>
            </a:schemeClr>
          </a:solidFill>
          <a:ln w="762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смислові відношення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5715000"/>
          </a:xfrm>
          <a:solidFill>
            <a:schemeClr val="accent3">
              <a:lumMod val="50000"/>
            </a:schemeClr>
          </a:solidFill>
          <a:ln w="762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інтонація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304800"/>
            <a:ext cx="8229600" cy="5715000"/>
          </a:xfrm>
          <a:solidFill>
            <a:schemeClr val="accent3">
              <a:lumMod val="50000"/>
            </a:schemeClr>
          </a:solidFill>
          <a:ln w="76200">
            <a:solidFill>
              <a:srgbClr val="92D05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379</Words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Друге лютого Класна робота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Друге лютого Класна робота</dc:title>
  <dc:creator>Буц НМ</dc:creator>
  <cp:lastModifiedBy>Буц НМ</cp:lastModifiedBy>
  <cp:revision>12</cp:revision>
  <dcterms:created xsi:type="dcterms:W3CDTF">2023-02-01T13:06:24Z</dcterms:created>
  <dcterms:modified xsi:type="dcterms:W3CDTF">2023-02-01T18:28:53Z</dcterms:modified>
</cp:coreProperties>
</file>