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82" r:id="rId6"/>
    <p:sldId id="266" r:id="rId7"/>
    <p:sldId id="280" r:id="rId8"/>
    <p:sldId id="262" r:id="rId9"/>
    <p:sldId id="263" r:id="rId10"/>
    <p:sldId id="283" r:id="rId11"/>
    <p:sldId id="277" r:id="rId12"/>
    <p:sldId id="264" r:id="rId13"/>
    <p:sldId id="281" r:id="rId14"/>
    <p:sldId id="257" r:id="rId15"/>
    <p:sldId id="28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8A2D0E-B944-4D34-9FD1-1E455FCA0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14EA0A-643C-43D5-93CA-E0E247E0B1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E21249-B03B-406C-9D6F-68625582D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4B8B01-3AC9-46D6-9106-FD2CA70F1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ADCF57-A3D1-44D2-9017-3BBAFF166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A741E98-A9B3-402E-966A-7CC76ACDA9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57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7F3721-BBDD-4459-930B-D5FD1409C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CDEE13-D3AC-4FDA-9FA5-693265AE00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BF3C0E-3DFF-4A6F-890A-8C162967D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636E2F-B9C9-423B-9F6A-CE80FCE2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23BFBF-65D4-48AE-9BBF-CE6ABE8D4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645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230C0D6-6F80-42D4-BADB-8798362E9F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68FDF5-0DBD-4B42-9894-341F202F9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3DE277-FA58-4783-9276-755A1D44D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A9C422-EAF9-4070-8BD1-74BCEE230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149CE9-A62B-4A9C-BF2C-E024C2C54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17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D9101C-955D-4F75-B4DC-5A072F43A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FD82D6-2DFB-4A6A-896C-94AEE6BAF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24BA99-4B3C-40A3-BBC1-D205BCB73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CD9A84-C0C6-42D0-B726-9F3A5E285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D5D053-D3D4-4AC2-9F5B-C232C5FC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44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64DAF3-DAB8-4125-9D99-39025A3F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FF1994-D78B-4E5E-925D-B48A7D563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84C726-14CA-4F2C-B731-8B680D630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947090-0D5E-4C9F-A064-2053CD25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603A96-8351-4E05-B8F0-773F89302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219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C4EF06-96B1-4F78-A0FE-CD4968CB9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FF4341-4464-452B-876A-6C2F2DC5C8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83BCFE7-8B51-41C8-B647-3CB8B6D74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E90832-BA4D-4652-85FE-1A24080D1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C84F2C-97E8-49D8-B518-DA01A1ABF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36BADE-005C-47C6-85C7-273BA4A6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13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BDA483-F408-4D67-B05A-2220FA01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DAF88C-1F4C-45B0-BEE2-163E90E39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5727DF-2349-44FD-902C-2241FB3EBB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004DC58-564A-49AA-A8A2-536D61EF2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0B35E9A-562E-4177-9B50-65F3BEA514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559020E-0159-451B-A5F8-B778DEE5B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80B973C-5427-4007-BDBA-C6597854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9411D89-2B2B-4001-B5EA-9E1F50B84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76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74E58-1D49-4800-A98A-CADE80FBA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46F659-3DBA-49F8-AC3B-DEC7CB3BE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9F0E6C8-C1A1-4641-B8B9-C67E7490D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4958FA-05F7-4C2D-A046-0E49E0F65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86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2EAC6E7-1284-4594-B875-C1FF690C2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638BC26-2371-4DF2-B833-9B2C65676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3E31A2-1597-4AD9-B3D6-E3B43B15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32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1BE387-239C-4719-9E5C-650351C0E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383506-05DE-4E79-8C35-469CF5EE1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221DD9-B194-4BCC-A4D6-15840EA2C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C8C5F7-8099-4B99-9215-527187F2D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C8FAD7-4BD9-4DCB-B512-D415FD50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19655A-9EB8-4A48-A811-E8CC1A688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93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BF8B62-8750-4439-8EE6-881CA1C1C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9D1ABC5-7BC8-48E9-840F-FF7482D769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B56F579-CFB9-4721-BB95-5BE7D5B34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866C69-434F-4036-8A1F-81242882E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4DBBD9-45A3-4DE0-89D0-A5FD07B50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3B7915A-17CB-47D4-B5C7-9905868B7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99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DB0EF0-DD6C-4EE0-8D92-E2E08DDBA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FB6312D-12AB-47BB-80FD-01513A55D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9147DC-6B41-4C76-9DC4-42D959F31F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652C0-E32A-4F5D-8FC2-7D004D903B10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F2BEA3-088F-4606-ACFE-C2E704F93F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1EAC4B-12ED-40B3-885B-0C92101DED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C875C-6D2F-462B-8969-04B227B4C734}" type="slidenum">
              <a:rPr lang="ru-RU" smtClean="0"/>
              <a:t>‹№›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3E8FE45-BDC3-476F-AFFA-76ABB8F0431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793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D4D2DB-EB14-48C2-9B05-8B2D17FEB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6341" y="541538"/>
            <a:ext cx="9771356" cy="3053347"/>
          </a:xfr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/>
          <a:p>
            <a:pPr marR="47625">
              <a:lnSpc>
                <a:spcPct val="150000"/>
              </a:lnSpc>
              <a:tabLst>
                <a:tab pos="612140" algn="l"/>
                <a:tab pos="342900" algn="l"/>
              </a:tabLst>
            </a:pPr>
            <a:r>
              <a:rPr lang="uk-U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Зміни приголосних при творенні відносних прикметників із суфіксами -</a:t>
            </a:r>
            <a:r>
              <a:rPr lang="uk-UA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-, -</a:t>
            </a:r>
            <a:r>
              <a:rPr lang="uk-UA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цьк</a:t>
            </a:r>
            <a:r>
              <a:rPr lang="uk-U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-, -</a:t>
            </a:r>
            <a:r>
              <a:rPr lang="uk-UA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та іменників із суфіксами </a:t>
            </a:r>
            <a:br>
              <a:rPr lang="uk-U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</a:t>
            </a:r>
            <a:r>
              <a:rPr lang="uk-U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(о), -</a:t>
            </a:r>
            <a:r>
              <a:rPr lang="uk-UA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зтв</a:t>
            </a:r>
            <a:r>
              <a:rPr lang="uk-U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(о), -</a:t>
            </a:r>
            <a:r>
              <a:rPr lang="uk-UA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цтв</a:t>
            </a:r>
            <a:r>
              <a:rPr lang="uk-U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(о)</a:t>
            </a:r>
          </a:p>
        </p:txBody>
      </p:sp>
    </p:spTree>
    <p:extLst>
      <p:ext uri="{BB962C8B-B14F-4D97-AF65-F5344CB8AC3E}">
        <p14:creationId xmlns:p14="http://schemas.microsoft.com/office/powerpoint/2010/main" val="3849876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2">
            <a:extLst>
              <a:ext uri="{FF2B5EF4-FFF2-40B4-BE49-F238E27FC236}">
                <a16:creationId xmlns:a16="http://schemas.microsoft.com/office/drawing/2014/main" id="{D705C144-8F99-3880-5A9D-41924E9C6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967878"/>
              </p:ext>
            </p:extLst>
          </p:nvPr>
        </p:nvGraphicFramePr>
        <p:xfrm>
          <a:off x="1934346" y="1228348"/>
          <a:ext cx="8127999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17094930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17226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79353604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uk-UA" sz="3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Утвори слово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895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(о)-</a:t>
                      </a:r>
                    </a:p>
                    <a:p>
                      <a:pPr algn="ctr"/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зтв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(о)-</a:t>
                      </a:r>
                    </a:p>
                    <a:p>
                      <a:pPr algn="ctr"/>
                      <a:endParaRPr lang="uk-UA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збірні іменники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Іменник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ськ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зьк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цьк</a:t>
                      </a: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відносні прикметники</a:t>
                      </a:r>
                      <a:endParaRPr lang="uk-UA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502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товариш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895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боягуз	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751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брат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901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754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339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41033" y="1197636"/>
            <a:ext cx="10563440" cy="3167277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</a:pPr>
            <a:r>
              <a:rPr lang="uk-UA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Конкурс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</a:pPr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Дівчата</a:t>
            </a:r>
            <a:r>
              <a:rPr lang="uk-UA" sz="2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утворити прикметники за допомогою суфікса 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</a:t>
            </a:r>
            <a:r>
              <a:rPr lang="uk-UA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ськ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</a:pPr>
            <a:r>
              <a:rPr lang="uk-UA" sz="28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Сиваш, Запоріжжя, Збараж, Галич, чех, казах, Овруч.</a:t>
            </a:r>
            <a:endParaRPr lang="ru-RU" sz="2800" i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</a:pPr>
            <a:endParaRPr lang="uk-UA" sz="2800" b="1" dirty="0">
              <a:solidFill>
                <a:srgbClr val="7030A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</a:pPr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Хлопці </a:t>
            </a:r>
            <a:r>
              <a:rPr lang="uk-UA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утворити іменники за допомогою суфікса 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</a:t>
            </a:r>
            <a:r>
              <a:rPr lang="uk-UA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ств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</a:pPr>
            <a:r>
              <a:rPr lang="uk-UA" sz="28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Козак, жінка, чумак, птах, товариш, парубок, ткач.</a:t>
            </a:r>
            <a:endParaRPr lang="ru-RU" sz="2800" i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055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163089-B68A-8C73-4FEA-FD976AA83633}"/>
              </a:ext>
            </a:extLst>
          </p:cNvPr>
          <p:cNvSpPr txBox="1"/>
          <p:nvPr/>
        </p:nvSpPr>
        <p:spPr>
          <a:xfrm>
            <a:off x="423169" y="452182"/>
            <a:ext cx="11345662" cy="6204776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uk-UA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Тестові завдання</a:t>
            </a:r>
            <a:endParaRPr lang="uk-UA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90000"/>
              </a:lnSpc>
              <a:buNone/>
            </a:pPr>
            <a:r>
              <a:rPr lang="uk-UA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Укажіть рядок іменників, від яких можна утворити прикметники із суфіксом  </a:t>
            </a:r>
            <a:r>
              <a:rPr lang="uk-UA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alt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-.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Кавказ, Збараж, Франція.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Каховка, Вижниця, Дрогобич.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Мекка, Сиваш, Карпати.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 Хортиця, </a:t>
            </a:r>
            <a:r>
              <a:rPr lang="uk-UA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Цюрих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Люксембург.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Укажіть рядок іменників, від яких можна утворити прикметники із суфіксом  </a:t>
            </a:r>
            <a:r>
              <a:rPr lang="uk-UA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alt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Волга, Дрогобич, Кривий Ріг.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Гамбург, Острог, Париж.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Дамаск, Лейпциг, Буг.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 Лютіж, Калуга, Кременчук.</a:t>
            </a:r>
          </a:p>
          <a:p>
            <a:pPr>
              <a:buFontTx/>
              <a:buNone/>
            </a:pPr>
            <a:r>
              <a:rPr lang="uk-UA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Укажіть рядок, де прикметники, утворені від іншомовних слів – </a:t>
            </a:r>
            <a:r>
              <a:rPr lang="uk-UA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винятки.</a:t>
            </a:r>
          </a:p>
          <a:p>
            <a:pPr>
              <a:buFontTx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Кавка</a:t>
            </a:r>
            <a:r>
              <a:rPr lang="uk-UA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ий, жіно</a:t>
            </a:r>
            <a:r>
              <a:rPr lang="uk-UA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цтв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о;</a:t>
            </a:r>
          </a:p>
          <a:p>
            <a:pPr>
              <a:buFontTx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</a:t>
            </a:r>
            <a:r>
              <a:rPr lang="uk-UA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цюрих</a:t>
            </a:r>
            <a:r>
              <a:rPr lang="uk-UA" altLang="ru-RU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казах</a:t>
            </a:r>
            <a:r>
              <a:rPr lang="uk-UA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ий;</a:t>
            </a:r>
          </a:p>
          <a:p>
            <a:pPr>
              <a:buFontTx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чита</a:t>
            </a:r>
            <a:r>
              <a:rPr lang="uk-UA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цьк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ий, запорі</a:t>
            </a:r>
            <a:r>
              <a:rPr lang="uk-UA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ий;</a:t>
            </a:r>
          </a:p>
          <a:p>
            <a:pPr>
              <a:buFontTx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 норве</a:t>
            </a:r>
            <a:r>
              <a:rPr lang="uk-UA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ий, слова</a:t>
            </a:r>
            <a:r>
              <a:rPr lang="uk-UA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цьк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ий.</a:t>
            </a:r>
          </a:p>
        </p:txBody>
      </p:sp>
    </p:spTree>
    <p:extLst>
      <p:ext uri="{BB962C8B-B14F-4D97-AF65-F5344CB8AC3E}">
        <p14:creationId xmlns:p14="http://schemas.microsoft.com/office/powerpoint/2010/main" val="1279253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3E3919-B301-0872-9BBF-5328F06AC325}"/>
              </a:ext>
            </a:extLst>
          </p:cNvPr>
          <p:cNvSpPr txBox="1"/>
          <p:nvPr/>
        </p:nvSpPr>
        <p:spPr>
          <a:xfrm>
            <a:off x="221941" y="166568"/>
            <a:ext cx="11620869" cy="6524863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uk-UA" alt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Укажіть рядок, де прикметники, утворені від іншомовних слів – </a:t>
            </a:r>
            <a:r>
              <a:rPr lang="uk-UA" alt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винятки.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Пта</a:t>
            </a:r>
            <a:r>
              <a:rPr lang="uk-UA" alt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о, коза</a:t>
            </a:r>
            <a:r>
              <a:rPr lang="uk-UA" alt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цтв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о;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бу</a:t>
            </a:r>
            <a:r>
              <a:rPr lang="uk-UA" alt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ий, купе</a:t>
            </a:r>
            <a:r>
              <a:rPr lang="uk-UA" alt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цтв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о;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матро</a:t>
            </a:r>
            <a:r>
              <a:rPr lang="uk-UA" alt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ий, 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сиваш</a:t>
            </a:r>
            <a:r>
              <a:rPr lang="uk-UA" altLang="ru-RU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 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цюрих</a:t>
            </a:r>
            <a:r>
              <a:rPr lang="uk-UA" altLang="ru-RU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казах</a:t>
            </a:r>
            <a:r>
              <a:rPr lang="uk-UA" alt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ий.</a:t>
            </a:r>
          </a:p>
          <a:p>
            <a:pPr>
              <a:buFontTx/>
              <a:buNone/>
            </a:pPr>
            <a:r>
              <a:rPr lang="uk-UA" alt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Встановіть відповідність між словами-іменниками і суфіксами, які слід писати при додаванні суфікса  </a:t>
            </a:r>
            <a:r>
              <a:rPr lang="uk-UA" alt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altLang="ru-RU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uk-UA" alt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прикметниках.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Викладач, кріпач.	                        1. –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Волох, Залісся.		           2. –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цьк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Водолаз, Париж.		           3. –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 Лохвиця, Марганець.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Калуш, Золотуха.</a:t>
            </a:r>
          </a:p>
          <a:p>
            <a:pPr>
              <a:buFontTx/>
              <a:buNone/>
            </a:pPr>
            <a:r>
              <a:rPr lang="uk-UA" alt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Встановіть відповідність між словами-іменниками і суфіксами, які слід писати при додаванні суфікса  </a:t>
            </a:r>
            <a:r>
              <a:rPr lang="uk-UA" alt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altLang="ru-RU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alt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прикметниках.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Кривий Ріг, Запоріжжя.	           1. –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цьк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Кременчук, Бахмач.	                        2. –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Павлиш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Волох.	                        3. –</a:t>
            </a:r>
            <a:r>
              <a:rPr lang="uk-UA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 Токмак, Овруч.</a:t>
            </a:r>
          </a:p>
          <a:p>
            <a:pPr>
              <a:buFontTx/>
              <a:buNone/>
            </a:pPr>
            <a:r>
              <a:rPr lang="uk-UA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Острог, Новий Буг.</a:t>
            </a:r>
          </a:p>
        </p:txBody>
      </p:sp>
    </p:spTree>
    <p:extLst>
      <p:ext uri="{BB962C8B-B14F-4D97-AF65-F5344CB8AC3E}">
        <p14:creationId xmlns:p14="http://schemas.microsoft.com/office/powerpoint/2010/main" val="678390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C7290D-54A7-48A8-9043-F0C9A8427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7161" y="548660"/>
            <a:ext cx="2792767" cy="613930"/>
          </a:xfr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Пригадай!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946E501-94B7-6BB1-FD40-E45AED465DBE}"/>
              </a:ext>
            </a:extLst>
          </p:cNvPr>
          <p:cNvSpPr txBox="1"/>
          <p:nvPr/>
        </p:nvSpPr>
        <p:spPr>
          <a:xfrm>
            <a:off x="1367161" y="1500326"/>
            <a:ext cx="9859415" cy="2795958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marR="95250" lvl="0" algn="l">
              <a:lnSpc>
                <a:spcPct val="150000"/>
              </a:lnSpc>
              <a:spcAft>
                <a:spcPts val="0"/>
              </a:spcAft>
              <a:tabLst>
                <a:tab pos="612140" algn="l"/>
                <a:tab pos="2286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Якими способами можуть утворюватися відносні прикметники?</a:t>
            </a:r>
          </a:p>
          <a:p>
            <a:pPr marR="95250" lvl="0" algn="l">
              <a:lnSpc>
                <a:spcPct val="150000"/>
              </a:lnSpc>
              <a:spcAft>
                <a:spcPts val="0"/>
              </a:spcAft>
              <a:tabLst>
                <a:tab pos="612140" algn="l"/>
                <a:tab pos="2286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Які зміни відбуваються при творенні відносних</a:t>
            </a:r>
          </a:p>
          <a:p>
            <a:pPr marR="95250" lvl="0" algn="l">
              <a:lnSpc>
                <a:spcPct val="150000"/>
              </a:lnSpc>
              <a:spcAft>
                <a:spcPts val="0"/>
              </a:spcAft>
              <a:tabLst>
                <a:tab pos="612140" algn="l"/>
                <a:tab pos="2286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прикметників за допомогою суфіксів -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ськ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-? </a:t>
            </a:r>
          </a:p>
          <a:p>
            <a:pPr marR="95250" lvl="0" algn="l">
              <a:lnSpc>
                <a:spcPct val="150000"/>
              </a:lnSpc>
              <a:spcAft>
                <a:spcPts val="0"/>
              </a:spcAft>
              <a:tabLst>
                <a:tab pos="612140" algn="l"/>
                <a:tab pos="2286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Які зміни відбуваються при творенні іменників за допомогою </a:t>
            </a:r>
          </a:p>
          <a:p>
            <a:pPr marR="95250" lvl="0" algn="l">
              <a:lnSpc>
                <a:spcPct val="150000"/>
              </a:lnSpc>
              <a:spcAft>
                <a:spcPts val="0"/>
              </a:spcAft>
              <a:tabLst>
                <a:tab pos="612140" algn="l"/>
                <a:tab pos="2286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суфіксів  -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(о)?</a:t>
            </a:r>
            <a:endParaRPr lang="uk-UA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ACE9A89F-B5C2-9602-595C-B5B21380BBF1}"/>
              </a:ext>
            </a:extLst>
          </p:cNvPr>
          <p:cNvSpPr>
            <a:spLocks noChangeArrowheads="1"/>
          </p:cNvSpPr>
          <p:nvPr/>
        </p:nvSpPr>
        <p:spPr bwMode="gray">
          <a:xfrm rot="3419336">
            <a:off x="1598779" y="1662635"/>
            <a:ext cx="449318" cy="384994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100000">
                <a:srgbClr val="99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CC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7" name="Rectangle 14">
            <a:extLst>
              <a:ext uri="{FF2B5EF4-FFF2-40B4-BE49-F238E27FC236}">
                <a16:creationId xmlns:a16="http://schemas.microsoft.com/office/drawing/2014/main" id="{B06040B2-E53B-957B-45A0-5694BAE53F23}"/>
              </a:ext>
            </a:extLst>
          </p:cNvPr>
          <p:cNvSpPr>
            <a:spLocks noChangeArrowheads="1"/>
          </p:cNvSpPr>
          <p:nvPr/>
        </p:nvSpPr>
        <p:spPr bwMode="gray">
          <a:xfrm rot="3419336">
            <a:off x="1680619" y="2231228"/>
            <a:ext cx="426014" cy="420864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006699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8" name="Rectangle 19">
            <a:extLst>
              <a:ext uri="{FF2B5EF4-FFF2-40B4-BE49-F238E27FC236}">
                <a16:creationId xmlns:a16="http://schemas.microsoft.com/office/drawing/2014/main" id="{D063CBC2-79C2-B08E-F968-73B30C03E1EC}"/>
              </a:ext>
            </a:extLst>
          </p:cNvPr>
          <p:cNvSpPr>
            <a:spLocks noChangeArrowheads="1"/>
          </p:cNvSpPr>
          <p:nvPr/>
        </p:nvSpPr>
        <p:spPr bwMode="gray">
          <a:xfrm rot="3419336">
            <a:off x="1686776" y="3303912"/>
            <a:ext cx="403600" cy="423383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100000">
                <a:srgbClr val="FF9933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9933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468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782A5BA0-E3D6-020D-6A25-3ED2DD597BF7}"/>
              </a:ext>
            </a:extLst>
          </p:cNvPr>
          <p:cNvSpPr/>
          <p:nvPr/>
        </p:nvSpPr>
        <p:spPr>
          <a:xfrm>
            <a:off x="941033" y="1197636"/>
            <a:ext cx="7102136" cy="1952522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</a:pPr>
            <a:r>
              <a:rPr lang="uk-UA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Домашнє завдання</a:t>
            </a:r>
          </a:p>
          <a:p>
            <a:pPr indent="450215">
              <a:lnSpc>
                <a:spcPct val="115000"/>
              </a:lnSpc>
            </a:pPr>
            <a:r>
              <a:rPr lang="uk-UA" sz="3600" b="1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Вивчити п.15 ст.85, 86-87</a:t>
            </a:r>
          </a:p>
          <a:p>
            <a:pPr indent="450215">
              <a:lnSpc>
                <a:spcPct val="115000"/>
              </a:lnSpc>
            </a:pPr>
            <a:r>
              <a:rPr lang="uk-UA" sz="3600" b="1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Виконати впр.172, 173</a:t>
            </a:r>
            <a:endParaRPr lang="ru-RU" sz="2800" i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9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AE44FF-0B36-E6CD-B486-F2F8DD9EAD06}"/>
              </a:ext>
            </a:extLst>
          </p:cNvPr>
          <p:cNvSpPr txBox="1"/>
          <p:nvPr/>
        </p:nvSpPr>
        <p:spPr>
          <a:xfrm>
            <a:off x="1085665" y="822909"/>
            <a:ext cx="10020670" cy="4180953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indent="342900" algn="l">
              <a:lnSpc>
                <a:spcPct val="150000"/>
              </a:lnSpc>
            </a:pPr>
            <a:r>
              <a:rPr lang="uk-UA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ознайомити учнів зі змінами приголосних при творенні відносних прикметників із суфіксами -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ськ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-, -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цьк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-, -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зьк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та іменників із суфіксами -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(о), -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зтв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(о), -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цтв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(о); 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формувати вміння правильно вимовляти й записувати слова, які зазнають змін при додаванні суфіксів; 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розвивати увагу, логічне мислення.</a:t>
            </a:r>
            <a:endParaRPr lang="uk-UA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66368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3B61FC-1E59-89F1-5FA4-EBE6896C1696}"/>
              </a:ext>
            </a:extLst>
          </p:cNvPr>
          <p:cNvSpPr txBox="1"/>
          <p:nvPr/>
        </p:nvSpPr>
        <p:spPr>
          <a:xfrm>
            <a:off x="1849144" y="886804"/>
            <a:ext cx="8493712" cy="4642618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tabLst>
                <a:tab pos="612140" algn="l"/>
                <a:tab pos="228600" algn="l"/>
                <a:tab pos="612140" algn="l"/>
              </a:tabLst>
            </a:pPr>
            <a:r>
              <a:rPr lang="uk-UA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 швидше </a:t>
            </a:r>
          </a:p>
          <a:p>
            <a:pPr lvl="0" algn="l">
              <a:lnSpc>
                <a:spcPct val="150000"/>
              </a:lnSpc>
              <a:tabLst>
                <a:tab pos="612140" algn="l"/>
                <a:tab pos="2286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Замінити подані словосполучення іменників із суфіксом -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(а).</a:t>
            </a: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Minion Pro"/>
            </a:endParaRPr>
          </a:p>
          <a:p>
            <a:pPr marL="342900" lvl="0" indent="-342900" algn="l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12140" algn="l"/>
                <a:tab pos="4572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Черкаська область -</a:t>
            </a:r>
            <a:endParaRPr lang="uk-UA" sz="2400" dirty="0">
              <a:effectLst/>
              <a:latin typeface="Times New Roman" panose="02020603050405020304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342900" marR="95250" lvl="0" indent="-342900" algn="l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12140" algn="l"/>
                <a:tab pos="4572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Прилуцький район -</a:t>
            </a:r>
            <a:endParaRPr lang="uk-UA" sz="2400" dirty="0">
              <a:effectLst/>
              <a:latin typeface="Times New Roman" panose="02020603050405020304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342900" marR="95250" lvl="0" indent="-342900" algn="l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12140" algn="l"/>
                <a:tab pos="4572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Миколаївська область - </a:t>
            </a:r>
            <a:endParaRPr lang="uk-UA" sz="2400" dirty="0">
              <a:effectLst/>
              <a:latin typeface="Times New Roman" panose="02020603050405020304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342900" marR="95250" lvl="0" indent="-342900" algn="l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12140" algn="l"/>
                <a:tab pos="4572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Бахмацький район -</a:t>
            </a:r>
            <a:endParaRPr lang="uk-UA" sz="2400" dirty="0">
              <a:effectLst/>
              <a:latin typeface="Times New Roman" panose="02020603050405020304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342900" marR="95250" lvl="0" indent="-342900" algn="l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12140" algn="l"/>
                <a:tab pos="4572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Хмельницька область -</a:t>
            </a:r>
            <a:endParaRPr lang="uk-UA" sz="2400" dirty="0">
              <a:effectLst/>
              <a:latin typeface="Times New Roman" panose="02020603050405020304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342900" marR="95250" lvl="0" indent="-342900" algn="l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12140" algn="l"/>
                <a:tab pos="4572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Тернопільська область -</a:t>
            </a:r>
            <a:endParaRPr lang="uk-UA" sz="2400" dirty="0">
              <a:effectLst/>
              <a:latin typeface="Times New Roman" panose="02020603050405020304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603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0128EF-A47C-97FC-FA25-CF366A969953}"/>
              </a:ext>
            </a:extLst>
          </p:cNvPr>
          <p:cNvSpPr txBox="1"/>
          <p:nvPr/>
        </p:nvSpPr>
        <p:spPr>
          <a:xfrm>
            <a:off x="978761" y="1176899"/>
            <a:ext cx="10500065" cy="3072957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marR="95250">
              <a:lnSpc>
                <a:spcPct val="150000"/>
              </a:lnSpc>
              <a:tabLst>
                <a:tab pos="612140" algn="l"/>
                <a:tab pos="228600" algn="l"/>
                <a:tab pos="612140" algn="l"/>
              </a:tabLst>
            </a:pPr>
            <a:r>
              <a:rPr lang="uk-UA" sz="36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Займи позицію</a:t>
            </a:r>
          </a:p>
          <a:p>
            <a:pPr marR="95250" lvl="0" algn="l">
              <a:lnSpc>
                <a:spcPct val="150000"/>
              </a:lnSpc>
              <a:spcAft>
                <a:spcPts val="0"/>
              </a:spcAft>
              <a:tabLst>
                <a:tab pos="612140" algn="l"/>
                <a:tab pos="2286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Назвіть у кожному рядку «зайве слово». Обґрунтуйте. 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95250" lvl="0" indent="-342900" algn="l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12140" algn="l"/>
                <a:tab pos="4572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Вінни..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Хмельни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Туре..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95250" lvl="0" indent="-342900" algn="l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12140" algn="l"/>
                <a:tab pos="457200" algn="l"/>
                <a:tab pos="612140" algn="l"/>
              </a:tabLst>
            </a:pP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Полтав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Харків..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Доне..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Київ..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95250" lvl="0" indent="-342900" algn="l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12140" algn="l"/>
                <a:tab pos="457200" algn="l"/>
                <a:tab pos="61214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Коза..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кріпа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пан..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Німе..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ина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401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8186BD-8702-3DB9-653C-A0399207C854}"/>
              </a:ext>
            </a:extLst>
          </p:cNvPr>
          <p:cNvSpPr txBox="1"/>
          <p:nvPr/>
        </p:nvSpPr>
        <p:spPr>
          <a:xfrm>
            <a:off x="2452454" y="2047084"/>
            <a:ext cx="7588189" cy="2176237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uk-UA" sz="3600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Мовна</a:t>
            </a:r>
            <a:r>
              <a:rPr lang="uk-UA" sz="36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задача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uk-UA" sz="2800" dirty="0">
                <a:latin typeface="Times New Roman" pitchFamily="18" charset="0"/>
                <a:ea typeface="Calibri"/>
                <a:cs typeface="Times New Roman" pitchFamily="18" charset="0"/>
              </a:rPr>
              <a:t>Поясніть чому в словах </a:t>
            </a:r>
            <a:r>
              <a:rPr lang="uk-UA" sz="2800" b="1" i="1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місячний,</a:t>
            </a:r>
            <a:r>
              <a:rPr lang="uk-UA" sz="2800" i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uk-UA" sz="2800" b="1" i="1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сонячний, пшеничний </a:t>
            </a:r>
            <a:r>
              <a:rPr lang="uk-UA" sz="2800" dirty="0">
                <a:latin typeface="Times New Roman" pitchFamily="18" charset="0"/>
                <a:ea typeface="Calibri"/>
                <a:cs typeface="Times New Roman" pitchFamily="18" charset="0"/>
              </a:rPr>
              <a:t>пишемо </a:t>
            </a:r>
            <a:r>
              <a:rPr lang="uk-UA" sz="2800" i="1" dirty="0">
                <a:latin typeface="Times New Roman" pitchFamily="18" charset="0"/>
                <a:ea typeface="Calibri"/>
                <a:cs typeface="Times New Roman" pitchFamily="18" charset="0"/>
              </a:rPr>
              <a:t>–</a:t>
            </a:r>
            <a:r>
              <a:rPr lang="uk-UA" sz="2800" b="1" i="1" dirty="0" err="1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чн</a:t>
            </a:r>
            <a:r>
              <a:rPr lang="uk-UA" sz="2800" dirty="0">
                <a:latin typeface="Times New Roman" pitchFamily="18" charset="0"/>
                <a:ea typeface="Calibri"/>
                <a:cs typeface="Times New Roman" pitchFamily="18" charset="0"/>
              </a:rPr>
              <a:t>, а в словах </a:t>
            </a:r>
            <a:r>
              <a:rPr lang="uk-UA" sz="28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сердешний, соняшник, торішній </a:t>
            </a:r>
            <a:r>
              <a:rPr lang="uk-UA" sz="2800" i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uk-UA" sz="2800" dirty="0">
                <a:latin typeface="Times New Roman" pitchFamily="18" charset="0"/>
                <a:ea typeface="Calibri"/>
                <a:cs typeface="Times New Roman" pitchFamily="18" charset="0"/>
              </a:rPr>
              <a:t>пишемо </a:t>
            </a:r>
            <a:r>
              <a:rPr lang="uk-UA" sz="2800" i="1" dirty="0">
                <a:latin typeface="Times New Roman" pitchFamily="18" charset="0"/>
                <a:ea typeface="Calibri"/>
                <a:cs typeface="Times New Roman" pitchFamily="18" charset="0"/>
              </a:rPr>
              <a:t>–</a:t>
            </a:r>
            <a:r>
              <a:rPr lang="uk-UA" sz="2800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шн</a:t>
            </a:r>
            <a:r>
              <a:rPr lang="uk-UA" sz="2800" i="1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944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43705" y="235369"/>
            <a:ext cx="6876264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Вивчення нового матеріалу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787035"/>
              </p:ext>
            </p:extLst>
          </p:nvPr>
        </p:nvGraphicFramePr>
        <p:xfrm>
          <a:off x="763480" y="1092014"/>
          <a:ext cx="10591059" cy="5388575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31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4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378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39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Кінцеві приголосні твірної основи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Суфікси 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Зміни 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суфіксі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 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г, ж, з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-ськ-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-ств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-зьк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-зтв(о)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Рига — ризький, Париж — паризький.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к, ч, ц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-ськ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ий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-ств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-цьк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ий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-цтв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Кріпак — кріпацький, кріпацтво; викладач — викладацький.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х, ш, с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-ськ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ий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-ств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-ськ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ий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-ств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волох — волоський, товариш — товариський, товариство.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7608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Зверніть увагу!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265" marR="91440" algn="just">
                        <a:lnSpc>
                          <a:spcPct val="15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Інші приголосні перед суфіксами 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-ськ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ий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-ств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(о) на пись­мі зберігаються: багатий - багатство, брат - братство, люд - людський, людство, Чернігів - чернігівський.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265" marR="91440" algn="just">
                        <a:lnSpc>
                          <a:spcPct val="15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Деякі слова, узвичаєні без зміни приголосних основи, пе­редаються з ними й на письмі: </a:t>
                      </a:r>
                      <a:r>
                        <a:rPr lang="uk-UA" sz="18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баски - баскський, ка­зах - казахський, Перемишль - перемишльський.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Запам’ятай!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Хвацький, міський.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70" marR="6817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696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6C480E-0CEF-2C42-9988-3B8C9235C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4521" y="1017757"/>
            <a:ext cx="9382957" cy="4122413"/>
          </a:xfr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Запам’ятай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частині слів іншомовного походження зміна приголосних перед суфіксом -ськ-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відбувається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Бангкок — бангкокський, баск — баскський, Ірак — іракський, казах — казахський, Ла-Манш — ла-маншський, Мекка — меккський, тюрк — тюркський, Нью-Йорк — нью-йоркський, герцог — герцогський.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62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984"/>
    </mc:Choice>
    <mc:Fallback xmlns="">
      <p:transition spd="slow" advTm="3198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A10B25-DAFF-B4A7-26D7-11780D7FAD8C}"/>
              </a:ext>
            </a:extLst>
          </p:cNvPr>
          <p:cNvSpPr txBox="1"/>
          <p:nvPr/>
        </p:nvSpPr>
        <p:spPr>
          <a:xfrm>
            <a:off x="1859169" y="1816799"/>
            <a:ext cx="8891689" cy="2784865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marR="95250" lvl="0" algn="l">
              <a:lnSpc>
                <a:spcPct val="150000"/>
              </a:lnSpc>
              <a:spcAft>
                <a:spcPts val="0"/>
              </a:spcAft>
              <a:tabLst>
                <a:tab pos="612140" algn="l"/>
                <a:tab pos="228600" algn="l"/>
                <a:tab pos="612140" algn="l"/>
              </a:tabLst>
            </a:pPr>
            <a:r>
              <a:rPr lang="uk-UA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Творче конструювання</a:t>
            </a:r>
          </a:p>
          <a:p>
            <a:pPr marR="95250" lvl="0" algn="l">
              <a:lnSpc>
                <a:spcPct val="150000"/>
              </a:lnSpc>
              <a:spcAft>
                <a:spcPts val="0"/>
              </a:spcAft>
              <a:tabLst>
                <a:tab pos="612140" algn="l"/>
                <a:tab pos="228600" algn="l"/>
                <a:tab pos="612140" algn="l"/>
              </a:tabLs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Утворити прикметники</a:t>
            </a:r>
            <a:endParaRPr lang="uk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95250" algn="l">
              <a:lnSpc>
                <a:spcPct val="150000"/>
              </a:lnSpc>
              <a:spcAft>
                <a:spcPts val="0"/>
              </a:spcAft>
              <a:tabLst>
                <a:tab pos="612140" algn="l"/>
              </a:tabLst>
            </a:pP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Париж, Прага, Кролевець, Одеса, Хмільник, птах,</a:t>
            </a:r>
          </a:p>
          <a:p>
            <a:pPr marL="228600" marR="95250" algn="l">
              <a:lnSpc>
                <a:spcPct val="150000"/>
              </a:lnSpc>
              <a:spcAft>
                <a:spcPts val="0"/>
              </a:spcAft>
              <a:tabLst>
                <a:tab pos="612140" algn="l"/>
              </a:tabLst>
            </a:pP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товариш, Бахмач, Кременчук, гайдамаки, латиш.</a:t>
            </a:r>
            <a:endParaRPr lang="uk-UA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300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A42C5D-77D2-7DA4-4DA5-22809796903B}"/>
              </a:ext>
            </a:extLst>
          </p:cNvPr>
          <p:cNvSpPr txBox="1"/>
          <p:nvPr/>
        </p:nvSpPr>
        <p:spPr>
          <a:xfrm>
            <a:off x="1484790" y="996920"/>
            <a:ext cx="9266068" cy="4077526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tabLst>
                <a:tab pos="228600" algn="l"/>
              </a:tabLst>
            </a:pPr>
            <a:r>
              <a:rPr lang="uk-UA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Редактор</a:t>
            </a:r>
            <a:r>
              <a:rPr lang="uk-UA" sz="1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uk-UA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228600" algn="l"/>
              </a:tabLs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иправити помилки, допущені у творенні слів.</a:t>
            </a:r>
            <a:endParaRPr lang="uk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50000"/>
              </a:lnSpc>
            </a:pPr>
            <a:r>
              <a:rPr lang="uk-UA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uk-UA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туденцький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квиток, гарне </a:t>
            </a:r>
            <a:r>
              <a:rPr lang="uk-UA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товаришство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пражське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печиво, </a:t>
            </a:r>
            <a:r>
              <a:rPr lang="uk-UA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Запоріжська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Січ, </a:t>
            </a:r>
            <a:r>
              <a:rPr lang="uk-UA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пшенишне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борошно, </a:t>
            </a:r>
            <a:r>
              <a:rPr lang="uk-UA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фонетишний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розбір, </a:t>
            </a:r>
            <a:r>
              <a:rPr lang="uk-UA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аптешний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кіоск, гомінливе </a:t>
            </a:r>
            <a:r>
              <a:rPr lang="uk-UA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птацтво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казатський</a:t>
            </a:r>
            <a:r>
              <a:rPr lang="uk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одяг.</a:t>
            </a:r>
            <a:endParaRPr lang="uk-UA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9899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947</Words>
  <Application>Microsoft Office PowerPoint</Application>
  <PresentationFormat>Широкий екран</PresentationFormat>
  <Paragraphs>119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Тема Office</vt:lpstr>
      <vt:lpstr>Зміни приголосних при творенні відносних прикметників із суфіксами -ськ-, -цьк-, -зьк- та іменників із суфіксами  -ств(о), -зтв(о), -цтв(о)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Пригадай!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ОКСАНА</cp:lastModifiedBy>
  <cp:revision>6</cp:revision>
  <dcterms:created xsi:type="dcterms:W3CDTF">2021-07-20T13:05:41Z</dcterms:created>
  <dcterms:modified xsi:type="dcterms:W3CDTF">2022-11-22T14:23:03Z</dcterms:modified>
</cp:coreProperties>
</file>