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2" r:id="rId4"/>
    <p:sldId id="264" r:id="rId5"/>
    <p:sldId id="259" r:id="rId6"/>
    <p:sldId id="258" r:id="rId7"/>
    <p:sldId id="257" r:id="rId8"/>
    <p:sldId id="261" r:id="rId9"/>
    <p:sldId id="263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69" r:id="rId20"/>
    <p:sldId id="270" r:id="rId21"/>
    <p:sldId id="271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>
        <p:scale>
          <a:sx n="90" d="100"/>
          <a:sy n="90" d="100"/>
        </p:scale>
        <p:origin x="-1219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B94F-28AB-4838-A662-472BE34A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9B9-C2B2-407B-A639-F973DB588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0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0E-3031-4D9E-938A-DA91B004A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B104-3366-480F-AC09-B99144A5C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9583-54DC-4866-BFD6-494AB18F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D38-04AB-4849-8A69-ECFD7CBD2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B94F-28AB-4838-A662-472BE34A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9B9-C2B2-407B-A639-F973DB588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0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75B6-257C-4EF3-A92D-027241CBC0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2857-2DF5-4E5B-AD1D-1BD55B5B4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5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21C-10A4-4BD6-BCE2-70347C9F7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2F22-819E-4D05-A94C-C5C4CB929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830-AF76-4792-9DDF-FC8540277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4BEB-F82C-482C-A191-7D8A3685D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D03-A35F-4030-A82C-D807A545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3F3-FDD7-489C-8AF3-EAC70080F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5D89-2A2E-4150-8108-08F5EAE768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FC2-4D86-4FCB-A4EC-AE594C9FE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46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C96-1213-4C3E-8DF2-9389E0E6B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0FA3-28A8-4F7D-B535-257DCAE91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78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F1F-B88B-47B8-849D-A9863624E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8DC-6985-4944-B7F0-8FBFA77FE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75B6-257C-4EF3-A92D-027241CBC0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2857-2DF5-4E5B-AD1D-1BD55B5B4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5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7FD8-2374-40C5-9816-973EF89AB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FED-EED9-4A99-951F-DDD095189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8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0E-3031-4D9E-938A-DA91B004A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B104-3366-480F-AC09-B99144A5C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9583-54DC-4866-BFD6-494AB18F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D38-04AB-4849-8A69-ECFD7CBD2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B94F-28AB-4838-A662-472BE34A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9B9-C2B2-407B-A639-F973DB588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0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75B6-257C-4EF3-A92D-027241CBC0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2857-2DF5-4E5B-AD1D-1BD55B5B4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5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21C-10A4-4BD6-BCE2-70347C9F7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2F22-819E-4D05-A94C-C5C4CB929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7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830-AF76-4792-9DDF-FC8540277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4BEB-F82C-482C-A191-7D8A3685D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7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D03-A35F-4030-A82C-D807A545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3F3-FDD7-489C-8AF3-EAC70080F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5D89-2A2E-4150-8108-08F5EAE768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FC2-4D86-4FCB-A4EC-AE594C9FE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46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C96-1213-4C3E-8DF2-9389E0E6B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0FA3-28A8-4F7D-B535-257DCAE91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21C-10A4-4BD6-BCE2-70347C9F7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2F22-819E-4D05-A94C-C5C4CB929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F1F-B88B-47B8-849D-A9863624E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8DC-6985-4944-B7F0-8FBFA77FE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8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7FD8-2374-40C5-9816-973EF89AB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FED-EED9-4A99-951F-DDD095189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0E-3031-4D9E-938A-DA91B004A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B104-3366-480F-AC09-B99144A5C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4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9583-54DC-4866-BFD6-494AB18F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D38-04AB-4849-8A69-ECFD7CBD2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830-AF76-4792-9DDF-FC8540277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4BEB-F82C-482C-A191-7D8A3685D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D03-A35F-4030-A82C-D807A545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3F3-FDD7-489C-8AF3-EAC70080F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5D89-2A2E-4150-8108-08F5EAE768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FC2-4D86-4FCB-A4EC-AE594C9FE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4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C96-1213-4C3E-8DF2-9389E0E6B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0FA3-28A8-4F7D-B535-257DCAE91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7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F1F-B88B-47B8-849D-A9863624E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8DC-6985-4944-B7F0-8FBFA77FE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7FD8-2374-40C5-9816-973EF89AB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FED-EED9-4A99-951F-DDD095189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2C470-3D14-4CDB-96BE-75881DA72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AC8CF5-7D7D-4EEF-BE80-C713B9D26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2C470-3D14-4CDB-96BE-75881DA72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AC8CF5-7D7D-4EEF-BE80-C713B9D26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2C470-3D14-4CDB-96BE-75881DA72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AC8CF5-7D7D-4EEF-BE80-C713B9D26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6444208" cy="403244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ПРАВОПИС </a:t>
            </a:r>
          </a:p>
          <a:p>
            <a:pPr marL="0" indent="0"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ПРЕФІКСІВ І СУФІКСІВ</a:t>
            </a:r>
          </a:p>
          <a:p>
            <a:pPr marL="0" indent="0" algn="ctr">
              <a:buNone/>
            </a:pPr>
            <a:endParaRPr lang="uk-UA" sz="28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0" y="1"/>
            <a:ext cx="9163000" cy="6857999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632" y="0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Прочитайте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наведені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вайбера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повідомлення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автори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припустилися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помилок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Користуючись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своїми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технічними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засобами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надішліть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черзі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одному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репліки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правильно.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 </a:t>
            </a:r>
            <a:endParaRPr kumimoji="0" lang="ru-RU" sz="16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2050" name="Picture 2" descr="https://subject.com.ua/textbook/mova/10klas_7/10klas_7.files/image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353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172819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5842992" cy="3312368"/>
          </a:xfrm>
        </p:spPr>
        <p:txBody>
          <a:bodyPr/>
          <a:lstStyle/>
          <a:p>
            <a:pPr lvl="0" algn="just" eaLnBrk="1" hangingPunct="1"/>
            <a:r>
              <a:rPr lang="uk-UA" altLang="ru-RU" sz="4400" b="1" dirty="0">
                <a:solidFill>
                  <a:srgbClr val="FF0000"/>
                </a:solidFill>
              </a:rPr>
              <a:t>СУФІКС</a:t>
            </a:r>
            <a:r>
              <a:rPr lang="uk-UA" altLang="ru-RU" dirty="0">
                <a:solidFill>
                  <a:prstClr val="black"/>
                </a:solidFill>
              </a:rPr>
              <a:t> (від лат. </a:t>
            </a:r>
            <a:r>
              <a:rPr lang="en-US" altLang="ru-RU" dirty="0" err="1">
                <a:solidFill>
                  <a:prstClr val="black"/>
                </a:solidFill>
              </a:rPr>
              <a:t>suffixus</a:t>
            </a:r>
            <a:r>
              <a:rPr lang="en-US" altLang="ru-RU" dirty="0">
                <a:solidFill>
                  <a:prstClr val="black"/>
                </a:solidFill>
              </a:rPr>
              <a:t> - </a:t>
            </a:r>
            <a:r>
              <a:rPr lang="uk-UA" altLang="ru-RU" dirty="0">
                <a:solidFill>
                  <a:prstClr val="black"/>
                </a:solidFill>
              </a:rPr>
              <a:t>прикріплений) – частина слова, що стоїть після кореня і слугує для творення нових слів чи граматичних форм</a:t>
            </a:r>
            <a:r>
              <a:rPr lang="uk-UA" altLang="ru-RU" dirty="0" smtClean="0">
                <a:solidFill>
                  <a:prstClr val="black"/>
                </a:solidFill>
              </a:rPr>
              <a:t>.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22322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rgbClr val="00B050"/>
                </a:solidFill>
              </a:rPr>
              <a:t>СУФІКСИ</a:t>
            </a:r>
            <a:endParaRPr lang="ru-RU" altLang="ru-RU" sz="54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850817"/>
              </p:ext>
            </p:extLst>
          </p:nvPr>
        </p:nvGraphicFramePr>
        <p:xfrm>
          <a:off x="179512" y="1412776"/>
          <a:ext cx="878497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И пишемо</a:t>
                      </a:r>
                      <a:endParaRPr lang="ru-RU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-иц</a:t>
                      </a:r>
                      <a:r>
                        <a:rPr lang="uk-UA" sz="2000" dirty="0" smtClean="0"/>
                        <a:t>(я), </a:t>
                      </a:r>
                    </a:p>
                    <a:p>
                      <a:r>
                        <a:rPr lang="uk-UA" sz="2000" dirty="0" err="1" smtClean="0"/>
                        <a:t>-ищ</a:t>
                      </a:r>
                      <a:r>
                        <a:rPr lang="uk-UA" sz="2000" dirty="0" smtClean="0"/>
                        <a:t>(е), </a:t>
                      </a:r>
                      <a:r>
                        <a:rPr lang="uk-UA" sz="2000" dirty="0" err="1" smtClean="0"/>
                        <a:t>-івник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-чик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-щик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-иськ</a:t>
                      </a:r>
                      <a:r>
                        <a:rPr lang="uk-UA" sz="2000" dirty="0" smtClean="0"/>
                        <a:t>: </a:t>
                      </a:r>
                      <a:r>
                        <a:rPr lang="uk-UA" sz="2000" dirty="0" smtClean="0">
                          <a:solidFill>
                            <a:srgbClr val="7030A0"/>
                          </a:solidFill>
                        </a:rPr>
                        <a:t>працівник, медик, становище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b="1" dirty="0" smtClean="0"/>
                        <a:t>але: </a:t>
                      </a:r>
                      <a:r>
                        <a:rPr lang="uk-UA" sz="2000" dirty="0" smtClean="0">
                          <a:solidFill>
                            <a:srgbClr val="C00000"/>
                          </a:solidFill>
                        </a:rPr>
                        <a:t>механік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-ив</a:t>
                      </a:r>
                      <a:r>
                        <a:rPr lang="uk-UA" sz="2000" baseline="0" dirty="0" smtClean="0"/>
                        <a:t>(о) іменників середнього роду: 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</a:rPr>
                        <a:t>паливо, </a:t>
                      </a:r>
                      <a:r>
                        <a:rPr lang="uk-UA" sz="2000" baseline="0" dirty="0" err="1" smtClean="0">
                          <a:solidFill>
                            <a:srgbClr val="7030A0"/>
                          </a:solidFill>
                        </a:rPr>
                        <a:t>мариво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uk-UA" sz="2000" baseline="0" dirty="0" err="1" smtClean="0">
                          <a:solidFill>
                            <a:srgbClr val="7030A0"/>
                          </a:solidFill>
                        </a:rPr>
                        <a:t>стріливо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</a:t>
                      </a:r>
                      <a:r>
                        <a:rPr lang="uk-UA" sz="1800" dirty="0" err="1" smtClean="0"/>
                        <a:t>ин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-ин</a:t>
                      </a:r>
                      <a:r>
                        <a:rPr lang="uk-UA" sz="1800" dirty="0" smtClean="0"/>
                        <a:t>(а), </a:t>
                      </a:r>
                      <a:r>
                        <a:rPr lang="uk-UA" sz="1800" dirty="0" err="1" smtClean="0"/>
                        <a:t>-анин</a:t>
                      </a:r>
                      <a:r>
                        <a:rPr lang="uk-UA" sz="1800" dirty="0" smtClean="0"/>
                        <a:t>: 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1800" dirty="0" smtClean="0"/>
                        <a:t>У суфіксах іменників жіночого роду: </a:t>
                      </a:r>
                      <a:r>
                        <a:rPr lang="uk-UA" sz="1800" dirty="0" smtClean="0">
                          <a:solidFill>
                            <a:srgbClr val="7030A0"/>
                          </a:solidFill>
                        </a:rPr>
                        <a:t>далина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1800" dirty="0" smtClean="0"/>
                        <a:t>У суфіксах іменників чоловічого роду: </a:t>
                      </a:r>
                      <a:r>
                        <a:rPr lang="uk-UA" sz="1800" dirty="0" smtClean="0">
                          <a:solidFill>
                            <a:srgbClr val="7030A0"/>
                          </a:solidFill>
                        </a:rPr>
                        <a:t>вінничанин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1800" dirty="0" smtClean="0"/>
                        <a:t>У суфіксах присвійних прикметників: </a:t>
                      </a:r>
                      <a:r>
                        <a:rPr lang="uk-UA" sz="1800" dirty="0" smtClean="0">
                          <a:solidFill>
                            <a:srgbClr val="7030A0"/>
                          </a:solidFill>
                        </a:rPr>
                        <a:t>сестрин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-ичок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ичк</a:t>
                      </a:r>
                      <a:r>
                        <a:rPr lang="uk-UA" sz="2000" dirty="0" smtClean="0"/>
                        <a:t>(а),</a:t>
                      </a:r>
                      <a:r>
                        <a:rPr lang="uk-UA" sz="2000" baseline="0" dirty="0" smtClean="0"/>
                        <a:t> що походить від </a:t>
                      </a:r>
                      <a:r>
                        <a:rPr lang="uk-UA" sz="2000" baseline="0" dirty="0" err="1" smtClean="0"/>
                        <a:t>–ик</a:t>
                      </a:r>
                      <a:r>
                        <a:rPr lang="uk-UA" sz="2000" baseline="0" dirty="0" smtClean="0"/>
                        <a:t>, </a:t>
                      </a:r>
                    </a:p>
                    <a:p>
                      <a:r>
                        <a:rPr lang="uk-UA" sz="2000" baseline="0" dirty="0" err="1" smtClean="0"/>
                        <a:t>-иц</a:t>
                      </a:r>
                      <a:r>
                        <a:rPr lang="uk-UA" sz="2000" baseline="0" dirty="0" smtClean="0"/>
                        <a:t>: 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</a:rPr>
                        <a:t>кошичок, вуличка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rgbClr val="FFFF00"/>
                </a:solidFill>
              </a:rPr>
              <a:t>СУФІКСИ </a:t>
            </a:r>
            <a:endParaRPr lang="ru-RU" altLang="ru-RU" sz="5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269890"/>
              </p:ext>
            </p:extLst>
          </p:nvPr>
        </p:nvGraphicFramePr>
        <p:xfrm>
          <a:off x="323850" y="1844675"/>
          <a:ext cx="84963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СУФІКСИ ПИШЕМО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-альник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-ильник</a:t>
                      </a:r>
                      <a:r>
                        <a:rPr lang="uk-UA" sz="2000" dirty="0" smtClean="0"/>
                        <a:t>, </a:t>
                      </a:r>
                    </a:p>
                    <a:p>
                      <a:r>
                        <a:rPr lang="uk-UA" sz="2000" dirty="0" err="1" smtClean="0"/>
                        <a:t>-їльник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-альність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-аль</a:t>
                      </a:r>
                      <a:r>
                        <a:rPr lang="uk-UA" sz="2000" dirty="0" smtClean="0"/>
                        <a:t>, </a:t>
                      </a:r>
                    </a:p>
                    <a:p>
                      <a:r>
                        <a:rPr lang="uk-UA" sz="2000" dirty="0" err="1" smtClean="0"/>
                        <a:t>-ень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-ець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-єць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-ість</a:t>
                      </a:r>
                      <a:r>
                        <a:rPr lang="uk-UA" sz="2000" dirty="0" smtClean="0"/>
                        <a:t>, </a:t>
                      </a:r>
                    </a:p>
                    <a:p>
                      <a:r>
                        <a:rPr lang="uk-UA" sz="2000" dirty="0" err="1" smtClean="0"/>
                        <a:t>-тель</a:t>
                      </a:r>
                      <a:r>
                        <a:rPr lang="uk-UA" sz="2000" dirty="0" smtClean="0"/>
                        <a:t> завжди з ь: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</a:rPr>
                        <a:t>шанувальник, </a:t>
                      </a:r>
                      <a:r>
                        <a:rPr lang="uk-UA" sz="2000" dirty="0" err="1" smtClean="0">
                          <a:solidFill>
                            <a:srgbClr val="002060"/>
                          </a:solidFill>
                        </a:rPr>
                        <a:t>архівознавець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</a:rPr>
                        <a:t>, здатність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-анн</a:t>
                      </a:r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ий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-енн</a:t>
                      </a:r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ий</a:t>
                      </a:r>
                      <a:r>
                        <a:rPr lang="uk-UA" sz="2000" dirty="0" smtClean="0"/>
                        <a:t>) для вираження найвищої міри ознаки: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</a:rPr>
                        <a:t>нездоланний, неоціненний</a:t>
                      </a:r>
                      <a:r>
                        <a:rPr lang="uk-UA" sz="2000" dirty="0" smtClean="0"/>
                        <a:t>, але</a:t>
                      </a:r>
                      <a:r>
                        <a:rPr lang="uk-UA" sz="2000" baseline="0" dirty="0" smtClean="0"/>
                        <a:t> у дієприкметниках </a:t>
                      </a:r>
                    </a:p>
                    <a:p>
                      <a:r>
                        <a:rPr lang="uk-UA" sz="2000" baseline="0" dirty="0" err="1" smtClean="0"/>
                        <a:t>–ан</a:t>
                      </a:r>
                      <a:r>
                        <a:rPr lang="uk-UA" sz="2000" baseline="0" dirty="0" smtClean="0"/>
                        <a:t>(</a:t>
                      </a:r>
                      <a:r>
                        <a:rPr lang="uk-UA" sz="2000" baseline="0" dirty="0" err="1" smtClean="0"/>
                        <a:t>ий</a:t>
                      </a:r>
                      <a:r>
                        <a:rPr lang="uk-UA" sz="2000" baseline="0" dirty="0" smtClean="0"/>
                        <a:t>), </a:t>
                      </a:r>
                      <a:r>
                        <a:rPr lang="uk-UA" sz="2000" baseline="0" dirty="0" err="1" smtClean="0"/>
                        <a:t>-ен</a:t>
                      </a:r>
                      <a:r>
                        <a:rPr lang="uk-UA" sz="2000" baseline="0" dirty="0" smtClean="0"/>
                        <a:t>(</a:t>
                      </a:r>
                      <a:r>
                        <a:rPr lang="uk-UA" sz="2000" baseline="0" dirty="0" err="1" smtClean="0"/>
                        <a:t>ий</a:t>
                      </a:r>
                      <a:r>
                        <a:rPr lang="uk-UA" sz="2000" baseline="0" dirty="0" smtClean="0"/>
                        <a:t>): 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нездоланий, неоцінений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-инн</a:t>
                      </a:r>
                      <a:r>
                        <a:rPr lang="uk-UA" sz="2000" dirty="0" smtClean="0"/>
                        <a:t>(я), </a:t>
                      </a:r>
                      <a:r>
                        <a:rPr lang="uk-UA" sz="2000" dirty="0" err="1" smtClean="0"/>
                        <a:t>-інн</a:t>
                      </a:r>
                      <a:r>
                        <a:rPr lang="uk-UA" sz="2000" dirty="0" smtClean="0"/>
                        <a:t>(я), </a:t>
                      </a:r>
                      <a:r>
                        <a:rPr lang="uk-UA" sz="2000" dirty="0" err="1" smtClean="0"/>
                        <a:t>-анн</a:t>
                      </a:r>
                      <a:r>
                        <a:rPr lang="uk-UA" sz="2000" dirty="0" smtClean="0"/>
                        <a:t>(я) в іменниках</a:t>
                      </a:r>
                      <a:r>
                        <a:rPr lang="uk-UA" sz="2000" baseline="0" dirty="0" smtClean="0"/>
                        <a:t> з двома н: 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картоплиння, насіння, зростання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6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СУФІКСИ</a:t>
            </a:r>
            <a:endParaRPr lang="ru-RU" altLang="ru-RU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9900"/>
              </p:ext>
            </p:extLst>
          </p:nvPr>
        </p:nvGraphicFramePr>
        <p:xfrm>
          <a:off x="323850" y="1844675"/>
          <a:ext cx="84963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Е ПИШЕМО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-елез</a:t>
                      </a:r>
                      <a:r>
                        <a:rPr lang="uk-UA" sz="2000" dirty="0" smtClean="0"/>
                        <a:t>(ний), </a:t>
                      </a:r>
                      <a:r>
                        <a:rPr lang="uk-UA" sz="2000" dirty="0" err="1" smtClean="0"/>
                        <a:t>-ер</a:t>
                      </a:r>
                      <a:r>
                        <a:rPr lang="uk-UA" sz="2000" dirty="0" smtClean="0"/>
                        <a:t>(о), </a:t>
                      </a:r>
                      <a:r>
                        <a:rPr lang="uk-UA" sz="2000" dirty="0" err="1" smtClean="0"/>
                        <a:t>-тель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-еньк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-есеньк</a:t>
                      </a:r>
                      <a:r>
                        <a:rPr lang="uk-UA" sz="2000" dirty="0" smtClean="0"/>
                        <a:t>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довжелезний, шестеро, вихователь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-ен</a:t>
                      </a:r>
                      <a:r>
                        <a:rPr lang="uk-UA" sz="2000" dirty="0" smtClean="0"/>
                        <a:t>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dirty="0" smtClean="0"/>
                        <a:t>У дієприкметниках: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утворений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dirty="0" smtClean="0"/>
                        <a:t>В іменниках середнього роду І</a:t>
                      </a:r>
                      <a:r>
                        <a:rPr lang="en-US" sz="2000" dirty="0" smtClean="0"/>
                        <a:t>V</a:t>
                      </a:r>
                      <a:r>
                        <a:rPr lang="uk-UA" sz="2000" dirty="0" smtClean="0"/>
                        <a:t> відміни: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імена,</a:t>
                      </a:r>
                      <a:r>
                        <a:rPr lang="uk-UA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племена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-ечок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-єчок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-ечк</a:t>
                      </a:r>
                      <a:r>
                        <a:rPr lang="uk-UA" sz="2000" dirty="0" smtClean="0"/>
                        <a:t>(а)</a:t>
                      </a:r>
                    </a:p>
                    <a:p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-єчк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-енк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-єнк</a:t>
                      </a:r>
                      <a:r>
                        <a:rPr lang="uk-UA" sz="2000" dirty="0" smtClean="0"/>
                        <a:t>):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вершечок, краєчок, книжечка, Марієчка, Кравченко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СУФІКСИ</a:t>
            </a:r>
            <a:endParaRPr lang="ru-RU" altLang="ru-RU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07969"/>
              </p:ext>
            </p:extLst>
          </p:nvPr>
        </p:nvGraphicFramePr>
        <p:xfrm>
          <a:off x="179512" y="1628800"/>
          <a:ext cx="885698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6"/>
                <a:gridCol w="1512168"/>
                <a:gridCol w="1440160"/>
                <a:gridCol w="1512168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-ов-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-ев-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-єв-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-и-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і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ї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після твердих,</a:t>
                      </a:r>
                      <a:r>
                        <a:rPr lang="uk-UA" sz="1800" baseline="0" dirty="0" smtClean="0"/>
                        <a:t> шиплячих приголосних та й з наголосом на закінченні: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грошовий, вольовий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після</a:t>
                      </a:r>
                      <a:r>
                        <a:rPr lang="uk-UA" sz="1800" baseline="0" dirty="0" smtClean="0"/>
                        <a:t> м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якого та шиплячого приголосного із наголосом на основі: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грушевий, березневий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після</a:t>
                      </a:r>
                      <a:r>
                        <a:rPr lang="uk-UA" sz="1800" baseline="0" dirty="0" smtClean="0"/>
                        <a:t> м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яких приголосних або й: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дієвий, суттєвий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-ир</a:t>
                      </a:r>
                      <a:r>
                        <a:rPr lang="uk-UA" sz="1800" dirty="0" smtClean="0"/>
                        <a:t>,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-ист</a:t>
                      </a:r>
                      <a:r>
                        <a:rPr lang="uk-UA" sz="1800" baseline="0" dirty="0" smtClean="0"/>
                        <a:t>, </a:t>
                      </a:r>
                    </a:p>
                    <a:p>
                      <a:r>
                        <a:rPr lang="uk-UA" sz="1800" baseline="0" dirty="0" err="1" smtClean="0"/>
                        <a:t>-изм</a:t>
                      </a:r>
                      <a:r>
                        <a:rPr lang="uk-UA" sz="1800" baseline="0" dirty="0" smtClean="0"/>
                        <a:t>, </a:t>
                      </a:r>
                      <a:r>
                        <a:rPr lang="uk-UA" sz="1800" baseline="0" dirty="0" err="1" smtClean="0"/>
                        <a:t>-ичн</a:t>
                      </a:r>
                      <a:r>
                        <a:rPr lang="uk-UA" sz="1800" baseline="0" dirty="0" smtClean="0"/>
                        <a:t>, після д, т, з, с, ц, ж, ч, ш, р: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бригадир, дантист, тероризм, історичний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-ір</a:t>
                      </a:r>
                      <a:r>
                        <a:rPr lang="uk-UA" sz="1800" dirty="0" smtClean="0"/>
                        <a:t>,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-іст</a:t>
                      </a:r>
                      <a:r>
                        <a:rPr lang="uk-UA" sz="1800" baseline="0" dirty="0" smtClean="0"/>
                        <a:t>, </a:t>
                      </a:r>
                    </a:p>
                    <a:p>
                      <a:r>
                        <a:rPr lang="uk-UA" sz="1800" baseline="0" dirty="0" err="1" smtClean="0"/>
                        <a:t>-ізм</a:t>
                      </a:r>
                      <a:r>
                        <a:rPr lang="uk-UA" sz="1800" baseline="0" dirty="0" smtClean="0"/>
                        <a:t>, </a:t>
                      </a:r>
                      <a:r>
                        <a:rPr lang="uk-UA" sz="1800" baseline="0" dirty="0" err="1" smtClean="0"/>
                        <a:t>-ічн</a:t>
                      </a:r>
                      <a:r>
                        <a:rPr lang="uk-UA" sz="1800" baseline="0" dirty="0" smtClean="0"/>
                        <a:t> після решти приголосних: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спеціаліст, плюралізм, академічний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-їр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-їст</a:t>
                      </a:r>
                      <a:r>
                        <a:rPr lang="uk-UA" sz="1800" dirty="0" smtClean="0"/>
                        <a:t>, </a:t>
                      </a:r>
                    </a:p>
                    <a:p>
                      <a:r>
                        <a:rPr lang="uk-UA" sz="1800" dirty="0" err="1" smtClean="0"/>
                        <a:t>-їзм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-їчн</a:t>
                      </a:r>
                      <a:r>
                        <a:rPr lang="uk-UA" sz="1800" dirty="0" smtClean="0"/>
                        <a:t> після голосних: </a:t>
                      </a:r>
                      <a:r>
                        <a:rPr lang="uk-UA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конвоїр, героїзм, архаїчний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179512" y="1052736"/>
            <a:ext cx="8784976" cy="5256584"/>
          </a:xfrm>
          <a:prstGeom prst="snip1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chemeClr val="bg1">
                    <a:lumMod val="50000"/>
                  </a:schemeClr>
                </a:solidFill>
              </a:rPr>
              <a:t>СУФІКСИ</a:t>
            </a:r>
            <a:endParaRPr lang="ru-RU" altLang="ru-RU" sz="5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3960439"/>
          </a:xfrm>
        </p:spPr>
        <p:txBody>
          <a:bodyPr/>
          <a:lstStyle/>
          <a:p>
            <a:pPr eaLnBrk="1" hangingPunct="1"/>
            <a:r>
              <a:rPr lang="uk-UA" altLang="ru-RU" sz="2200" b="1" dirty="0" smtClean="0">
                <a:solidFill>
                  <a:srgbClr val="C00000"/>
                </a:solidFill>
              </a:rPr>
              <a:t>ЗАПАМ</a:t>
            </a:r>
            <a:r>
              <a:rPr lang="en-US" altLang="ru-RU" sz="2200" b="1" dirty="0" smtClean="0">
                <a:solidFill>
                  <a:srgbClr val="C00000"/>
                </a:solidFill>
              </a:rPr>
              <a:t>’</a:t>
            </a:r>
            <a:r>
              <a:rPr lang="uk-UA" altLang="ru-RU" sz="2200" b="1" dirty="0" smtClean="0">
                <a:solidFill>
                  <a:srgbClr val="C00000"/>
                </a:solidFill>
              </a:rPr>
              <a:t>ЯТАЙТЕ! </a:t>
            </a:r>
            <a:r>
              <a:rPr lang="uk-UA" altLang="ru-RU" sz="2200" dirty="0" smtClean="0"/>
              <a:t>Чоловічі й жіночі імена по батькові утворюємо від іменників – імен чоловіків.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Чоловічі імена по батькові творимо за допомоги суфікса </a:t>
            </a:r>
          </a:p>
          <a:p>
            <a:pPr marL="0" indent="0" eaLnBrk="1" hangingPunct="1">
              <a:buNone/>
            </a:pPr>
            <a:r>
              <a:rPr lang="uk-UA" altLang="ru-RU" sz="2200" dirty="0" err="1" smtClean="0"/>
              <a:t>–ович</a:t>
            </a:r>
            <a:r>
              <a:rPr lang="uk-UA" altLang="ru-RU" sz="2200" dirty="0" smtClean="0"/>
              <a:t>: </a:t>
            </a:r>
            <a:r>
              <a:rPr lang="uk-UA" altLang="ru-RU" sz="2200" dirty="0" smtClean="0">
                <a:solidFill>
                  <a:srgbClr val="0070C0"/>
                </a:solidFill>
              </a:rPr>
              <a:t>Іванович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Від імен Сава, Кузьма, Хома – за допомоги суфіксів </a:t>
            </a:r>
            <a:r>
              <a:rPr lang="uk-UA" altLang="ru-RU" sz="2200" dirty="0" err="1" smtClean="0"/>
              <a:t>–ович</a:t>
            </a:r>
            <a:r>
              <a:rPr lang="uk-UA" altLang="ru-RU" sz="2200" dirty="0" smtClean="0"/>
              <a:t>, </a:t>
            </a:r>
          </a:p>
          <a:p>
            <a:pPr marL="0" indent="0" eaLnBrk="1" hangingPunct="1">
              <a:buNone/>
            </a:pPr>
            <a:r>
              <a:rPr lang="uk-UA" altLang="ru-RU" sz="2200" dirty="0" err="1" smtClean="0"/>
              <a:t>-ич</a:t>
            </a:r>
            <a:r>
              <a:rPr lang="uk-UA" altLang="ru-RU" sz="2200" dirty="0" smtClean="0"/>
              <a:t>: </a:t>
            </a:r>
            <a:r>
              <a:rPr lang="uk-UA" altLang="ru-RU" sz="2200" dirty="0" smtClean="0">
                <a:solidFill>
                  <a:srgbClr val="0070C0"/>
                </a:solidFill>
              </a:rPr>
              <a:t>Савович і Савич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Від імен Лука, Ілля – </a:t>
            </a:r>
            <a:r>
              <a:rPr lang="uk-UA" altLang="ru-RU" sz="2200" dirty="0" smtClean="0">
                <a:solidFill>
                  <a:srgbClr val="0070C0"/>
                </a:solidFill>
              </a:rPr>
              <a:t>Лукич, Ілліч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Жіночі імені по батькові утворюємо за допомоги суфікса </a:t>
            </a:r>
            <a:r>
              <a:rPr lang="uk-UA" altLang="ru-RU" sz="2200" dirty="0" err="1" smtClean="0"/>
              <a:t>–івн</a:t>
            </a:r>
            <a:r>
              <a:rPr lang="uk-UA" altLang="ru-RU" sz="2200" dirty="0" smtClean="0"/>
              <a:t>: </a:t>
            </a:r>
            <a:r>
              <a:rPr lang="uk-UA" altLang="ru-RU" sz="2200" dirty="0" smtClean="0">
                <a:solidFill>
                  <a:srgbClr val="0070C0"/>
                </a:solidFill>
              </a:rPr>
              <a:t>Іванівна </a:t>
            </a:r>
            <a:r>
              <a:rPr lang="uk-UA" altLang="ru-RU" sz="2200" dirty="0" smtClean="0"/>
              <a:t>(</a:t>
            </a:r>
            <a:r>
              <a:rPr lang="uk-UA" altLang="ru-RU" sz="2200" dirty="0" err="1" smtClean="0"/>
              <a:t>Андрій+</a:t>
            </a:r>
            <a:r>
              <a:rPr lang="uk-UA" altLang="ru-RU" sz="2200" dirty="0" smtClean="0"/>
              <a:t> </a:t>
            </a:r>
            <a:r>
              <a:rPr lang="uk-UA" altLang="ru-RU" sz="2200" dirty="0" err="1" smtClean="0"/>
              <a:t>-івн</a:t>
            </a:r>
            <a:r>
              <a:rPr lang="uk-UA" altLang="ru-RU" sz="2200" dirty="0" smtClean="0"/>
              <a:t>: [</a:t>
            </a:r>
            <a:r>
              <a:rPr lang="uk-UA" altLang="ru-RU" sz="2200" dirty="0" err="1" smtClean="0"/>
              <a:t>йі</a:t>
            </a:r>
            <a:r>
              <a:rPr lang="uk-UA" altLang="ru-RU" sz="2200" dirty="0" smtClean="0"/>
              <a:t>] -ї) – </a:t>
            </a:r>
            <a:r>
              <a:rPr lang="uk-UA" altLang="ru-RU" sz="2200" dirty="0" smtClean="0">
                <a:solidFill>
                  <a:srgbClr val="0070C0"/>
                </a:solidFill>
              </a:rPr>
              <a:t>Андріївна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Для вияву неповної ознаки, названої прикметником, вживаємо суфікси </a:t>
            </a:r>
            <a:r>
              <a:rPr lang="uk-UA" altLang="ru-RU" sz="2200" dirty="0" err="1" smtClean="0"/>
              <a:t>–уват</a:t>
            </a:r>
            <a:r>
              <a:rPr lang="uk-UA" altLang="ru-RU" sz="2200" dirty="0" smtClean="0"/>
              <a:t>, (</a:t>
            </a:r>
            <a:r>
              <a:rPr lang="uk-UA" altLang="ru-RU" sz="2200" dirty="0" err="1" smtClean="0"/>
              <a:t>-юват</a:t>
            </a:r>
            <a:r>
              <a:rPr lang="uk-UA" altLang="ru-RU" sz="2200" dirty="0" smtClean="0"/>
              <a:t>): </a:t>
            </a:r>
            <a:r>
              <a:rPr lang="uk-UA" altLang="ru-RU" sz="2200" dirty="0" smtClean="0">
                <a:solidFill>
                  <a:srgbClr val="0070C0"/>
                </a:solidFill>
              </a:rPr>
              <a:t>довгуватий; </a:t>
            </a:r>
            <a:r>
              <a:rPr lang="uk-UA" altLang="ru-RU" sz="2200" dirty="0" smtClean="0"/>
              <a:t>суфікс </a:t>
            </a:r>
            <a:r>
              <a:rPr lang="uk-UA" altLang="ru-RU" sz="2200" dirty="0" err="1" smtClean="0"/>
              <a:t>–оват</a:t>
            </a:r>
            <a:r>
              <a:rPr lang="uk-UA" altLang="ru-RU" sz="2200" dirty="0" smtClean="0"/>
              <a:t> вживаємо, якщо перший голосний суфікса наголошений: </a:t>
            </a:r>
            <a:r>
              <a:rPr lang="uk-UA" altLang="ru-RU" sz="2200" dirty="0" smtClean="0">
                <a:solidFill>
                  <a:srgbClr val="0070C0"/>
                </a:solidFill>
              </a:rPr>
              <a:t>плисковатий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►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поданих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слів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утворіть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іменники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означають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належність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місця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нації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Вінниця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Молдова,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хутір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Київ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гори,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Афіни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Полтава,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Крим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Данія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поданих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утворіть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іменники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суфіксами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ичок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-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ичк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вогник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горлиця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пшениця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горбик,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дощ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горщик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паляниця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рукавиця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спідниця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7020272" cy="40324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►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Утворіть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зменшену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форму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іменників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Мішок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доріжка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слово, яйце, доля, книга,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річка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нічка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вершок, жито,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вікно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стежка,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стрічка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ножик,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батько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піч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ніч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Софія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►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Утворіть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істот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середнього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роду.</a:t>
            </a:r>
          </a:p>
          <a:p>
            <a:pPr marL="0" indent="0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Чайка, собака, лев, тигр, качка,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лебідь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олень, морж,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гуска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вовк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свиня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корова,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кобила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252028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8008"/>
            <a:ext cx="5868144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uk-UA" b="1" dirty="0" smtClean="0">
                <a:solidFill>
                  <a:srgbClr val="0000CC"/>
                </a:solidFill>
              </a:rPr>
              <a:t>Підсумок уроку</a:t>
            </a:r>
          </a:p>
          <a:p>
            <a:pPr eaLnBrk="1" hangingPunct="1">
              <a:buFont typeface="Arial" pitchFamily="34" charset="0"/>
              <a:buNone/>
            </a:pPr>
            <a:r>
              <a:rPr lang="uk-UA" b="1" dirty="0" smtClean="0">
                <a:solidFill>
                  <a:srgbClr val="0000CC"/>
                </a:solidFill>
              </a:rPr>
              <a:t>Сьогодні </a:t>
            </a:r>
            <a:r>
              <a:rPr lang="uk-UA" b="1" dirty="0">
                <a:solidFill>
                  <a:srgbClr val="0000CC"/>
                </a:solidFill>
              </a:rPr>
              <a:t>я дізнався … .</a:t>
            </a:r>
          </a:p>
          <a:p>
            <a:pPr eaLnBrk="1" hangingPunct="1">
              <a:buFont typeface="Arial" pitchFamily="34" charset="0"/>
              <a:buNone/>
            </a:pPr>
            <a:r>
              <a:rPr lang="uk-UA" b="1" dirty="0">
                <a:solidFill>
                  <a:srgbClr val="0000CC"/>
                </a:solidFill>
              </a:rPr>
              <a:t>Я зрозумів, що … .</a:t>
            </a:r>
          </a:p>
          <a:p>
            <a:pPr eaLnBrk="1" hangingPunct="1">
              <a:buFont typeface="Arial" pitchFamily="34" charset="0"/>
              <a:buNone/>
            </a:pPr>
            <a:r>
              <a:rPr lang="uk-UA" b="1" dirty="0">
                <a:solidFill>
                  <a:srgbClr val="0000CC"/>
                </a:solidFill>
              </a:rPr>
              <a:t>Тепер я знаю … .</a:t>
            </a:r>
            <a:endParaRPr lang="ru-RU" b="1" dirty="0">
              <a:solidFill>
                <a:srgbClr val="0000CC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2880320" cy="27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B050"/>
                </a:solidFill>
              </a:rPr>
              <a:t>ТЕОРЕТИЧНИЙ БЛОК</a:t>
            </a:r>
            <a:endParaRPr lang="ru-RU" altLang="ru-RU" b="1" dirty="0" smtClean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216024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ПРЕФІКС </a:t>
            </a:r>
            <a:r>
              <a:rPr lang="uk-UA" dirty="0" smtClean="0"/>
              <a:t>(від лат. </a:t>
            </a:r>
            <a:r>
              <a:rPr lang="en-US" dirty="0" err="1"/>
              <a:t>p</a:t>
            </a:r>
            <a:r>
              <a:rPr lang="en-US" dirty="0" err="1" smtClean="0"/>
              <a:t>raefixus</a:t>
            </a:r>
            <a:r>
              <a:rPr lang="en-US" dirty="0" smtClean="0"/>
              <a:t> – </a:t>
            </a:r>
            <a:r>
              <a:rPr lang="uk-UA" dirty="0" smtClean="0"/>
              <a:t>прикріплений спереду) – частина слова, що стоїть перед коренем і надає слову нового лексичного чи граматичного значення.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21229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</a:rPr>
              <a:t>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68760"/>
            <a:ext cx="8651304" cy="485740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indent="0">
              <a:buNone/>
            </a:pP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Перепишіть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слова, уставивши на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місці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крапок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літери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а) з, с: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чищений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бе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притульний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фотографуватися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сунути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котити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не..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ліченний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простувати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чистити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хилити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цідити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чесати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куйовдити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чере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плічник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ча­вити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сипаний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б) е, и: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зирство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жаб..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четв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велебний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горл..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чка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вар..во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кош..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чок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мар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..во,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пр..плетений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землений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чудовий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горщ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ковий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пр..ярок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дніпров’я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дон..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чка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..во,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вогн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ще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оздобл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слон..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подобний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пр..чесаний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черствий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73121"/>
            <a:ext cx="15849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B0F0"/>
                </a:solidFill>
              </a:rPr>
              <a:t>ПРЕФІКСИ</a:t>
            </a:r>
            <a:endParaRPr lang="ru-RU" altLang="ru-RU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069481"/>
              </p:ext>
            </p:extLst>
          </p:nvPr>
        </p:nvGraphicFramePr>
        <p:xfrm>
          <a:off x="251520" y="908720"/>
          <a:ext cx="8712969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71883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CCFFCC"/>
                          </a:solidFill>
                        </a:rPr>
                        <a:t>ПРЕФІКС З-</a:t>
                      </a:r>
                      <a:endParaRPr lang="ru-RU" sz="3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CCFFCC"/>
                          </a:solidFill>
                        </a:rPr>
                        <a:t>ПРЕФІКС С-</a:t>
                      </a:r>
                      <a:endParaRPr lang="ru-RU" sz="3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CCFFCC"/>
                          </a:solidFill>
                        </a:rPr>
                        <a:t>ПРЕФІКС ЗІ-</a:t>
                      </a:r>
                      <a:endParaRPr lang="ru-RU" sz="3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96979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Пишемо</a:t>
                      </a:r>
                      <a:r>
                        <a:rPr lang="uk-UA" sz="2400" baseline="0" dirty="0" smtClean="0"/>
                        <a:t> в словах, корінь яких починається голосним звуком або сполученням приголосного </a:t>
                      </a:r>
                      <a:r>
                        <a:rPr lang="uk-UA" sz="2400" b="1" baseline="0" dirty="0" smtClean="0"/>
                        <a:t>(крім к, п, т, ф,х)</a:t>
                      </a:r>
                      <a:r>
                        <a:rPr lang="uk-UA" sz="2400" baseline="0" dirty="0" smtClean="0"/>
                        <a:t> і голосного: 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</a:rPr>
                        <a:t>зекономити, згаяти, зшити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Пишемо</a:t>
                      </a:r>
                      <a:r>
                        <a:rPr lang="uk-UA" sz="2400" baseline="0" dirty="0" smtClean="0"/>
                        <a:t> в словах, корінь яких починається звуками </a:t>
                      </a:r>
                      <a:r>
                        <a:rPr lang="uk-UA" sz="2400" b="1" baseline="0" dirty="0" smtClean="0"/>
                        <a:t>[к], 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[п], [т], [ф], [х] (Кафе «Птах»)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 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сказати, спалахнути, сфотографувати, схвалити, стиха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uk-UA" sz="2000" dirty="0" smtClean="0"/>
                        <a:t>Пишемо у словах, корінь яких починається двома чи трьома приголосними: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зітхнути, зіпсувати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uk-UA" sz="2000" baseline="0" dirty="0" smtClean="0"/>
                        <a:t>У словах із коренем, перший склад якого становить сполучення губного та йотованого: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зів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</a:rPr>
                        <a:t>ялий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</a:rPr>
                        <a:t>зім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r>
                        <a:rPr lang="ru-RU" sz="2000" baseline="0" dirty="0" err="1" smtClean="0">
                          <a:solidFill>
                            <a:srgbClr val="FF0000"/>
                          </a:solidFill>
                        </a:rPr>
                        <a:t>ятий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C00000"/>
                </a:solidFill>
              </a:rPr>
              <a:t>ПРЕФІКСИ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74075"/>
              </p:ext>
            </p:extLst>
          </p:nvPr>
        </p:nvGraphicFramePr>
        <p:xfrm>
          <a:off x="285363" y="764704"/>
          <a:ext cx="8856984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913805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 ПРЕ-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 ПРИ-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 ПРІ-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506285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uk-UA" sz="2000" dirty="0" smtClean="0"/>
                        <a:t>Вживається</a:t>
                      </a:r>
                      <a:r>
                        <a:rPr lang="uk-UA" sz="2000" baseline="0" dirty="0" smtClean="0"/>
                        <a:t> з єдиним значенням: виражає збільшену міру ознаки, якості: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премудрий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uk-UA" sz="2000" baseline="0" dirty="0" smtClean="0"/>
                        <a:t>У словах </a:t>
                      </a:r>
                      <a:r>
                        <a:rPr lang="uk-UA" sz="2000" baseline="0" dirty="0" err="1" smtClean="0"/>
                        <a:t>старослов</a:t>
                      </a:r>
                      <a:r>
                        <a:rPr lang="en-US" sz="2000" baseline="0" dirty="0" smtClean="0"/>
                        <a:t>’</a:t>
                      </a:r>
                      <a:r>
                        <a:rPr lang="uk-UA" sz="2000" baseline="0" dirty="0" err="1" smtClean="0"/>
                        <a:t>янського</a:t>
                      </a:r>
                      <a:r>
                        <a:rPr lang="uk-UA" sz="2000" baseline="0" dirty="0" smtClean="0"/>
                        <a:t> походження: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преподобний, престол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Вживається зі</a:t>
                      </a:r>
                      <a:r>
                        <a:rPr lang="uk-UA" sz="2000" baseline="0" dirty="0" smtClean="0"/>
                        <a:t> значеннями: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наближення, приєднання: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прилетіти, приклеїти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частковості дії: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притрусити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результату дії: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пригнати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просторової близькості: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прибережний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Вживається</a:t>
                      </a:r>
                      <a:r>
                        <a:rPr lang="uk-UA" sz="2400" baseline="0" dirty="0" smtClean="0"/>
                        <a:t> тільки у словах: </a:t>
                      </a:r>
                      <a:r>
                        <a:rPr lang="uk-UA" sz="2400" baseline="0" dirty="0" smtClean="0">
                          <a:solidFill>
                            <a:srgbClr val="C00000"/>
                          </a:solidFill>
                        </a:rPr>
                        <a:t>прізвище, прізвисько, прірва, прірвистий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 smtClean="0">
                <a:solidFill>
                  <a:srgbClr val="00B050"/>
                </a:solidFill>
              </a:rPr>
              <a:t>ПРЕФІКСИ</a:t>
            </a:r>
            <a:endParaRPr lang="ru-RU" altLang="ru-RU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339613"/>
              </p:ext>
            </p:extLst>
          </p:nvPr>
        </p:nvGraphicFramePr>
        <p:xfrm>
          <a:off x="179512" y="1268760"/>
          <a:ext cx="878497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ПРЕФІКСИ РОЗ-, БЕЗ-, ВОЗ-, ЧЕРЕЗ-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ПРЕФІКСИ ПЕРЕ-, </a:t>
                      </a:r>
                    </a:p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ПРЕД-, ПЕРЕД-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Пишемо</a:t>
                      </a:r>
                      <a:r>
                        <a:rPr lang="uk-UA" sz="2400" baseline="0" dirty="0" smtClean="0"/>
                        <a:t> завжди з буквою з: </a:t>
                      </a:r>
                      <a:r>
                        <a:rPr lang="uk-UA" sz="2400" baseline="0" dirty="0" smtClean="0">
                          <a:solidFill>
                            <a:srgbClr val="C00000"/>
                          </a:solidFill>
                        </a:rPr>
                        <a:t>розтрусити, безкорисливий, безкраїй, возвеличити, черезплічник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Пишемо завжди з буквою е: </a:t>
                      </a:r>
                      <a:r>
                        <a:rPr lang="uk-UA" sz="2400" dirty="0" smtClean="0">
                          <a:solidFill>
                            <a:srgbClr val="C00000"/>
                          </a:solidFill>
                        </a:rPr>
                        <a:t>переїхати, перейти, представити, передбачити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ПРАВОПИС </a:t>
            </a:r>
            <a:r>
              <a:rPr lang="uk-UA" alt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ПРЕФІКСІВ</a:t>
            </a:r>
            <a:endParaRPr lang="ru-RU" altLang="ru-RU" sz="4000" b="1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667756"/>
              </p:ext>
            </p:extLst>
          </p:nvPr>
        </p:nvGraphicFramePr>
        <p:xfrm>
          <a:off x="179512" y="1268760"/>
          <a:ext cx="878497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НЕ ЗМІНЮЮТЬСЯ НА ПИСЬМІ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ЗМІНЮЮТЬСЯ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РОЗРІЗНЯЮТЬСЯ ЗА ЗНАЧЕННЯМ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ЗАПАМ</a:t>
                      </a:r>
                      <a:r>
                        <a:rPr lang="en-US" sz="2000" dirty="0" smtClean="0">
                          <a:solidFill>
                            <a:srgbClr val="CCFFCC"/>
                          </a:solidFill>
                        </a:rPr>
                        <a:t>’</a:t>
                      </a:r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ЯТАТИ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51288">
                <a:tc>
                  <a:txBody>
                    <a:bodyPr/>
                    <a:lstStyle/>
                    <a:p>
                      <a:r>
                        <a:rPr lang="uk-UA" dirty="0" smtClean="0"/>
                        <a:t>РОЗ-                ОБ-</a:t>
                      </a:r>
                    </a:p>
                    <a:p>
                      <a:r>
                        <a:rPr lang="uk-UA" dirty="0" smtClean="0"/>
                        <a:t>БЕЗ</a:t>
                      </a:r>
                      <a:r>
                        <a:rPr lang="ru-RU" dirty="0" smtClean="0"/>
                        <a:t>-                 ВІД-</a:t>
                      </a:r>
                    </a:p>
                    <a:p>
                      <a:r>
                        <a:rPr lang="uk-UA" dirty="0" smtClean="0"/>
                        <a:t>ЧЕРЕЗ-            ПІД-</a:t>
                      </a:r>
                    </a:p>
                    <a:p>
                      <a:r>
                        <a:rPr lang="uk-UA" dirty="0" smtClean="0"/>
                        <a:t>ВОЗ-                НАД-</a:t>
                      </a:r>
                    </a:p>
                    <a:p>
                      <a:r>
                        <a:rPr lang="uk-UA" dirty="0" smtClean="0"/>
                        <a:t>МІЖ-               ПЕРЕД-</a:t>
                      </a:r>
                    </a:p>
                    <a:p>
                      <a:r>
                        <a:rPr lang="uk-UA" dirty="0" smtClean="0"/>
                        <a:t>                         ПРЕД-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З- НА С- ПЕРЕД</a:t>
                      </a:r>
                      <a:r>
                        <a:rPr lang="uk-UA" baseline="0" dirty="0" smtClean="0"/>
                        <a:t> К, П. Т, Ф, Х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ПРЕ-</a:t>
                      </a:r>
                    </a:p>
                    <a:p>
                      <a:pPr algn="ctr"/>
                      <a:r>
                        <a:rPr lang="uk-UA" dirty="0" smtClean="0"/>
                        <a:t>ПРИ-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ПРІЗВИЩЕ</a:t>
                      </a:r>
                    </a:p>
                    <a:p>
                      <a:r>
                        <a:rPr lang="uk-UA" dirty="0" smtClean="0"/>
                        <a:t>ПРІЗВИСЬКО</a:t>
                      </a:r>
                    </a:p>
                    <a:p>
                      <a:r>
                        <a:rPr lang="uk-UA" dirty="0" smtClean="0"/>
                        <a:t>ПРІРВА</a:t>
                      </a:r>
                    </a:p>
                    <a:p>
                      <a:r>
                        <a:rPr lang="uk-UA" dirty="0" smtClean="0"/>
                        <a:t>ПРІРВИСТИЙ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2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altLang="ru-RU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ПРАВОПИС </a:t>
            </a:r>
            <a:r>
              <a:rPr lang="uk-UA" altLang="ru-RU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ПРЕФІКСІВ</a:t>
            </a:r>
            <a:endParaRPr lang="ru-RU" altLang="ru-RU" sz="40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/>
          <a:lstStyle/>
          <a:p>
            <a:pPr algn="just"/>
            <a:r>
              <a:rPr lang="uk-UA" altLang="ru-RU" sz="2800" b="1" dirty="0" smtClean="0">
                <a:solidFill>
                  <a:srgbClr val="C00000"/>
                </a:solidFill>
              </a:rPr>
              <a:t>ЗАПАМ</a:t>
            </a:r>
            <a:r>
              <a:rPr lang="en-US" altLang="ru-RU" sz="2800" b="1" dirty="0" smtClean="0">
                <a:solidFill>
                  <a:srgbClr val="C00000"/>
                </a:solidFill>
              </a:rPr>
              <a:t>’</a:t>
            </a:r>
            <a:r>
              <a:rPr lang="uk-UA" altLang="ru-RU" sz="2800" b="1" dirty="0" smtClean="0">
                <a:solidFill>
                  <a:srgbClr val="C00000"/>
                </a:solidFill>
              </a:rPr>
              <a:t>ЯТАТЙТЕ!  </a:t>
            </a:r>
            <a:r>
              <a:rPr lang="uk-UA" altLang="ru-RU" sz="2800" dirty="0" smtClean="0"/>
              <a:t>Префікс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пре-</a:t>
            </a:r>
            <a:r>
              <a:rPr lang="uk-UA" altLang="ru-RU" sz="2800" dirty="0" smtClean="0"/>
              <a:t> наявний у словах </a:t>
            </a:r>
            <a:r>
              <a:rPr lang="uk-UA" altLang="ru-RU" sz="2800" dirty="0" smtClean="0">
                <a:solidFill>
                  <a:schemeClr val="accent2">
                    <a:lumMod val="75000"/>
                  </a:schemeClr>
                </a:solidFill>
              </a:rPr>
              <a:t>презирливий, презирливість, презирство</a:t>
            </a:r>
          </a:p>
          <a:p>
            <a:pPr algn="just"/>
            <a:r>
              <a:rPr lang="uk-UA" altLang="ru-RU" sz="2800" dirty="0" smtClean="0"/>
              <a:t>Префікс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ви-</a:t>
            </a:r>
            <a:r>
              <a:rPr lang="uk-UA" altLang="ru-RU" sz="2800" dirty="0" smtClean="0"/>
              <a:t> у віддієслівних іменниках вживаємо з чітким голосним наголошеним 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[и]</a:t>
            </a:r>
            <a:r>
              <a:rPr lang="uk-UA" altLang="ru-RU" sz="2800" dirty="0" smtClean="0">
                <a:solidFill>
                  <a:prstClr val="black"/>
                </a:solidFill>
              </a:rPr>
              <a:t>: </a:t>
            </a:r>
            <a:r>
              <a:rPr lang="uk-UA" altLang="ru-RU" sz="2800" dirty="0" smtClean="0">
                <a:solidFill>
                  <a:schemeClr val="accent2">
                    <a:lumMod val="75000"/>
                  </a:schemeClr>
                </a:solidFill>
              </a:rPr>
              <a:t>вихід, виріб, випадок</a:t>
            </a:r>
          </a:p>
          <a:p>
            <a:pPr algn="just"/>
            <a:r>
              <a:rPr lang="uk-UA" altLang="ru-RU" sz="2800" dirty="0" smtClean="0">
                <a:solidFill>
                  <a:prstClr val="black"/>
                </a:solidFill>
              </a:rPr>
              <a:t>В українській мові поширені префікси іншомовного походження: 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а-,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ал-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ан-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анти-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архі-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екс-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інфра-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контр-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ультра-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супер-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:</a:t>
            </a:r>
            <a:r>
              <a:rPr lang="uk-UA" altLang="ru-RU" sz="2800" dirty="0" smtClean="0">
                <a:solidFill>
                  <a:prstClr val="black"/>
                </a:solidFill>
              </a:rPr>
              <a:t> </a:t>
            </a:r>
            <a:r>
              <a:rPr lang="uk-UA" altLang="ru-RU" sz="2800" dirty="0" smtClean="0">
                <a:solidFill>
                  <a:schemeClr val="accent4">
                    <a:lumMod val="50000"/>
                  </a:schemeClr>
                </a:solidFill>
              </a:rPr>
              <a:t>алітерація, алхімія, анархіст, антитеза, архіпастир, експропріація, інфраструктура, контрреволюція, ультразвук, </a:t>
            </a:r>
            <a:r>
              <a:rPr lang="uk-UA" alt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суперакція</a:t>
            </a:r>
            <a:endParaRPr lang="ru-RU" altLang="ru-RU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"/>
            <a:ext cx="9144000" cy="6854387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Спишіть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розкриваючи</a:t>
            </a:r>
            <a:r>
              <a:rPr lang="ru-RU" sz="2800" dirty="0">
                <a:solidFill>
                  <a:srgbClr val="FF0000"/>
                </a:solidFill>
              </a:rPr>
              <a:t> дужки. Прочитайте слова </a:t>
            </a:r>
            <a:r>
              <a:rPr lang="ru-RU" sz="2800" dirty="0" err="1">
                <a:solidFill>
                  <a:srgbClr val="FF0000"/>
                </a:solidFill>
              </a:rPr>
              <a:t>вголос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дотримуючись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орфоепічних</a:t>
            </a:r>
            <a:r>
              <a:rPr lang="ru-RU" sz="2800" dirty="0">
                <a:solidFill>
                  <a:srgbClr val="FF0000"/>
                </a:solidFill>
              </a:rPr>
              <a:t> норм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Бе</a:t>
            </a:r>
            <a:r>
              <a:rPr lang="ru-RU" sz="2800" dirty="0"/>
              <a:t>(</a:t>
            </a:r>
            <a:r>
              <a:rPr lang="ru-RU" sz="2800" dirty="0" err="1"/>
              <a:t>з,с</a:t>
            </a:r>
            <a:r>
              <a:rPr lang="ru-RU" sz="2800" dirty="0"/>
              <a:t>)</a:t>
            </a:r>
            <a:r>
              <a:rPr lang="ru-RU" sz="2800" dirty="0" err="1"/>
              <a:t>печний</a:t>
            </a:r>
            <a:r>
              <a:rPr lang="ru-RU" sz="2800" dirty="0"/>
              <a:t>, (</a:t>
            </a:r>
            <a:r>
              <a:rPr lang="ru-RU" sz="2800" dirty="0" err="1" smtClean="0"/>
              <a:t>з,с</a:t>
            </a:r>
            <a:r>
              <a:rPr lang="ru-RU" sz="2800" dirty="0" smtClean="0"/>
              <a:t>)</a:t>
            </a:r>
            <a:r>
              <a:rPr lang="ru-RU" sz="2800" dirty="0" err="1" smtClean="0"/>
              <a:t>цілити</a:t>
            </a:r>
            <a:r>
              <a:rPr lang="ru-RU" sz="2800" dirty="0"/>
              <a:t>, (</a:t>
            </a:r>
            <a:r>
              <a:rPr lang="ru-RU" sz="2800" dirty="0" err="1"/>
              <a:t>з,с</a:t>
            </a:r>
            <a:r>
              <a:rPr lang="ru-RU" sz="2800" dirty="0"/>
              <a:t>)</a:t>
            </a:r>
            <a:r>
              <a:rPr lang="ru-RU" sz="2800" dirty="0" err="1"/>
              <a:t>планувати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карпаття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гадано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вокзальний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подобний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чудово</a:t>
            </a:r>
            <a:r>
              <a:rPr lang="ru-RU" sz="2800" dirty="0"/>
              <a:t>, </a:t>
            </a:r>
            <a:r>
              <a:rPr lang="ru-RU" sz="2800" dirty="0" err="1"/>
              <a:t>печ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)во, мереж(</a:t>
            </a:r>
            <a:r>
              <a:rPr lang="ru-RU" sz="2800" dirty="0" err="1"/>
              <a:t>е,и</a:t>
            </a:r>
            <a:r>
              <a:rPr lang="ru-RU" sz="2800" dirty="0"/>
              <a:t>)во, лож(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чка</a:t>
            </a:r>
            <a:r>
              <a:rPr lang="ru-RU" sz="2800" dirty="0"/>
              <a:t>, варен(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чок</a:t>
            </a:r>
            <a:r>
              <a:rPr lang="ru-RU" sz="2800" dirty="0"/>
              <a:t>, </a:t>
            </a:r>
            <a:r>
              <a:rPr lang="ru-RU" sz="2800" dirty="0" err="1"/>
              <a:t>масл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чко</a:t>
            </a:r>
            <a:r>
              <a:rPr lang="ru-RU" sz="2800" dirty="0"/>
              <a:t>, матч(</a:t>
            </a:r>
            <a:r>
              <a:rPr lang="ru-RU" sz="2800" dirty="0" err="1"/>
              <a:t>е,о</a:t>
            </a:r>
            <a:r>
              <a:rPr lang="ru-RU" sz="2800" dirty="0"/>
              <a:t>)</a:t>
            </a:r>
            <a:r>
              <a:rPr lang="ru-RU" sz="2800" dirty="0" err="1"/>
              <a:t>вий</a:t>
            </a:r>
            <a:r>
              <a:rPr lang="ru-RU" sz="2800" dirty="0"/>
              <a:t>, </a:t>
            </a:r>
            <a:r>
              <a:rPr lang="ru-RU" sz="2800" dirty="0" smtClean="0"/>
              <a:t>борщ(</a:t>
            </a:r>
            <a:r>
              <a:rPr lang="ru-RU" sz="2800" dirty="0" err="1" smtClean="0"/>
              <a:t>е,о</a:t>
            </a:r>
            <a:r>
              <a:rPr lang="ru-RU" sz="2800" dirty="0" smtClean="0"/>
              <a:t>)</a:t>
            </a:r>
            <a:r>
              <a:rPr lang="ru-RU" sz="2800" dirty="0" err="1" smtClean="0"/>
              <a:t>вий</a:t>
            </a:r>
            <a:r>
              <a:rPr lang="ru-RU" sz="2800" dirty="0"/>
              <a:t>.</a:t>
            </a:r>
          </a:p>
          <a:p>
            <a:r>
              <a:rPr lang="ru-RU" sz="2800" dirty="0"/>
              <a:t>II. </a:t>
            </a:r>
            <a:r>
              <a:rPr lang="ru-RU" sz="2800" dirty="0" err="1"/>
              <a:t>П</a:t>
            </a:r>
            <a:r>
              <a:rPr lang="ru-RU" sz="2800" dirty="0" err="1" smtClean="0"/>
              <a:t>означте</a:t>
            </a:r>
            <a:r>
              <a:rPr lang="ru-RU" sz="2800" dirty="0" smtClean="0"/>
              <a:t> </a:t>
            </a:r>
            <a:r>
              <a:rPr lang="ru-RU" sz="2800" dirty="0" err="1"/>
              <a:t>префікс</a:t>
            </a:r>
            <a:r>
              <a:rPr lang="ru-RU" sz="2800" dirty="0"/>
              <a:t> і </a:t>
            </a:r>
            <a:r>
              <a:rPr lang="ru-RU" sz="2800" dirty="0" err="1"/>
              <a:t>суфікси</a:t>
            </a:r>
            <a:r>
              <a:rPr lang="ru-RU" sz="28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82" y="3212976"/>
            <a:ext cx="2941878" cy="27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" y="0"/>
            <a:ext cx="9145984" cy="6858000"/>
          </a:xfrm>
        </p:spPr>
      </p:pic>
      <p:pic>
        <p:nvPicPr>
          <p:cNvPr id="1026" name="Picture 2" descr="https://subject.com.ua/textbook/mova/10klas_7/10klas_7.files/image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54006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46220"/>
            <a:ext cx="910850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spc="50" normalizeH="0" baseline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І. Прочитайте текст і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розгляньте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плакат.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спільного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відмінного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тематиці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двох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інформаційних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джерел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kumimoji="0" lang="ru-RU" sz="600" b="1" i="0" u="none" strike="noStrike" spc="50" normalizeH="0" baseline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САМОДОПОМОГА НА ВОДІ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перекинувся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човен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потрібно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зберігати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спокій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до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прибуття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рятувальників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триматися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нього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Опинившись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воді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 шторму,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необхідно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обрати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найбільш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сильну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попутну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хвилю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приблизитися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берега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вибігти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нього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вдається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то треба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схопитися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водорості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прибережне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каміння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коли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хвиля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спаде,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зіскочити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вибігти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межу прибою.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переохолодження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різкого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переходу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зони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теплої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води в зону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холодної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з’являються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судоми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Головне - не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розгубіться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Треба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негайно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змінити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стиль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плавання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найкраще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лягти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спину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плисти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берега.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Плавець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заплутався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водоростях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не повинен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робити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різких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рухів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інакше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петлі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рослин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затягнуться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щільніше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Необхідно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лягти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спину та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спробувати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м’якими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спокійними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рухами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виплисти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туди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звідкіля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приплив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допоможе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потрібно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підтягти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ноги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обережно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звільнитися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рослин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руками.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потрапили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вир,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наберіть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якнайбільше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повітря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занурьтесь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воду і,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зробивши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сильний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ривок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убік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течією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спливайте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поверхню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(3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посібника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Знайдіть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випишіть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слова з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префіксами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з- (с-), роз-, при-.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Обґрунтуйте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написання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ru-RU" sz="217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1532</Words>
  <Application>Microsoft Office PowerPoint</Application>
  <PresentationFormat>Экран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1_Тема Office</vt:lpstr>
      <vt:lpstr>2_Тема Office</vt:lpstr>
      <vt:lpstr>3_Тема Office</vt:lpstr>
      <vt:lpstr>Презентация PowerPoint</vt:lpstr>
      <vt:lpstr>ТЕОРЕТИЧНИЙ БЛОК</vt:lpstr>
      <vt:lpstr>ПРЕФІКСИ</vt:lpstr>
      <vt:lpstr>ПРЕФІКСИ</vt:lpstr>
      <vt:lpstr>ПРЕФІКСИ</vt:lpstr>
      <vt:lpstr>ПРАВОПИС ПРЕФІКСІВ</vt:lpstr>
      <vt:lpstr>ПРАВОПИС ПРЕФІКСІВ</vt:lpstr>
      <vt:lpstr>Презентация PowerPoint</vt:lpstr>
      <vt:lpstr>Презентация PowerPoint</vt:lpstr>
      <vt:lpstr>Презентация PowerPoint</vt:lpstr>
      <vt:lpstr>Презентация PowerPoint</vt:lpstr>
      <vt:lpstr>СУФІКСИ</vt:lpstr>
      <vt:lpstr>СУФІКСИ </vt:lpstr>
      <vt:lpstr>СУФІКСИ</vt:lpstr>
      <vt:lpstr>СУФІКСИ</vt:lpstr>
      <vt:lpstr>СУФІКСИ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Cat</dc:creator>
  <cp:lastModifiedBy>Пользователь Windows</cp:lastModifiedBy>
  <cp:revision>22</cp:revision>
  <dcterms:created xsi:type="dcterms:W3CDTF">2020-10-04T14:20:43Z</dcterms:created>
  <dcterms:modified xsi:type="dcterms:W3CDTF">2021-01-28T08:06:34Z</dcterms:modified>
</cp:coreProperties>
</file>