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70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6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2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0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2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8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8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6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6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2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C8A1-5212-4F8F-BD1C-6AB4B0363650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0781-5545-4FB7-8F4B-006EB7FA4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2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&quot;Фони для презентаці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7" y="-299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484785"/>
            <a:ext cx="66247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Двадцяте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квітня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Класна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робота</a:t>
            </a:r>
          </a:p>
          <a:p>
            <a:pPr algn="ctr"/>
            <a:r>
              <a:rPr lang="ru-RU" sz="6000" b="1" dirty="0">
                <a:solidFill>
                  <a:srgbClr val="00B050"/>
                </a:solidFill>
              </a:rPr>
              <a:t>“ </a:t>
            </a:r>
            <a:r>
              <a:rPr lang="ru-RU" sz="6000" b="1" dirty="0" err="1">
                <a:solidFill>
                  <a:srgbClr val="00B050"/>
                </a:solidFill>
              </a:rPr>
              <a:t>Відокремлена</a:t>
            </a:r>
            <a:r>
              <a:rPr lang="ru-RU" sz="6000" b="1" dirty="0">
                <a:solidFill>
                  <a:srgbClr val="00B050"/>
                </a:solidFill>
              </a:rPr>
              <a:t> прикладка”</a:t>
            </a:r>
          </a:p>
        </p:txBody>
      </p:sp>
    </p:spTree>
    <p:extLst>
      <p:ext uri="{BB962C8B-B14F-4D97-AF65-F5344CB8AC3E}">
        <p14:creationId xmlns:p14="http://schemas.microsoft.com/office/powerpoint/2010/main" val="306966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40466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Пригадаймо</a:t>
            </a:r>
            <a:r>
              <a:rPr lang="ru-RU" sz="3600" b="1" dirty="0"/>
              <a:t>? </a:t>
            </a:r>
          </a:p>
          <a:p>
            <a:pPr algn="ctr"/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таке</a:t>
            </a:r>
            <a:r>
              <a:rPr lang="ru-RU" sz="3600" b="1" dirty="0"/>
              <a:t> прикладка?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90336"/>
            <a:ext cx="7272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Прикладка — </a:t>
            </a:r>
            <a:r>
              <a:rPr lang="ru-RU" sz="2800" b="1" dirty="0" err="1">
                <a:solidFill>
                  <a:srgbClr val="FF0000"/>
                </a:solidFill>
              </a:rPr>
              <a:t>це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різновид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означен­ня</a:t>
            </a:r>
            <a:r>
              <a:rPr lang="ru-RU" sz="2800" b="1" dirty="0">
                <a:solidFill>
                  <a:srgbClr val="FF0000"/>
                </a:solidFill>
              </a:rPr>
              <a:t>, яке, </a:t>
            </a:r>
            <a:r>
              <a:rPr lang="ru-RU" sz="2800" b="1" dirty="0" err="1">
                <a:solidFill>
                  <a:srgbClr val="FF0000"/>
                </a:solidFill>
              </a:rPr>
              <a:t>указуючи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ознаку</a:t>
            </a:r>
            <a:r>
              <a:rPr lang="ru-RU" sz="2800" b="1" dirty="0">
                <a:solidFill>
                  <a:srgbClr val="FF0000"/>
                </a:solidFill>
              </a:rPr>
              <a:t> предме­та, </a:t>
            </a:r>
            <a:r>
              <a:rPr lang="ru-RU" sz="2800" b="1" dirty="0" err="1">
                <a:solidFill>
                  <a:srgbClr val="FF0000"/>
                </a:solidFill>
              </a:rPr>
              <a:t>дає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йому</a:t>
            </a:r>
            <a:r>
              <a:rPr lang="ru-RU" sz="2800" b="1" dirty="0">
                <a:solidFill>
                  <a:srgbClr val="FF0000"/>
                </a:solidFill>
              </a:rPr>
              <a:t> другу </a:t>
            </a:r>
            <a:r>
              <a:rPr lang="ru-RU" sz="2800" b="1" dirty="0" err="1">
                <a:solidFill>
                  <a:srgbClr val="FF0000"/>
                </a:solidFill>
              </a:rPr>
              <a:t>назву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виража­ється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іменником</a:t>
            </a:r>
            <a:r>
              <a:rPr lang="ru-RU" sz="2800" b="1" dirty="0">
                <a:solidFill>
                  <a:srgbClr val="FF0000"/>
                </a:solidFill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</a:rPr>
              <a:t>відповідає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пи­тання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який</a:t>
            </a:r>
            <a:r>
              <a:rPr lang="ru-RU" sz="2800" b="1" dirty="0">
                <a:solidFill>
                  <a:srgbClr val="FF0000"/>
                </a:solidFill>
              </a:rPr>
              <a:t>?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Н: </a:t>
            </a:r>
            <a:r>
              <a:rPr lang="ru-RU" sz="2400" dirty="0" err="1">
                <a:solidFill>
                  <a:srgbClr val="002060"/>
                </a:solidFill>
              </a:rPr>
              <a:t>Співачка</a:t>
            </a:r>
            <a:r>
              <a:rPr lang="ru-RU" sz="2400" dirty="0">
                <a:solidFill>
                  <a:srgbClr val="002060"/>
                </a:solidFill>
              </a:rPr>
              <a:t> Мадонна</a:t>
            </a:r>
          </a:p>
        </p:txBody>
      </p:sp>
    </p:spTree>
    <p:extLst>
      <p:ext uri="{BB962C8B-B14F-4D97-AF65-F5344CB8AC3E}">
        <p14:creationId xmlns:p14="http://schemas.microsoft.com/office/powerpoint/2010/main" val="156484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Відокремлена</a:t>
            </a:r>
            <a:r>
              <a:rPr lang="ru-RU" sz="2400" b="1" dirty="0"/>
              <a:t> прикладка – </a:t>
            </a:r>
            <a:r>
              <a:rPr lang="ru-RU" sz="2400" b="1" dirty="0" err="1"/>
              <a:t>це</a:t>
            </a:r>
            <a:r>
              <a:rPr lang="ru-RU" sz="2400" b="1" dirty="0"/>
              <a:t> один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способів</a:t>
            </a:r>
            <a:r>
              <a:rPr lang="ru-RU" sz="2400" b="1" dirty="0"/>
              <a:t> </a:t>
            </a:r>
            <a:r>
              <a:rPr lang="ru-RU" sz="2400" b="1" dirty="0" err="1"/>
              <a:t>ускладнення</a:t>
            </a:r>
            <a:r>
              <a:rPr lang="ru-RU" sz="2400" b="1" dirty="0"/>
              <a:t> простого </a:t>
            </a:r>
            <a:r>
              <a:rPr lang="ru-RU" sz="2400" b="1" dirty="0" err="1"/>
              <a:t>речення</a:t>
            </a:r>
            <a:r>
              <a:rPr lang="ru-RU" sz="2400" b="1" dirty="0"/>
              <a:t>. </a:t>
            </a:r>
            <a:r>
              <a:rPr lang="ru-RU" sz="2400" b="1" dirty="0" err="1"/>
              <a:t>Нагадаємо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прикладка 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особливий</a:t>
            </a:r>
            <a:r>
              <a:rPr lang="ru-RU" sz="2400" b="1" dirty="0"/>
              <a:t> вид </a:t>
            </a:r>
            <a:r>
              <a:rPr lang="ru-RU" sz="2400" b="1" dirty="0" err="1"/>
              <a:t>означення</a:t>
            </a:r>
            <a:r>
              <a:rPr lang="ru-RU" sz="2400" b="1" dirty="0"/>
              <a:t>, яке </a:t>
            </a:r>
            <a:r>
              <a:rPr lang="ru-RU" sz="2400" b="1" dirty="0" err="1"/>
              <a:t>виражене</a:t>
            </a:r>
            <a:r>
              <a:rPr lang="ru-RU" sz="2400" b="1" dirty="0"/>
              <a:t> </a:t>
            </a:r>
            <a:r>
              <a:rPr lang="ru-RU" sz="2400" b="1" dirty="0" err="1"/>
              <a:t>іменником</a:t>
            </a:r>
            <a:r>
              <a:rPr lang="ru-RU" sz="2400" b="1" dirty="0"/>
              <a:t> та </a:t>
            </a:r>
            <a:r>
              <a:rPr lang="ru-RU" sz="2400" b="1" dirty="0" err="1"/>
              <a:t>узгоджується</a:t>
            </a:r>
            <a:r>
              <a:rPr lang="ru-RU" sz="2400" b="1" dirty="0"/>
              <a:t> з </a:t>
            </a:r>
            <a:r>
              <a:rPr lang="ru-RU" sz="2400" b="1" dirty="0" err="1"/>
              <a:t>пояснювальним</a:t>
            </a:r>
            <a:r>
              <a:rPr lang="ru-RU" sz="2400" b="1" dirty="0"/>
              <a:t> словом </a:t>
            </a:r>
            <a:r>
              <a:rPr lang="ru-RU" sz="2400" b="1" dirty="0" err="1"/>
              <a:t>лише</a:t>
            </a:r>
            <a:r>
              <a:rPr lang="ru-RU" sz="2400" b="1" dirty="0"/>
              <a:t> у </a:t>
            </a:r>
            <a:r>
              <a:rPr lang="ru-RU" sz="2400" b="1" dirty="0" err="1"/>
              <a:t>відмінку</a:t>
            </a:r>
            <a:r>
              <a:rPr lang="ru-RU" sz="2400" b="1" dirty="0"/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72000" y="2564904"/>
            <a:ext cx="0" cy="18002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03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6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Прикладка 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іменник</a:t>
            </a:r>
            <a:r>
              <a:rPr lang="ru-RU" sz="2400" b="1" dirty="0"/>
              <a:t>, </a:t>
            </a:r>
            <a:r>
              <a:rPr lang="ru-RU" sz="2400" b="1" dirty="0" err="1"/>
              <a:t>означення</a:t>
            </a:r>
            <a:r>
              <a:rPr lang="ru-RU" sz="2400" b="1" dirty="0"/>
              <a:t>, </a:t>
            </a:r>
            <a:r>
              <a:rPr lang="ru-RU" sz="2400" b="1" dirty="0" err="1"/>
              <a:t>завжди</a:t>
            </a:r>
            <a:r>
              <a:rPr lang="ru-RU" sz="2400" b="1" dirty="0"/>
              <a:t> друга </a:t>
            </a:r>
            <a:r>
              <a:rPr lang="ru-RU" sz="2400" b="1" dirty="0" err="1"/>
              <a:t>назва</a:t>
            </a:r>
            <a:r>
              <a:rPr lang="ru-RU" sz="2400" b="1" dirty="0"/>
              <a:t>, той </a:t>
            </a:r>
            <a:r>
              <a:rPr lang="ru-RU" sz="2400" b="1" dirty="0" err="1"/>
              <a:t>самий</a:t>
            </a:r>
            <a:r>
              <a:rPr lang="ru-RU" sz="2400" b="1" dirty="0"/>
              <a:t> </a:t>
            </a:r>
            <a:r>
              <a:rPr lang="ru-RU" sz="2400" b="1" dirty="0" err="1"/>
              <a:t>відмінок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6961" y="5831355"/>
            <a:ext cx="508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/>
              <a:t>Пригадай</a:t>
            </a:r>
            <a:r>
              <a:rPr lang="ru-RU" sz="2400" b="1" dirty="0"/>
              <a:t>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бувають</a:t>
            </a:r>
            <a:r>
              <a:rPr lang="ru-RU" sz="2400" b="1" dirty="0"/>
              <a:t> прикладки???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36" y="1680383"/>
            <a:ext cx="4055264" cy="314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292080" y="4941168"/>
            <a:ext cx="0" cy="89018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404665"/>
            <a:ext cx="61926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 err="1"/>
              <a:t>Ознаки</a:t>
            </a:r>
            <a:r>
              <a:rPr lang="ru-RU" sz="2800" b="1" dirty="0"/>
              <a:t> прикладки:</a:t>
            </a:r>
          </a:p>
          <a:p>
            <a:r>
              <a:rPr lang="ru-RU" sz="2000" b="1" dirty="0" err="1"/>
              <a:t>Синтаксична</a:t>
            </a:r>
            <a:r>
              <a:rPr lang="ru-RU" sz="2000" b="1" dirty="0"/>
              <a:t> роль </a:t>
            </a:r>
            <a:r>
              <a:rPr lang="ru-RU" sz="2000" dirty="0"/>
              <a:t>- </a:t>
            </a:r>
            <a:r>
              <a:rPr lang="ru-RU" sz="2400" b="1" dirty="0" err="1">
                <a:solidFill>
                  <a:srgbClr val="FF0000"/>
                </a:solidFill>
              </a:rPr>
              <a:t>означення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000" b="1" dirty="0" err="1"/>
              <a:t>Функція</a:t>
            </a:r>
            <a:r>
              <a:rPr lang="ru-RU" sz="2000" dirty="0"/>
              <a:t> - </a:t>
            </a:r>
            <a:r>
              <a:rPr lang="ru-RU" sz="2400" b="1" dirty="0">
                <a:solidFill>
                  <a:srgbClr val="FF0000"/>
                </a:solidFill>
              </a:rPr>
              <a:t>друга </a:t>
            </a:r>
            <a:r>
              <a:rPr lang="ru-RU" sz="2400" b="1" dirty="0" err="1">
                <a:solidFill>
                  <a:srgbClr val="FF0000"/>
                </a:solidFill>
              </a:rPr>
              <a:t>назва</a:t>
            </a:r>
            <a:r>
              <a:rPr lang="ru-RU" sz="2400" b="1" dirty="0">
                <a:solidFill>
                  <a:srgbClr val="FF0000"/>
                </a:solidFill>
              </a:rPr>
              <a:t> предмета</a:t>
            </a:r>
          </a:p>
          <a:p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/>
              <a:t>вираження</a:t>
            </a:r>
            <a:r>
              <a:rPr lang="ru-RU" sz="2000" b="1" dirty="0"/>
              <a:t> </a:t>
            </a:r>
            <a:r>
              <a:rPr lang="ru-RU" sz="2000" dirty="0"/>
              <a:t>- </a:t>
            </a:r>
            <a:r>
              <a:rPr lang="ru-RU" sz="2400" b="1" dirty="0" err="1">
                <a:solidFill>
                  <a:srgbClr val="FF0000"/>
                </a:solidFill>
              </a:rPr>
              <a:t>іменник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000" b="1" dirty="0" err="1"/>
              <a:t>Позиція</a:t>
            </a:r>
            <a:r>
              <a:rPr lang="ru-RU" sz="2000" dirty="0"/>
              <a:t> - </a:t>
            </a:r>
            <a:r>
              <a:rPr lang="ru-RU" sz="2400" b="1" dirty="0">
                <a:solidFill>
                  <a:srgbClr val="FF0000"/>
                </a:solidFill>
              </a:rPr>
              <a:t>перед і </a:t>
            </a:r>
            <a:r>
              <a:rPr lang="ru-RU" sz="2400" b="1" dirty="0" err="1">
                <a:solidFill>
                  <a:srgbClr val="FF0000"/>
                </a:solidFill>
              </a:rPr>
              <a:t>після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означуваного</a:t>
            </a:r>
            <a:r>
              <a:rPr lang="ru-RU" sz="2400" b="1" dirty="0">
                <a:solidFill>
                  <a:srgbClr val="FF0000"/>
                </a:solidFill>
              </a:rPr>
              <a:t> слова</a:t>
            </a:r>
          </a:p>
          <a:p>
            <a:r>
              <a:rPr lang="ru-RU" sz="2000" b="1" dirty="0" err="1"/>
              <a:t>Граматичне</a:t>
            </a:r>
            <a:r>
              <a:rPr lang="ru-RU" sz="2000" b="1" dirty="0"/>
              <a:t> </a:t>
            </a:r>
            <a:r>
              <a:rPr lang="ru-RU" sz="2000" b="1" dirty="0" err="1"/>
              <a:t>узгодження</a:t>
            </a:r>
            <a:r>
              <a:rPr lang="ru-RU" sz="2000" b="1" dirty="0"/>
              <a:t> </a:t>
            </a:r>
            <a:r>
              <a:rPr lang="ru-RU" sz="2000" dirty="0"/>
              <a:t>-  </a:t>
            </a:r>
            <a:r>
              <a:rPr lang="ru-RU" sz="2400" b="1" dirty="0" err="1">
                <a:solidFill>
                  <a:srgbClr val="FF0000"/>
                </a:solidFill>
              </a:rPr>
              <a:t>насамперед</a:t>
            </a:r>
            <a:r>
              <a:rPr lang="ru-RU" sz="2400" b="1" dirty="0">
                <a:solidFill>
                  <a:srgbClr val="FF0000"/>
                </a:solidFill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</a:rPr>
              <a:t>відмінку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dirty="0"/>
              <a:t> </a:t>
            </a:r>
          </a:p>
          <a:p>
            <a:pPr algn="ctr"/>
            <a:r>
              <a:rPr lang="ru-RU" sz="2400" b="1" dirty="0" err="1">
                <a:solidFill>
                  <a:schemeClr val="tx2"/>
                </a:solidFill>
              </a:rPr>
              <a:t>Забув</a:t>
            </a:r>
            <a:r>
              <a:rPr lang="ru-RU" sz="2400" b="1" dirty="0">
                <a:solidFill>
                  <a:schemeClr val="tx2"/>
                </a:solidFill>
              </a:rPr>
              <a:t>                 перепиши в </a:t>
            </a:r>
            <a:r>
              <a:rPr lang="ru-RU" sz="2400" b="1" dirty="0" err="1">
                <a:solidFill>
                  <a:schemeClr val="tx2"/>
                </a:solidFill>
              </a:rPr>
              <a:t>зошит</a:t>
            </a:r>
            <a:r>
              <a:rPr lang="ru-RU" sz="2400" b="1" dirty="0">
                <a:solidFill>
                  <a:schemeClr val="tx2"/>
                </a:solidFill>
              </a:rPr>
              <a:t>!!!!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44" y="3455609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3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484784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Відокремлені</a:t>
            </a:r>
            <a:r>
              <a:rPr lang="ru-RU" b="1" dirty="0"/>
              <a:t> прикладки </a:t>
            </a:r>
            <a:r>
              <a:rPr lang="ru-RU" dirty="0" err="1"/>
              <a:t>виділяються</a:t>
            </a:r>
            <a:r>
              <a:rPr lang="ru-RU" dirty="0"/>
              <a:t> на </a:t>
            </a:r>
            <a:r>
              <a:rPr lang="ru-RU" dirty="0" err="1"/>
              <a:t>письмі</a:t>
            </a:r>
            <a:r>
              <a:rPr lang="ru-RU" dirty="0"/>
              <a:t> КОМОЮ в таких </a:t>
            </a:r>
            <a:r>
              <a:rPr lang="ru-RU" dirty="0" err="1"/>
              <a:t>випадках</a:t>
            </a:r>
            <a:r>
              <a:rPr lang="ru-RU" dirty="0"/>
              <a:t>:</a:t>
            </a:r>
          </a:p>
          <a:p>
            <a:r>
              <a:rPr lang="ru-RU" dirty="0"/>
              <a:t> </a:t>
            </a:r>
            <a:r>
              <a:rPr lang="ru-RU" b="1" dirty="0"/>
              <a:t>Прикладка </a:t>
            </a:r>
            <a:r>
              <a:rPr lang="ru-RU" b="1" dirty="0" err="1"/>
              <a:t>стосується</a:t>
            </a:r>
            <a:r>
              <a:rPr lang="ru-RU" b="1" dirty="0"/>
              <a:t> </a:t>
            </a:r>
            <a:r>
              <a:rPr lang="ru-RU" b="1" dirty="0" err="1"/>
              <a:t>особового</a:t>
            </a:r>
            <a:r>
              <a:rPr lang="ru-RU" b="1" dirty="0"/>
              <a:t> </a:t>
            </a:r>
            <a:r>
              <a:rPr lang="ru-RU" b="1" dirty="0" err="1"/>
              <a:t>займенника</a:t>
            </a:r>
            <a:endParaRPr lang="ru-RU" b="1" dirty="0"/>
          </a:p>
          <a:p>
            <a:r>
              <a:rPr lang="ru-RU" dirty="0"/>
              <a:t>                         Н: </a:t>
            </a:r>
            <a:r>
              <a:rPr lang="ru-RU" b="1" dirty="0">
                <a:solidFill>
                  <a:srgbClr val="FF0000"/>
                </a:solidFill>
              </a:rPr>
              <a:t>І ось </a:t>
            </a:r>
            <a:r>
              <a:rPr lang="ru-RU" b="1" dirty="0" err="1">
                <a:solidFill>
                  <a:srgbClr val="FF0000"/>
                </a:solidFill>
              </a:rPr>
              <a:t>він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Київ</a:t>
            </a:r>
            <a:r>
              <a:rPr lang="ru-RU" b="1" dirty="0">
                <a:solidFill>
                  <a:srgbClr val="FF0000"/>
                </a:solidFill>
              </a:rPr>
              <a:t>, за валами </a:t>
            </a:r>
            <a:r>
              <a:rPr lang="ru-RU" b="1" dirty="0" err="1">
                <a:solidFill>
                  <a:srgbClr val="FF0000"/>
                </a:solidFill>
              </a:rPr>
              <a:t>він</a:t>
            </a:r>
            <a:r>
              <a:rPr lang="ru-RU" b="1" dirty="0">
                <a:solidFill>
                  <a:srgbClr val="FF0000"/>
                </a:solidFill>
              </a:rPr>
              <a:t>!...</a:t>
            </a:r>
          </a:p>
          <a:p>
            <a:r>
              <a:rPr lang="ru-RU" b="1" dirty="0"/>
              <a:t>Прикладка </a:t>
            </a:r>
            <a:r>
              <a:rPr lang="ru-RU" b="1" dirty="0" err="1"/>
              <a:t>поширена</a:t>
            </a:r>
            <a:r>
              <a:rPr lang="ru-RU" b="1" dirty="0"/>
              <a:t> і </a:t>
            </a:r>
            <a:r>
              <a:rPr lang="ru-RU" b="1" dirty="0" err="1"/>
              <a:t>стоїть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означуваного</a:t>
            </a:r>
            <a:r>
              <a:rPr lang="ru-RU" b="1" dirty="0"/>
              <a:t> </a:t>
            </a:r>
            <a:r>
              <a:rPr lang="ru-RU" b="1" dirty="0" err="1"/>
              <a:t>іменника</a:t>
            </a:r>
            <a:r>
              <a:rPr lang="ru-RU" b="1" dirty="0"/>
              <a:t> ( часто </a:t>
            </a:r>
            <a:r>
              <a:rPr lang="ru-RU" b="1" dirty="0" err="1"/>
              <a:t>власної</a:t>
            </a:r>
            <a:r>
              <a:rPr lang="ru-RU" b="1" dirty="0"/>
              <a:t> </a:t>
            </a:r>
            <a:r>
              <a:rPr lang="ru-RU" b="1" dirty="0" err="1"/>
              <a:t>назви</a:t>
            </a:r>
            <a:r>
              <a:rPr lang="ru-RU" b="1" dirty="0"/>
              <a:t>)</a:t>
            </a:r>
          </a:p>
          <a:p>
            <a:r>
              <a:rPr lang="ru-RU" dirty="0"/>
              <a:t>                Н: </a:t>
            </a:r>
            <a:r>
              <a:rPr lang="ru-RU" b="1" dirty="0">
                <a:solidFill>
                  <a:srgbClr val="FF0000"/>
                </a:solidFill>
              </a:rPr>
              <a:t>Нехай </a:t>
            </a:r>
            <a:r>
              <a:rPr lang="ru-RU" b="1" dirty="0" err="1">
                <a:solidFill>
                  <a:srgbClr val="FF0000"/>
                </a:solidFill>
              </a:rPr>
              <a:t>почує</a:t>
            </a:r>
            <a:r>
              <a:rPr lang="ru-RU" b="1" dirty="0">
                <a:solidFill>
                  <a:srgbClr val="FF0000"/>
                </a:solidFill>
              </a:rPr>
              <a:t> вся земля про </a:t>
            </a:r>
            <a:r>
              <a:rPr lang="ru-RU" b="1" dirty="0" err="1">
                <a:solidFill>
                  <a:srgbClr val="FF0000"/>
                </a:solidFill>
              </a:rPr>
              <a:t>мужнього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Івана</a:t>
            </a:r>
            <a:r>
              <a:rPr lang="ru-RU" b="1" dirty="0">
                <a:solidFill>
                  <a:srgbClr val="FF0000"/>
                </a:solidFill>
              </a:rPr>
              <a:t> Франка, </a:t>
            </a:r>
            <a:r>
              <a:rPr lang="ru-RU" b="1" dirty="0" err="1">
                <a:solidFill>
                  <a:srgbClr val="FF0000"/>
                </a:solidFill>
              </a:rPr>
              <a:t>сина</a:t>
            </a:r>
            <a:r>
              <a:rPr lang="ru-RU" b="1" dirty="0">
                <a:solidFill>
                  <a:srgbClr val="FF0000"/>
                </a:solidFill>
              </a:rPr>
              <a:t> коваля!</a:t>
            </a:r>
          </a:p>
          <a:p>
            <a:r>
              <a:rPr lang="ru-RU" b="1" dirty="0" err="1"/>
              <a:t>Одинична</a:t>
            </a:r>
            <a:r>
              <a:rPr lang="ru-RU" b="1" dirty="0"/>
              <a:t> прикладка </a:t>
            </a:r>
            <a:r>
              <a:rPr lang="ru-RU" b="1" dirty="0" err="1"/>
              <a:t>стоїть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означуваного</a:t>
            </a:r>
            <a:r>
              <a:rPr lang="ru-RU" b="1" dirty="0"/>
              <a:t> слова і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додаткове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</a:p>
          <a:p>
            <a:r>
              <a:rPr lang="ru-RU" dirty="0"/>
              <a:t>               Н: </a:t>
            </a:r>
            <a:r>
              <a:rPr lang="ru-RU" b="1" dirty="0" err="1">
                <a:solidFill>
                  <a:srgbClr val="FF0000"/>
                </a:solidFill>
              </a:rPr>
              <a:t>Золотими</a:t>
            </a:r>
            <a:r>
              <a:rPr lang="ru-RU" b="1" dirty="0">
                <a:solidFill>
                  <a:srgbClr val="FF0000"/>
                </a:solidFill>
              </a:rPr>
              <a:t> куполами </a:t>
            </a:r>
            <a:r>
              <a:rPr lang="ru-RU" b="1" dirty="0" err="1">
                <a:solidFill>
                  <a:srgbClr val="FF0000"/>
                </a:solidFill>
              </a:rPr>
              <a:t>ще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здалеку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видніється</a:t>
            </a:r>
            <a:r>
              <a:rPr lang="ru-RU" b="1" dirty="0">
                <a:solidFill>
                  <a:srgbClr val="FF0000"/>
                </a:solidFill>
              </a:rPr>
              <a:t> наша </a:t>
            </a:r>
            <a:r>
              <a:rPr lang="ru-RU" b="1" dirty="0" err="1">
                <a:solidFill>
                  <a:srgbClr val="FF0000"/>
                </a:solidFill>
              </a:rPr>
              <a:t>славетна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країна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b="1" dirty="0" err="1">
                <a:solidFill>
                  <a:srgbClr val="FF0000"/>
                </a:solidFill>
              </a:rPr>
              <a:t>Україна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/>
              <a:t>Прикладка </a:t>
            </a:r>
            <a:r>
              <a:rPr lang="ru-RU" b="1" dirty="0" err="1"/>
              <a:t>приєднується</a:t>
            </a:r>
            <a:r>
              <a:rPr lang="ru-RU" b="1" dirty="0"/>
              <a:t> словами до </a:t>
            </a:r>
            <a:r>
              <a:rPr lang="ru-RU" b="1" dirty="0" err="1"/>
              <a:t>означуваного</a:t>
            </a:r>
            <a:r>
              <a:rPr lang="ru-RU" b="1" dirty="0"/>
              <a:t> </a:t>
            </a:r>
            <a:r>
              <a:rPr lang="ru-RU" b="1" dirty="0" err="1"/>
              <a:t>іменника</a:t>
            </a:r>
            <a:r>
              <a:rPr lang="ru-RU" b="1" dirty="0"/>
              <a:t> ( </a:t>
            </a:r>
            <a:r>
              <a:rPr lang="ru-RU" b="1" dirty="0" err="1"/>
              <a:t>тобто</a:t>
            </a:r>
            <a:r>
              <a:rPr lang="ru-RU" b="1" dirty="0"/>
              <a:t>,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навіть</a:t>
            </a:r>
            <a:r>
              <a:rPr lang="ru-RU" b="1" dirty="0"/>
              <a:t>, </a:t>
            </a:r>
            <a:r>
              <a:rPr lang="ru-RU" b="1" dirty="0" err="1"/>
              <a:t>зокрема</a:t>
            </a:r>
            <a:r>
              <a:rPr lang="ru-RU" b="1" dirty="0"/>
              <a:t>, як-от, а </a:t>
            </a:r>
            <a:r>
              <a:rPr lang="ru-RU" b="1" dirty="0" err="1"/>
              <a:t>саме</a:t>
            </a:r>
            <a:r>
              <a:rPr lang="ru-RU" b="1" dirty="0"/>
              <a:t>, так званий)</a:t>
            </a:r>
          </a:p>
          <a:p>
            <a:r>
              <a:rPr lang="ru-RU" dirty="0"/>
              <a:t>Н: </a:t>
            </a:r>
            <a:r>
              <a:rPr lang="ru-RU" b="1" dirty="0" err="1">
                <a:solidFill>
                  <a:srgbClr val="FF0000"/>
                </a:solidFill>
              </a:rPr>
              <a:t>Яків</a:t>
            </a:r>
            <a:r>
              <a:rPr lang="ru-RU" b="1" dirty="0">
                <a:solidFill>
                  <a:srgbClr val="FF0000"/>
                </a:solidFill>
              </a:rPr>
              <a:t> Брус, на </a:t>
            </a:r>
            <a:r>
              <a:rPr lang="ru-RU" b="1" dirty="0" err="1">
                <a:solidFill>
                  <a:srgbClr val="FF0000"/>
                </a:solidFill>
              </a:rPr>
              <a:t>прізвище</a:t>
            </a:r>
            <a:r>
              <a:rPr lang="ru-RU" b="1" dirty="0">
                <a:solidFill>
                  <a:srgbClr val="FF0000"/>
                </a:solidFill>
              </a:rPr>
              <a:t> Ява, за </a:t>
            </a:r>
            <a:r>
              <a:rPr lang="ru-RU" b="1" dirty="0" err="1">
                <a:solidFill>
                  <a:srgbClr val="FF0000"/>
                </a:solidFill>
              </a:rPr>
              <a:t>тридцять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повоєнних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обіймав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навперемінно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кілька</a:t>
            </a:r>
            <a:r>
              <a:rPr lang="ru-RU" b="1" dirty="0">
                <a:solidFill>
                  <a:srgbClr val="FF0000"/>
                </a:solidFill>
              </a:rPr>
              <a:t> посад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7667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Розгорни</a:t>
            </a:r>
            <a:r>
              <a:rPr lang="ru-RU" sz="2400" b="1" dirty="0"/>
              <a:t> </a:t>
            </a:r>
            <a:r>
              <a:rPr lang="ru-RU" sz="2400" b="1" dirty="0" err="1"/>
              <a:t>підручник</a:t>
            </a:r>
            <a:r>
              <a:rPr lang="ru-RU" sz="2400" b="1" dirty="0"/>
              <a:t>. Прочитай правила на с. 154 про </a:t>
            </a:r>
            <a:r>
              <a:rPr lang="ru-RU" sz="2400" b="1" dirty="0" err="1"/>
              <a:t>відокремлення</a:t>
            </a:r>
            <a:r>
              <a:rPr lang="ru-RU" sz="2400" b="1" dirty="0"/>
              <a:t> прикладок</a:t>
            </a:r>
          </a:p>
        </p:txBody>
      </p:sp>
    </p:spTree>
    <p:extLst>
      <p:ext uri="{BB962C8B-B14F-4D97-AF65-F5344CB8AC3E}">
        <p14:creationId xmlns:p14="http://schemas.microsoft.com/office/powerpoint/2010/main" val="114538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620688"/>
            <a:ext cx="72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</a:t>
            </a:r>
            <a:r>
              <a:rPr lang="ru-RU" sz="2400" b="1" dirty="0" err="1"/>
              <a:t>письмі</a:t>
            </a:r>
            <a:r>
              <a:rPr lang="ru-RU" sz="2400" b="1" dirty="0"/>
              <a:t> </a:t>
            </a:r>
            <a:r>
              <a:rPr lang="ru-RU" sz="2400" b="1" dirty="0" err="1"/>
              <a:t>відокремлені</a:t>
            </a:r>
            <a:r>
              <a:rPr lang="ru-RU" sz="2400" b="1" dirty="0"/>
              <a:t> прикладки </a:t>
            </a:r>
            <a:r>
              <a:rPr lang="ru-RU" sz="2400" b="1" dirty="0" err="1"/>
              <a:t>виділяємо</a:t>
            </a:r>
            <a:r>
              <a:rPr lang="ru-RU" sz="2400" b="1" dirty="0"/>
              <a:t> комами, </a:t>
            </a:r>
            <a:r>
              <a:rPr lang="ru-RU" sz="2400" b="1" dirty="0" err="1"/>
              <a:t>рідше</a:t>
            </a:r>
            <a:r>
              <a:rPr lang="ru-RU" sz="2400" b="1" dirty="0"/>
              <a:t> - тире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51672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Тире </a:t>
            </a:r>
            <a:r>
              <a:rPr lang="ru-RU" sz="2400" b="1" dirty="0" err="1">
                <a:solidFill>
                  <a:srgbClr val="FF0000"/>
                </a:solidFill>
              </a:rPr>
              <a:t>ставимо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якщо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Прикладка </a:t>
            </a:r>
            <a:r>
              <a:rPr lang="ru-RU" sz="2400" b="1" dirty="0" err="1">
                <a:solidFill>
                  <a:srgbClr val="FF0000"/>
                </a:solidFill>
              </a:rPr>
              <a:t>стоїть</a:t>
            </a:r>
            <a:r>
              <a:rPr lang="ru-RU" sz="2400" b="1" dirty="0">
                <a:solidFill>
                  <a:srgbClr val="FF0000"/>
                </a:solidFill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</a:rPr>
              <a:t>кінці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речення</a:t>
            </a:r>
            <a:r>
              <a:rPr lang="ru-RU" sz="2400" b="1" dirty="0">
                <a:solidFill>
                  <a:srgbClr val="FF0000"/>
                </a:solidFill>
              </a:rPr>
              <a:t> ( </a:t>
            </a:r>
            <a:r>
              <a:rPr lang="ru-RU" sz="2400" b="1" dirty="0" err="1">
                <a:solidFill>
                  <a:srgbClr val="FF0000"/>
                </a:solidFill>
              </a:rPr>
              <a:t>щоб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відрізнити</a:t>
            </a:r>
            <a:r>
              <a:rPr lang="ru-RU" sz="2400" b="1" dirty="0">
                <a:solidFill>
                  <a:srgbClr val="FF0000"/>
                </a:solidFill>
              </a:rPr>
              <a:t> прикладку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ОЧР)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Автор </a:t>
            </a:r>
            <a:r>
              <a:rPr lang="ru-RU" sz="2400" b="1" dirty="0" err="1">
                <a:solidFill>
                  <a:srgbClr val="FF0000"/>
                </a:solidFill>
              </a:rPr>
              <a:t>хоче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підкреслити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значення</a:t>
            </a:r>
            <a:r>
              <a:rPr lang="ru-RU" sz="2400" b="1" dirty="0">
                <a:solidFill>
                  <a:srgbClr val="FF0000"/>
                </a:solidFill>
              </a:rPr>
              <a:t> прикладки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407495"/>
            <a:ext cx="6641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Наприклад</a:t>
            </a:r>
            <a:r>
              <a:rPr lang="ru-RU" b="1" dirty="0"/>
              <a:t>:</a:t>
            </a:r>
          </a:p>
          <a:p>
            <a:r>
              <a:rPr lang="ru-RU" sz="2800" b="1" dirty="0" err="1">
                <a:solidFill>
                  <a:srgbClr val="00B050"/>
                </a:solidFill>
              </a:rPr>
              <a:t>Урочисто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вишикувалася</a:t>
            </a:r>
            <a:r>
              <a:rPr lang="ru-RU" sz="2800" b="1" dirty="0">
                <a:solidFill>
                  <a:srgbClr val="00B050"/>
                </a:solidFill>
              </a:rPr>
              <a:t> проспектами зелена </a:t>
            </a:r>
            <a:r>
              <a:rPr lang="ru-RU" sz="2800" b="1" dirty="0" err="1">
                <a:solidFill>
                  <a:srgbClr val="00B050"/>
                </a:solidFill>
              </a:rPr>
              <a:t>варта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каштанів</a:t>
            </a:r>
            <a:r>
              <a:rPr lang="ru-RU" sz="2800" b="1" dirty="0">
                <a:solidFill>
                  <a:srgbClr val="00B050"/>
                </a:solidFill>
              </a:rPr>
              <a:t> - </a:t>
            </a:r>
            <a:r>
              <a:rPr lang="ru-RU" sz="2800" b="1" dirty="0" err="1">
                <a:solidFill>
                  <a:srgbClr val="00B050"/>
                </a:solidFill>
              </a:rPr>
              <a:t>почесна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варта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весни</a:t>
            </a:r>
            <a:r>
              <a:rPr lang="ru-RU" sz="28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66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476672"/>
            <a:ext cx="480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00"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Перевір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 себе!!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00"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Що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таке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 прикладка?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00"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Які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бувають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 прикладки?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00"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Як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виділяємо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 прикладки на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письмі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00"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Коли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ставимо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 тире?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8479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338</Words>
  <Application>Microsoft Office PowerPoint</Application>
  <PresentationFormat>Екран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Amatic SC</vt:lpstr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Елена Зайцева</cp:lastModifiedBy>
  <cp:revision>6</cp:revision>
  <dcterms:created xsi:type="dcterms:W3CDTF">2022-04-20T05:40:31Z</dcterms:created>
  <dcterms:modified xsi:type="dcterms:W3CDTF">2026-04-19T09:13:32Z</dcterms:modified>
</cp:coreProperties>
</file>