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0" r:id="rId1"/>
  </p:sldMasterIdLst>
  <p:sldIdLst>
    <p:sldId id="256" r:id="rId2"/>
    <p:sldId id="257" r:id="rId3"/>
    <p:sldId id="263" r:id="rId4"/>
    <p:sldId id="258" r:id="rId5"/>
    <p:sldId id="259" r:id="rId6"/>
    <p:sldId id="261" r:id="rId7"/>
    <p:sldId id="262" r:id="rId8"/>
    <p:sldId id="260" r:id="rId9"/>
    <p:sldId id="269" r:id="rId10"/>
    <p:sldId id="273" r:id="rId11"/>
    <p:sldId id="275" r:id="rId12"/>
    <p:sldId id="276" r:id="rId13"/>
    <p:sldId id="277" r:id="rId14"/>
    <p:sldId id="278" r:id="rId15"/>
    <p:sldId id="279" r:id="rId16"/>
    <p:sldId id="265" r:id="rId17"/>
    <p:sldId id="268" r:id="rId18"/>
    <p:sldId id="266" r:id="rId19"/>
    <p:sldId id="280" r:id="rId20"/>
    <p:sldId id="281" r:id="rId21"/>
    <p:sldId id="267" r:id="rId22"/>
    <p:sldId id="282" r:id="rId23"/>
    <p:sldId id="28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74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540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4899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7573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5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9451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718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474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285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792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003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394D7-39AB-41A7-8809-40448F68EBA9}" type="datetimeFigureOut">
              <a:rPr lang="ru-RU" smtClean="0"/>
              <a:pPr/>
              <a:t>17.07.2020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1DA3CA78-C4B0-41DB-926B-F04594A66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4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400" b="1" dirty="0"/>
            </a:br>
            <a:br>
              <a:rPr lang="uk-UA" sz="2400" b="1" dirty="0"/>
            </a:br>
            <a:endParaRPr lang="ru-RU" sz="2400" b="1" i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AD366F-E9A6-48C2-8048-6B7E7CE4BECD}"/>
              </a:ext>
            </a:extLst>
          </p:cNvPr>
          <p:cNvSpPr txBox="1"/>
          <p:nvPr/>
        </p:nvSpPr>
        <p:spPr>
          <a:xfrm>
            <a:off x="827584" y="3244334"/>
            <a:ext cx="76328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ЧЛЕНИ РЕЧЕННЯ</a:t>
            </a:r>
            <a:endParaRPr lang="ru-UA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C5432F-DC88-4144-BBED-072A9E2C5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237CFD-06A9-48EA-9541-B1881AE9F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15733"/>
            <a:ext cx="8424935" cy="3450613"/>
          </a:xfrm>
        </p:spPr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поширені, після </a:t>
            </a:r>
            <a:r>
              <a:rPr lang="uk-UA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означувального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слова</a:t>
            </a:r>
          </a:p>
          <a:p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Солов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ї, </a:t>
            </a: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невтомні співці весни і кохання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заливисто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перетьохкуються.</a:t>
            </a:r>
          </a:p>
        </p:txBody>
      </p:sp>
    </p:spTree>
    <p:extLst>
      <p:ext uri="{BB962C8B-B14F-4D97-AF65-F5344CB8AC3E}">
        <p14:creationId xmlns:p14="http://schemas.microsoft.com/office/powerpoint/2010/main" val="3180044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6807F-F0DB-468F-AE46-11F9B00C2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E60431-F8C8-477D-A625-3E3AD51D7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15733"/>
            <a:ext cx="8208911" cy="345061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 , що стоять перед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означувальним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словом і мають відтінок причини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Оптимістка за характером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Соломія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знала лише один спосіб перемогти - зробити краще.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923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E295F7-BE68-4B90-9FB7-5BD01117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B2176F9-EFFA-474D-A633-3DB3DC15B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15733"/>
            <a:ext cx="8496943" cy="3450613"/>
          </a:xfrm>
        </p:spPr>
        <p:txBody>
          <a:bodyPr/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 в кінці речення, якщо перед ними можна вставити а саме( тире)</a:t>
            </a:r>
          </a:p>
          <a:p>
            <a:endParaRPr lang="uk-UA" dirty="0"/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тільки тепер побачив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село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нужденну купку </a:t>
            </a:r>
            <a:r>
              <a:rPr lang="uk-UA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солом</a:t>
            </a:r>
            <a:r>
              <a:rPr lang="en-US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яних</a:t>
            </a: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стріх.</a:t>
            </a:r>
            <a:endParaRPr lang="ru-UA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4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3AC694-35DC-4037-96FD-54E18B3CE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37D231-75D1-4EC0-98EA-F7F8CBA71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уведені словами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або, тобто, чи, на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я, на прізвище, як-от, а саме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Ліінгвістика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 мовознавство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 пізнавати закони мислення.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710333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622B18-4202-4FE9-8D2D-D57CCC2D0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19FC4C-1FF6-4A8B-BA37-60BBA4340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3" y="2015733"/>
            <a:ext cx="7992889" cy="3450613"/>
          </a:xfrm>
        </p:spPr>
        <p:txBody>
          <a:bodyPr/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стосуються особового займенника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Щасливиця,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маю трохи неба і дві сосни в туманному вікні.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936248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FC245-AEC0-4CE9-A6C5-8225F87F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ПРИКЛАДКИ ВІДОКРЕМЛЮЮТЬСЯ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6768EE-96F9-45B1-9709-49D6506E5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15733"/>
            <a:ext cx="8352927" cy="345061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розпочинаються словом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якщо мають відтінок причини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 досвідчений драматург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Микола Куліш 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будує свої п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єси на контрастному поєднанні драматичних і комічних сцен.</a:t>
            </a:r>
            <a:endParaRPr lang="ru-UA" sz="2800" dirty="0"/>
          </a:p>
        </p:txBody>
      </p:sp>
    </p:spTree>
    <p:extLst>
      <p:ext uri="{BB962C8B-B14F-4D97-AF65-F5344CB8AC3E}">
        <p14:creationId xmlns:p14="http://schemas.microsoft.com/office/powerpoint/2010/main" val="843318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0"/>
            <a:ext cx="9144000" cy="68614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 ВІДОКРЕМЛЮЮТЬСЯ</a:t>
            </a:r>
            <a:r>
              <a:rPr lang="uk-UA" b="1" dirty="0">
                <a:solidFill>
                  <a:srgbClr val="C00000"/>
                </a:solidFill>
              </a:rPr>
              <a:t>,</a:t>
            </a:r>
            <a:br>
              <a:rPr lang="uk-UA" b="1" dirty="0">
                <a:solidFill>
                  <a:srgbClr val="C00000"/>
                </a:solidFill>
              </a:rPr>
            </a:br>
            <a:r>
              <a:rPr lang="uk-UA" sz="3600" b="1" dirty="0"/>
              <a:t>якщо вони виражені іменниками зі словами</a:t>
            </a:r>
            <a:br>
              <a:rPr lang="uk-UA" sz="3600" dirty="0"/>
            </a:b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</a:rPr>
              <a:t>КРІМ,  ОКРІМ,  ОПРІЧ,  ВСУПЕРЕЧ, ЗАМІСТЬ,  ЗОКРЕМА,  ЗА ВИНЯТКОМ, ОСОБЛИВО,  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uk-UA" sz="3600" b="1" dirty="0">
                <a:solidFill>
                  <a:schemeClr val="accent2">
                    <a:lumMod val="50000"/>
                  </a:schemeClr>
                </a:solidFill>
              </a:rPr>
              <a:t>НА ВІДМІНУ ВІД </a:t>
            </a:r>
            <a:br>
              <a:rPr lang="uk-UA" sz="36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750AF-252B-4866-BE2A-0A20D27E9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E74DBC-59CD-4A32-96C9-8FBF33698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96753"/>
            <a:ext cx="8496943" cy="4269594"/>
          </a:xfrm>
        </p:spPr>
        <p:txBody>
          <a:bodyPr>
            <a:normAutofit/>
          </a:bodyPr>
          <a:lstStyle/>
          <a:p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Старий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зараз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ніякої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визнає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пасіки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молодь</a:t>
            </a: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вбачала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поїздці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Києва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веселу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розвагу</a:t>
            </a:r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Вона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вже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чула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нічого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опріч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голосу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власного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серця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Там,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замість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житечка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теплеє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літечко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терен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зацвів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941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0"/>
            <a:ext cx="9144000" cy="68614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pPr algn="ctr"/>
            <a:b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ОБСТАВИНИ</a:t>
            </a:r>
            <a:b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b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/>
              <a:t>одиничним дієприслівником</a:t>
            </a:r>
            <a:br>
              <a:rPr lang="uk-UA" i="1" dirty="0"/>
            </a:br>
            <a:br>
              <a:rPr lang="uk-UA" i="1" dirty="0"/>
            </a:br>
            <a:br>
              <a:rPr lang="uk-UA" i="1" dirty="0"/>
            </a:br>
            <a:r>
              <a:rPr lang="uk-UA" sz="4000" b="1" i="1" dirty="0">
                <a:solidFill>
                  <a:srgbClr val="C00000"/>
                </a:solidFill>
              </a:rPr>
              <a:t>Не піймавши, </a:t>
            </a:r>
            <a:r>
              <a:rPr lang="uk-UA" sz="4000" i="1" dirty="0"/>
              <a:t>не кажи, що злодій.</a:t>
            </a:r>
            <a:br>
              <a:rPr lang="uk-UA" sz="4000" i="1" dirty="0"/>
            </a:br>
            <a:endParaRPr lang="ru-RU" i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07CD36-3D19-4FF2-B1B7-E0D7C0C41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73" y="804520"/>
            <a:ext cx="7776862" cy="104923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ОБСТАВИНИ</a:t>
            </a:r>
            <a:b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br>
              <a:rPr lang="uk-UA" b="1" dirty="0">
                <a:solidFill>
                  <a:srgbClr val="C00000"/>
                </a:solidFill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49B78D4-CEED-4C5D-BEB1-D802CC162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568" y="2015733"/>
            <a:ext cx="777686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3600" b="1" dirty="0"/>
              <a:t>     дієприслівниковим зворотом</a:t>
            </a:r>
          </a:p>
          <a:p>
            <a:endParaRPr lang="uk-UA" i="1" dirty="0"/>
          </a:p>
          <a:p>
            <a:pPr marL="0" indent="0">
              <a:buNone/>
            </a:pPr>
            <a:br>
              <a:rPr lang="uk-UA" i="1" dirty="0"/>
            </a:b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Сад</a:t>
            </a:r>
            <a:r>
              <a:rPr lang="ru-RU" sz="32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нахиливши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срібні</a:t>
            </a:r>
            <a:r>
              <a:rPr lang="ru-RU" sz="32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віти</a:t>
            </a:r>
            <a:r>
              <a:rPr lang="ru-RU" sz="32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пісні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пташині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пригадав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uk-UA" i="1" dirty="0"/>
            </a:br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66600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0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14348" y="571481"/>
            <a:ext cx="7772400" cy="1071570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</a:rPr>
              <a:t>ПОНЯТТЯ ПРО ВІДОКРЕМЛЕННЯ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85720" y="1643050"/>
            <a:ext cx="8643998" cy="5000660"/>
          </a:xfrm>
        </p:spPr>
        <p:txBody>
          <a:bodyPr>
            <a:normAutofit/>
          </a:bodyPr>
          <a:lstStyle/>
          <a:p>
            <a:pPr algn="l"/>
            <a:r>
              <a:rPr lang="uk-UA" b="1" i="1" dirty="0">
                <a:solidFill>
                  <a:srgbClr val="FF0000"/>
                </a:solidFill>
              </a:rPr>
              <a:t>ВІДОКРЕМЛЕНИМИ </a:t>
            </a:r>
            <a:r>
              <a:rPr lang="uk-UA" dirty="0">
                <a:solidFill>
                  <a:schemeClr val="tx1"/>
                </a:solidFill>
              </a:rPr>
              <a:t>називаються члени речення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 які мають особливе смислове навантаження;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dirty="0">
                <a:solidFill>
                  <a:schemeClr val="tx1"/>
                </a:solidFill>
              </a:rPr>
              <a:t>містять в собі </a:t>
            </a:r>
            <a:r>
              <a:rPr lang="uk-UA" b="1" dirty="0">
                <a:solidFill>
                  <a:schemeClr val="tx1"/>
                </a:solidFill>
              </a:rPr>
              <a:t>додаткове повідомлення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l"/>
            <a:endParaRPr lang="uk-UA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uk-UA" dirty="0">
                <a:solidFill>
                  <a:schemeClr val="tx1"/>
                </a:solidFill>
              </a:rPr>
              <a:t>Відокремленими можуть бути тільки </a:t>
            </a:r>
            <a:r>
              <a:rPr lang="uk-UA" b="1" dirty="0">
                <a:solidFill>
                  <a:srgbClr val="FF0000"/>
                </a:solidFill>
              </a:rPr>
              <a:t>ДРУГОРЯДНІ ЧЛЕНИ РЕЧЕННЯ</a:t>
            </a:r>
            <a:r>
              <a:rPr lang="uk-UA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pPr algn="l"/>
            <a:endParaRPr lang="uk-UA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uk-UA" dirty="0">
                <a:solidFill>
                  <a:schemeClr val="tx1"/>
                </a:solidFill>
              </a:rPr>
              <a:t>В усному мовленні вирізняються паузою, на письмі виділяються комами, рідше тире.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EC70BF-B911-44F0-9830-B29C3CDEA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ОБСТАВИНИ</a:t>
            </a:r>
            <a:br>
              <a:rPr lang="uk-UA" b="1" dirty="0">
                <a:solidFill>
                  <a:srgbClr val="C00000"/>
                </a:solidFill>
              </a:rPr>
            </a:br>
            <a:br>
              <a:rPr lang="uk-UA" b="1" dirty="0">
                <a:solidFill>
                  <a:srgbClr val="C00000"/>
                </a:solidFill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BEC78C-15AC-41EC-AEB4-C36D8CFFF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2015733"/>
            <a:ext cx="8856983" cy="34506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uk-UA" i="1" dirty="0"/>
          </a:p>
          <a:p>
            <a:pPr marL="0" indent="0">
              <a:buNone/>
            </a:pPr>
            <a:r>
              <a:rPr lang="uk-UA" sz="2800" b="1" dirty="0"/>
              <a:t>уточнювальні (іменник з прийменником)</a:t>
            </a:r>
          </a:p>
          <a:p>
            <a:pPr marL="0" indent="0">
              <a:buNone/>
            </a:pPr>
            <a:endParaRPr lang="uk-UA" b="1" dirty="0"/>
          </a:p>
          <a:p>
            <a:pPr marL="0" indent="0">
              <a:buNone/>
            </a:pP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Данилко радо</a:t>
            </a:r>
            <a:r>
              <a:rPr lang="ru-RU" sz="28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b="1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lang="ru-RU" sz="2800" b="1" i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підскоком</a:t>
            </a:r>
            <a:r>
              <a:rPr lang="ru-RU" sz="2800" i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біг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сусідів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Там,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березі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тихої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річки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відпочивали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парубків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Завтра, </a:t>
            </a:r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неділю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святкують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Великдень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UA" b="1" dirty="0"/>
          </a:p>
        </p:txBody>
      </p:sp>
    </p:spTree>
    <p:extLst>
      <p:ext uri="{BB962C8B-B14F-4D97-AF65-F5344CB8AC3E}">
        <p14:creationId xmlns:p14="http://schemas.microsoft.com/office/powerpoint/2010/main" val="30958108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0"/>
            <a:ext cx="9144000" cy="68614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40444"/>
          </a:xfrm>
        </p:spPr>
        <p:txBody>
          <a:bodyPr>
            <a:normAutofit/>
          </a:bodyPr>
          <a:lstStyle/>
          <a:p>
            <a:pPr algn="ctr"/>
            <a:r>
              <a:rPr lang="uk-UA" b="1" dirty="0">
                <a:solidFill>
                  <a:srgbClr val="C00000"/>
                </a:solidFill>
              </a:rPr>
              <a:t>                           </a:t>
            </a:r>
            <a:br>
              <a:rPr lang="uk-UA" b="1" dirty="0">
                <a:solidFill>
                  <a:srgbClr val="C00000"/>
                </a:solidFill>
              </a:rPr>
            </a:b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b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ВІДОКРЕМЛЮЮТЬСЯ    ОБСТАВИНИ</a:t>
            </a:r>
            <a:b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звороти-обставини, що приєднані сполучником </a:t>
            </a: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однорідні члени речення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Бійці боролися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мужньо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шкодуючи власного життя.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F0CB-E151-4878-AFB6-3BC6959FF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b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ВІДОКРЕМЛЮЮТЬСЯ    ОБСТАВИНИ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910BB4-42DD-4319-BA71-A99ABB984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450613"/>
          </a:xfrm>
        </p:spPr>
        <p:txBody>
          <a:bodyPr/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звороти – фразеологізми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Годі вже панам сидіти </a:t>
            </a:r>
            <a:r>
              <a:rPr lang="uk-UA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згорнувши руки.</a:t>
            </a:r>
            <a:endParaRPr lang="ru-UA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588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D9A62-DEB8-431E-AC4E-8D85EC4AA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04520"/>
            <a:ext cx="8496943" cy="1049235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b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ВІДОКРЕМЛЮЮТЬСЯ    ОБСТАВИНИ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89D7FC-307F-4D9E-801E-DB2EE6D0C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15733"/>
            <a:ext cx="8352927" cy="34506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 способу дії, яка стоїть одразу після присудка</a:t>
            </a:r>
          </a:p>
          <a:p>
            <a:pPr>
              <a:buFont typeface="Wingdings" panose="05000000000000000000" pitchFamily="2" charset="2"/>
              <a:buChar char="§"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Пряме дерево і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вмирає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стоячи.</a:t>
            </a:r>
            <a:endParaRPr lang="ru-UA" sz="2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2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7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ДРУГОРЯДНІ ЧЛЕНИ РЕЧЕННЯ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428596" y="2285992"/>
            <a:ext cx="8429684" cy="4286280"/>
          </a:xfrm>
        </p:spPr>
        <p:txBody>
          <a:bodyPr/>
          <a:lstStyle/>
          <a:p>
            <a:endParaRPr lang="uk-UA" dirty="0"/>
          </a:p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ОЗНАЧЕННЯ			</a:t>
            </a:r>
            <a:r>
              <a:rPr lang="uk-UA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</a:t>
            </a:r>
            <a:endParaRPr lang="uk-UA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ПРИКЛАДКА           </a:t>
            </a:r>
          </a:p>
          <a:p>
            <a:pPr algn="l"/>
            <a:endParaRPr lang="uk-UA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uk-UA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2464579" y="1893083"/>
            <a:ext cx="1000132" cy="9286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16200000" flipH="1">
            <a:off x="2964645" y="3536157"/>
            <a:ext cx="3429024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5715008" y="1928802"/>
            <a:ext cx="1071570" cy="92869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7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C00000"/>
                </a:solidFill>
              </a:rPr>
              <a:t>ВІДОКРЕМЛЕНІ УЗГОДЖЕНІ ОЗНАЧЕННЯ ВИРАЖАЮТЬСЯ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85720" y="2643182"/>
            <a:ext cx="8572560" cy="4500594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r>
              <a:rPr lang="uk-UA" sz="2800" i="1" dirty="0">
                <a:solidFill>
                  <a:schemeClr val="tx1"/>
                </a:solidFill>
              </a:rPr>
              <a:t>ПРИКМЕТНИКОМ;</a:t>
            </a:r>
          </a:p>
          <a:p>
            <a:pPr algn="l">
              <a:buFontTx/>
              <a:buChar char="-"/>
            </a:pPr>
            <a:r>
              <a:rPr lang="uk-UA" sz="2800" i="1" dirty="0">
                <a:solidFill>
                  <a:schemeClr val="tx1"/>
                </a:solidFill>
              </a:rPr>
              <a:t>ДІЄПРИКМЕТНИКОМ;</a:t>
            </a:r>
          </a:p>
          <a:p>
            <a:pPr algn="l">
              <a:buFontTx/>
              <a:buChar char="-"/>
            </a:pPr>
            <a:r>
              <a:rPr lang="uk-UA" sz="2800" i="1" dirty="0">
                <a:solidFill>
                  <a:schemeClr val="tx1"/>
                </a:solidFill>
              </a:rPr>
              <a:t>ЗАЙМЕННИКОМ;</a:t>
            </a:r>
          </a:p>
          <a:p>
            <a:pPr algn="l">
              <a:buFontTx/>
              <a:buChar char="-"/>
            </a:pPr>
            <a:r>
              <a:rPr lang="uk-UA" sz="2800" i="1" dirty="0">
                <a:solidFill>
                  <a:schemeClr val="tx1"/>
                </a:solidFill>
              </a:rPr>
              <a:t>ПРИКМЕТНИКОВИМ ЗВОРОТОМ;</a:t>
            </a:r>
          </a:p>
          <a:p>
            <a:pPr algn="l">
              <a:buFontTx/>
              <a:buChar char="-"/>
            </a:pPr>
            <a:r>
              <a:rPr lang="uk-UA" sz="2800" i="1" dirty="0">
                <a:solidFill>
                  <a:schemeClr val="tx1"/>
                </a:solidFill>
              </a:rPr>
              <a:t>ДІЄПРИКМЕТНИКОВИМ ЗВОРОТОМ.</a:t>
            </a:r>
            <a:endParaRPr lang="ru-RU" sz="28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7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14282" y="428605"/>
            <a:ext cx="8715436" cy="1214446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uk-UA" sz="3600" b="1" dirty="0">
                <a:solidFill>
                  <a:srgbClr val="C00000"/>
                </a:solidFill>
              </a:rPr>
              <a:t>УЗГОДЖЕНІ ОЗНАЧЕННЯ ВІДОКРЕМЛЮЮТЬСЯ</a:t>
            </a:r>
            <a:endParaRPr lang="ru-RU" sz="36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14282" y="2428868"/>
            <a:ext cx="8643998" cy="4214842"/>
          </a:xfrm>
        </p:spPr>
        <p:txBody>
          <a:bodyPr>
            <a:normAutofit lnSpcReduction="10000"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uk-UA" sz="3600" b="1" dirty="0">
                <a:solidFill>
                  <a:schemeClr val="tx1"/>
                </a:solidFill>
              </a:rPr>
              <a:t>якщо прикметниковий або дієприкметниковий звороти стоять після означуваного слова</a:t>
            </a:r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 algn="l"/>
            <a:endParaRPr lang="uk-UA" sz="36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 algn="l"/>
            <a:r>
              <a:rPr lang="uk-UA" sz="3600" dirty="0"/>
              <a:t>	</a:t>
            </a:r>
            <a:r>
              <a:rPr lang="uk-UA" sz="3600" dirty="0">
                <a:solidFill>
                  <a:schemeClr val="tx1"/>
                </a:solidFill>
              </a:rPr>
              <a:t>Дівчата</a:t>
            </a:r>
            <a:r>
              <a:rPr lang="uk-UA" sz="3600" dirty="0">
                <a:solidFill>
                  <a:srgbClr val="FF0000"/>
                </a:solidFill>
              </a:rPr>
              <a:t>,</a:t>
            </a:r>
            <a:r>
              <a:rPr lang="uk-UA" sz="3600" dirty="0"/>
              <a:t> </a:t>
            </a:r>
            <a:r>
              <a:rPr lang="uk-UA" sz="3600" b="1" i="1" dirty="0">
                <a:solidFill>
                  <a:srgbClr val="FF0000"/>
                </a:solidFill>
              </a:rPr>
              <a:t>заквітчані яскравими вінками</a:t>
            </a:r>
            <a:r>
              <a:rPr lang="uk-UA" sz="3600" dirty="0">
                <a:solidFill>
                  <a:srgbClr val="FF0000"/>
                </a:solidFill>
              </a:rPr>
              <a:t>,</a:t>
            </a:r>
            <a:r>
              <a:rPr lang="uk-UA" sz="3600" dirty="0"/>
              <a:t> </a:t>
            </a:r>
            <a:r>
              <a:rPr lang="uk-UA" sz="3600" dirty="0">
                <a:solidFill>
                  <a:schemeClr val="tx1"/>
                </a:solidFill>
              </a:rPr>
              <a:t>йшли до річки.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7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>
            <a:normAutofit/>
          </a:bodyPr>
          <a:lstStyle/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uk-UA" sz="3200" b="1" dirty="0"/>
              <a:t> </a:t>
            </a:r>
            <a:br>
              <a:rPr lang="uk-UA" sz="3200" b="1" dirty="0"/>
            </a:br>
            <a:r>
              <a:rPr lang="uk-UA" sz="3600" b="1" dirty="0"/>
              <a:t>якщо вони стоять перед означуваним іменником і мають обставинний відтінок (причини)  у значенні</a:t>
            </a:r>
            <a:br>
              <a:rPr lang="uk-UA" sz="3600" b="1" dirty="0"/>
            </a:br>
            <a:b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3600" b="1" i="1" dirty="0">
                <a:solidFill>
                  <a:srgbClr val="FF0000"/>
                </a:solidFill>
              </a:rPr>
              <a:t>Заклопотана хатніми справами, </a:t>
            </a:r>
            <a:r>
              <a:rPr lang="uk-UA" sz="3600" b="1" dirty="0"/>
              <a:t>Катря</a:t>
            </a:r>
            <a:r>
              <a:rPr lang="uk-UA" sz="3600" dirty="0"/>
              <a:t> не помітила (чому?), що вже вечір.</a:t>
            </a:r>
            <a:endParaRPr lang="ru-RU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17"/>
            <a:ext cx="9144000" cy="68614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br>
              <a:rPr lang="uk-UA" sz="3600" b="1" dirty="0"/>
            </a:br>
            <a:r>
              <a:rPr lang="uk-UA" sz="3600" b="1" dirty="0"/>
              <a:t> якщо такі  означення відносяться до особового займенника</a:t>
            </a:r>
            <a:b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uk-UA" sz="36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uk-UA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Мужній і завзятий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боявся нічого.</a:t>
            </a:r>
            <a:b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мужній і завзятий</a:t>
            </a: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боявся нічого.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МОЯ РАБОТА\Моя писанина\фоны для презентаций\АРХИВНЫЕ ФОНЫ\126 ФОНОВ\126 фоны для презентаций\серый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0"/>
            <a:ext cx="9144000" cy="6861417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14282" y="500042"/>
            <a:ext cx="8643966" cy="4929198"/>
          </a:xfrm>
        </p:spPr>
        <p:txBody>
          <a:bodyPr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стоїть після означуваного </a:t>
            </a:r>
            <a:b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слова-іменника, перед яким уже є залежне від нього означення</a:t>
            </a:r>
            <a:b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3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 розщедрилось </a:t>
            </a:r>
            <a:r>
              <a:rPr lang="uk-UA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тепле 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сонце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усміхнене, яскраве.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416FD9-55DF-40DB-B917-02787C96F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Відокремлені прикладки</a:t>
            </a:r>
            <a:endParaRPr lang="ru-UA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F6A9C96-67EC-4917-BAEA-25E03429406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988840"/>
            <a:ext cx="8496944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098493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TM10001114[[fn=Галерея]]</Template>
  <TotalTime>29</TotalTime>
  <Words>577</Words>
  <Application>Microsoft Office PowerPoint</Application>
  <PresentationFormat>Экран (4:3)</PresentationFormat>
  <Paragraphs>85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Gill Sans MT</vt:lpstr>
      <vt:lpstr>Times New Roman</vt:lpstr>
      <vt:lpstr>Wingdings</vt:lpstr>
      <vt:lpstr>Галерея</vt:lpstr>
      <vt:lpstr>   </vt:lpstr>
      <vt:lpstr>ПОНЯТТЯ ПРО ВІДОКРЕМЛЕННЯ</vt:lpstr>
      <vt:lpstr>ВІДОКРЕМЛЕНІ ДРУГОРЯДНІ ЧЛЕНИ РЕЧЕННЯ</vt:lpstr>
      <vt:lpstr>ВІДОКРЕМЛЕНІ УЗГОДЖЕНІ ОЗНАЧЕННЯ ВИРАЖАЮТЬСЯ</vt:lpstr>
      <vt:lpstr> УЗГОДЖЕНІ ОЗНАЧЕННЯ ВІДОКРЕМЛЮЮТЬСЯ</vt:lpstr>
      <vt:lpstr>  якщо вони стоять перед означуваним іменником і мають обставинний відтінок (причини)  у значенні   Заклопотана хатніми справами, Катря не помітила (чому?), що вже вечір.</vt:lpstr>
      <vt:lpstr>  якщо такі  означення відносяться до особового займенника   Мужній і завзятий, він не боявся нічого. Він, мужній і завзятий, не боявся нічого.</vt:lpstr>
      <vt:lpstr>якщо стоїть після означуваного  слова-іменника, перед яким уже є залежне від нього означення   Нарешті розщедрилось тепле сонце, усміхнене, яскраве.</vt:lpstr>
      <vt:lpstr>Відокремлені прикладки</vt:lpstr>
      <vt:lpstr>ПРИКЛАДКИ ВІДОКРЕМЛЮЮТЬСЯ</vt:lpstr>
      <vt:lpstr>ПРИКЛАДКИ ВІДОКРЕМЛЮЮТЬСЯ</vt:lpstr>
      <vt:lpstr>ПРИКЛАДКИ ВІДОКРЕМЛЮЮТЬСЯ</vt:lpstr>
      <vt:lpstr>ПРИКЛАДКИ ВІДОКРЕМЛЮЮТЬСЯ</vt:lpstr>
      <vt:lpstr>ПРИКЛАДКИ ВІДОКРЕМЛЮЮТЬСЯ</vt:lpstr>
      <vt:lpstr>ПРИКЛАДКИ ВІДОКРЕМЛЮЮТЬСЯ</vt:lpstr>
      <vt:lpstr>ДОДАТКИ ВІДОКРЕМЛЮЮТЬСЯ, якщо вони виражені іменниками зі словами КРІМ,  ОКРІМ,  ОПРІЧ,  ВСУПЕРЕЧ, ЗАМІСТЬ,  ЗОКРЕМА,  ЗА ВИНЯТКОМ, ОСОБЛИВО,   НА ВІДМІНУ ВІД  </vt:lpstr>
      <vt:lpstr>Презентация PowerPoint</vt:lpstr>
      <vt:lpstr>  ВІДОКРЕМЛЕНІ ОБСТАВИНИ виражаються одиничним дієприслівником   Не піймавши, не кажи, що злодій. </vt:lpstr>
      <vt:lpstr>ВІДОКРЕМЛЕНІ ОБСТАВИНИ виражаються </vt:lpstr>
      <vt:lpstr>ВІДОКРЕМЛЕНІ ОБСТАВИНИ  </vt:lpstr>
      <vt:lpstr>                            НЕ  ВІДОКРЕМЛЮЮТЬСЯ    ОБСТАВИНИ  звороти-обставини, що приєднані сполучником І як однорідні члени речення   Бійці боролися мужньо і не шкодуючи власного життя.</vt:lpstr>
      <vt:lpstr>НЕ  ВІДОКРЕМЛЮЮТЬСЯ    ОБСТАВИНИ</vt:lpstr>
      <vt:lpstr>НЕ  ВІДОКРЕМЛЮЮТЬСЯ    ОБСТАВИНИ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</dc:title>
  <dc:creator>Инна Киба</dc:creator>
  <cp:lastModifiedBy>Инна Киба</cp:lastModifiedBy>
  <cp:revision>5</cp:revision>
  <dcterms:created xsi:type="dcterms:W3CDTF">2020-07-16T15:53:43Z</dcterms:created>
  <dcterms:modified xsi:type="dcterms:W3CDTF">2020-07-17T15:13:43Z</dcterms:modified>
</cp:coreProperties>
</file>