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89" r:id="rId3"/>
    <p:sldId id="291" r:id="rId4"/>
    <p:sldId id="294" r:id="rId5"/>
    <p:sldId id="292" r:id="rId6"/>
    <p:sldId id="296" r:id="rId7"/>
    <p:sldId id="297" r:id="rId8"/>
    <p:sldId id="295" r:id="rId9"/>
    <p:sldId id="298" r:id="rId10"/>
    <p:sldId id="317" r:id="rId11"/>
    <p:sldId id="299" r:id="rId12"/>
    <p:sldId id="300" r:id="rId13"/>
    <p:sldId id="301" r:id="rId14"/>
    <p:sldId id="302" r:id="rId15"/>
    <p:sldId id="307" r:id="rId16"/>
    <p:sldId id="308" r:id="rId17"/>
    <p:sldId id="309" r:id="rId18"/>
    <p:sldId id="306" r:id="rId19"/>
    <p:sldId id="304" r:id="rId20"/>
    <p:sldId id="305" r:id="rId21"/>
    <p:sldId id="310" r:id="rId22"/>
    <p:sldId id="311" r:id="rId23"/>
    <p:sldId id="312" r:id="rId24"/>
    <p:sldId id="288" r:id="rId25"/>
    <p:sldId id="31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30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4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6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3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13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05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56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2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55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6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12846-AF39-4F09-AA27-DAB194296E97}" type="datetimeFigureOut">
              <a:rPr lang="ru-RU" smtClean="0"/>
              <a:t>13.09.2026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A40B7-FFA6-407A-BBB8-48D08191325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5162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6627" y="365125"/>
            <a:ext cx="10847173" cy="2464572"/>
          </a:xfrm>
        </p:spPr>
        <p:txBody>
          <a:bodyPr>
            <a:noAutofit/>
          </a:bodyPr>
          <a:lstStyle/>
          <a:p>
            <a:br>
              <a:rPr lang="uk-UA" dirty="0"/>
            </a:br>
            <a:r>
              <a:rPr lang="uk-UA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Розділові знаки у простих реченнях, ускладнених звертаннями</a:t>
            </a:r>
            <a:br>
              <a:rPr lang="uk-UA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3361354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335" y="642551"/>
            <a:ext cx="10023389" cy="949283"/>
          </a:xfrm>
        </p:spPr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334" y="123568"/>
            <a:ext cx="10394093" cy="647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5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124" y="518983"/>
            <a:ext cx="11071653" cy="599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1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849" y="271537"/>
            <a:ext cx="11081951" cy="578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65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Запам'ятайте</a:t>
            </a:r>
            <a:r>
              <a:rPr lang="uk-UA" b="1" dirty="0"/>
              <a:t>!</a:t>
            </a: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989" y="1235676"/>
            <a:ext cx="11007811" cy="4941287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3600" dirty="0"/>
              <a:t>Не відокремлюються комами слова </a:t>
            </a:r>
            <a:r>
              <a:rPr lang="uk-UA" sz="3600" b="1" dirty="0"/>
              <a:t>о, ой</a:t>
            </a:r>
            <a:r>
              <a:rPr lang="uk-UA" sz="3600" dirty="0"/>
              <a:t>, якщо вони виступають в ролі підсилювальної частки при звертанні: </a:t>
            </a:r>
          </a:p>
          <a:p>
            <a:pPr marL="0" indent="0">
              <a:buNone/>
            </a:pPr>
            <a:endParaRPr lang="uk-UA" sz="3600" dirty="0"/>
          </a:p>
          <a:p>
            <a:r>
              <a:rPr lang="uk-UA" b="1" i="1" u="sng" dirty="0"/>
              <a:t>Ой</a:t>
            </a:r>
            <a:r>
              <a:rPr lang="uk-UA" b="1" i="1" dirty="0"/>
              <a:t> братику ріднесенький</a:t>
            </a:r>
            <a:r>
              <a:rPr lang="uk-UA" i="1" dirty="0"/>
              <a:t>, снився мені сон </a:t>
            </a:r>
            <a:r>
              <a:rPr lang="uk-UA" i="1" dirty="0" err="1"/>
              <a:t>дивнесенький</a:t>
            </a:r>
            <a:r>
              <a:rPr lang="uk-UA" i="1" dirty="0"/>
              <a:t>.</a:t>
            </a:r>
          </a:p>
          <a:p>
            <a:r>
              <a:rPr lang="uk-UA" i="1" dirty="0"/>
              <a:t> </a:t>
            </a:r>
            <a:r>
              <a:rPr lang="uk-UA" b="1" i="1" u="sng" dirty="0"/>
              <a:t>О</a:t>
            </a:r>
            <a:r>
              <a:rPr lang="uk-UA" b="1" i="1" dirty="0"/>
              <a:t> земле втрачена,</a:t>
            </a:r>
            <a:r>
              <a:rPr lang="uk-UA" i="1" dirty="0"/>
              <a:t> явися.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740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Диктант із коментуванням</a:t>
            </a:r>
            <a:br>
              <a:rPr lang="uk-UA" b="1" dirty="0"/>
            </a:b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099751"/>
            <a:ext cx="11343503" cy="5572898"/>
          </a:xfrm>
        </p:spPr>
        <p:txBody>
          <a:bodyPr>
            <a:normAutofit/>
          </a:bodyPr>
          <a:lstStyle/>
          <a:p>
            <a:pPr marL="0" indent="0" fontAlgn="ctr">
              <a:buNone/>
            </a:pPr>
            <a:r>
              <a:rPr lang="uk-UA" dirty="0"/>
              <a:t>Визначте в реченнях звертання, укажіть,  поширені чи непоширені вони, поясніть уживання розділових знаків.</a:t>
            </a:r>
          </a:p>
          <a:p>
            <a:pPr marL="0" indent="0" fontAlgn="ctr">
              <a:buNone/>
            </a:pPr>
            <a:endParaRPr lang="uk-UA" dirty="0"/>
          </a:p>
          <a:p>
            <a:pPr marL="0" indent="0" fontAlgn="ctr">
              <a:buNone/>
            </a:pPr>
            <a:r>
              <a:rPr lang="uk-UA" i="1" dirty="0"/>
              <a:t>1. Мово рідна, слово рідне, хто вас забуває, той у грудях не серденько, </a:t>
            </a:r>
            <a:r>
              <a:rPr lang="uk-UA" i="1" dirty="0" err="1"/>
              <a:t>тілько</a:t>
            </a:r>
            <a:r>
              <a:rPr lang="uk-UA" i="1" dirty="0"/>
              <a:t> камінь має . </a:t>
            </a:r>
          </a:p>
          <a:p>
            <a:pPr marL="0" indent="0" fontAlgn="ctr">
              <a:buNone/>
            </a:pPr>
            <a:r>
              <a:rPr lang="uk-UA" i="1" dirty="0"/>
              <a:t>2. Можна все на світі вибирати, сину, вибрати не можна тільки Батьківщину </a:t>
            </a:r>
          </a:p>
          <a:p>
            <a:pPr marL="0" indent="0" fontAlgn="ctr">
              <a:buNone/>
            </a:pPr>
            <a:r>
              <a:rPr lang="uk-UA" i="1" dirty="0"/>
              <a:t> 3. Україно! Ти для мене диво! .</a:t>
            </a:r>
          </a:p>
          <a:p>
            <a:pPr marL="0" indent="0" fontAlgn="ctr">
              <a:buNone/>
            </a:pPr>
            <a:r>
              <a:rPr lang="uk-UA" i="1" dirty="0"/>
              <a:t>4. Мій краю рідний, Україно! </a:t>
            </a:r>
            <a:r>
              <a:rPr lang="uk-UA" i="1" dirty="0" err="1"/>
              <a:t>Шумлять</a:t>
            </a:r>
            <a:r>
              <a:rPr lang="uk-UA" i="1" dirty="0"/>
              <a:t> гаї, цвітуть  сади.  Живи,   воскресла   Батьківщино,   у  чарах  дивної  краси! </a:t>
            </a:r>
            <a:endParaRPr lang="uk-UA" dirty="0"/>
          </a:p>
          <a:p>
            <a:pPr marL="0" indent="0" fontAlgn="ctr">
              <a:buNone/>
            </a:pPr>
            <a:r>
              <a:rPr lang="uk-UA" i="1" dirty="0"/>
              <a:t>5. Соняшник без сонця, без птахів діброва. Як вогонь, у серці я несу в майбутнє незгасиму мову, слово незабутнє!  </a:t>
            </a:r>
            <a:endParaRPr lang="uk-UA" dirty="0"/>
          </a:p>
          <a:p>
            <a:pPr marL="0" indent="0" fontAlgn="ctr">
              <a:buNone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7923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Творче конструювання.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78" y="1825624"/>
            <a:ext cx="11119022" cy="4809953"/>
          </a:xfrm>
        </p:spPr>
        <p:txBody>
          <a:bodyPr/>
          <a:lstStyle/>
          <a:p>
            <a:pPr marL="0" indent="0">
              <a:buNone/>
            </a:pPr>
            <a:r>
              <a:rPr lang="uk-UA" i="1" dirty="0"/>
              <a:t> </a:t>
            </a:r>
            <a:r>
              <a:rPr lang="uk-UA" sz="3600" dirty="0"/>
              <a:t>Із поданими звертаннями складіть речення. Поясніть уживання розділових знаків.</a:t>
            </a:r>
          </a:p>
          <a:p>
            <a:r>
              <a:rPr lang="uk-UA" sz="3600" b="1" i="1" dirty="0"/>
              <a:t>І  (у художньому стилі):</a:t>
            </a:r>
            <a:r>
              <a:rPr lang="uk-UA" sz="3600" dirty="0"/>
              <a:t> </a:t>
            </a:r>
            <a:r>
              <a:rPr lang="uk-UA" sz="3600" i="1" dirty="0"/>
              <a:t>рідний краю,</a:t>
            </a:r>
            <a:r>
              <a:rPr lang="uk-UA" sz="3600" dirty="0"/>
              <a:t> </a:t>
            </a:r>
            <a:r>
              <a:rPr lang="uk-UA" sz="3600" i="1" dirty="0"/>
              <a:t>любий друже, бабусенько, хлопче, матусю, земле рідна, мово материнська.</a:t>
            </a:r>
            <a:endParaRPr lang="uk-UA" sz="3600" dirty="0"/>
          </a:p>
          <a:p>
            <a:r>
              <a:rPr lang="uk-UA" sz="3600" b="1" i="1" dirty="0"/>
              <a:t>ІІ  (в офіційно-діловому стилі):</a:t>
            </a:r>
            <a:r>
              <a:rPr lang="uk-UA" sz="3600" dirty="0"/>
              <a:t> </a:t>
            </a:r>
            <a:r>
              <a:rPr lang="uk-UA" sz="3600" i="1" dirty="0"/>
              <a:t> добродію, громадянине, шановний, поважна громадо, товариші, дорогі друзі.</a:t>
            </a:r>
            <a:endParaRPr lang="uk-UA" sz="36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1056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Складання діалогів. Робота у парах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416" y="1037968"/>
            <a:ext cx="10958384" cy="51389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dirty="0"/>
          </a:p>
          <a:p>
            <a:r>
              <a:rPr lang="uk-UA" dirty="0"/>
              <a:t>Використавши деякі з поданих звертань , складіть та розіграйте діалоги: </a:t>
            </a:r>
          </a:p>
          <a:p>
            <a:r>
              <a:rPr lang="uk-UA" dirty="0"/>
              <a:t>1-ша пара – між мешканцем  села </a:t>
            </a:r>
            <a:r>
              <a:rPr lang="uk-UA" dirty="0" err="1"/>
              <a:t>Сагунівка</a:t>
            </a:r>
            <a:r>
              <a:rPr lang="uk-UA" dirty="0"/>
              <a:t> і його гостем – про навколишню природу.</a:t>
            </a:r>
          </a:p>
          <a:p>
            <a:r>
              <a:rPr lang="uk-UA" i="1" dirty="0"/>
              <a:t>Добродію, поважна пані, ласкавий пане, друже.</a:t>
            </a:r>
            <a:endParaRPr lang="uk-UA" dirty="0"/>
          </a:p>
          <a:p>
            <a:r>
              <a:rPr lang="uk-UA" dirty="0"/>
              <a:t>2-га пара – між двома подругами, які щойно відвідали театр.</a:t>
            </a:r>
          </a:p>
          <a:p>
            <a:r>
              <a:rPr lang="uk-UA" i="1" dirty="0"/>
              <a:t>Оленко, Марино, люба подруго.</a:t>
            </a:r>
            <a:endParaRPr lang="uk-UA" dirty="0"/>
          </a:p>
          <a:p>
            <a:r>
              <a:rPr lang="uk-UA" dirty="0"/>
              <a:t>3-тя пара – між хлопчиком, який щойно повернувся з екскурсії до Києва, та його мамою, якій дуже хотілося побувати в цьому місті, але не було змоги.</a:t>
            </a:r>
          </a:p>
          <a:p>
            <a:r>
              <a:rPr lang="uk-UA" i="1" dirty="0"/>
              <a:t>Любий синку, юний мандрівнику, дорога матусю, ріднесенька моя.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4215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Редагування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773" y="1087395"/>
            <a:ext cx="10946027" cy="508956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uk-UA" sz="4400" i="1" dirty="0"/>
              <a:t>Василь Петрович, принесіть мені документи.</a:t>
            </a:r>
          </a:p>
          <a:p>
            <a:pPr marL="514350" indent="-514350">
              <a:buAutoNum type="arabicPeriod"/>
            </a:pPr>
            <a:r>
              <a:rPr lang="uk-UA" sz="4400" i="1" dirty="0"/>
              <a:t>  Від мене, Микола, ніколи ти не чув правди. </a:t>
            </a:r>
          </a:p>
          <a:p>
            <a:pPr marL="514350" indent="-514350">
              <a:buAutoNum type="arabicPeriod"/>
            </a:pPr>
            <a:r>
              <a:rPr lang="uk-UA" sz="4400" i="1" dirty="0"/>
              <a:t> Я марила про тебе, мій панич.</a:t>
            </a:r>
          </a:p>
          <a:p>
            <a:pPr marL="514350" indent="-514350">
              <a:buAutoNum type="arabicPeriod"/>
            </a:pPr>
            <a:r>
              <a:rPr lang="uk-UA" sz="4400" i="1" dirty="0"/>
              <a:t>  Навчи мене, поезія, терпіння. 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3783503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Робота  в групах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054" y="1050324"/>
            <a:ext cx="10797746" cy="5126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«</a:t>
            </a:r>
            <a:r>
              <a:rPr lang="uk-UA" sz="4000" dirty="0"/>
              <a:t>Хто більше?» </a:t>
            </a:r>
          </a:p>
          <a:p>
            <a:pPr marL="0" indent="0">
              <a:buNone/>
            </a:pPr>
            <a:r>
              <a:rPr lang="uk-UA" sz="4000" dirty="0"/>
              <a:t>Пригадайте поезії із звертаннями . </a:t>
            </a:r>
            <a:r>
              <a:rPr lang="uk-UA" sz="4000" dirty="0" err="1"/>
              <a:t>Випишіть</a:t>
            </a:r>
            <a:r>
              <a:rPr lang="uk-UA" sz="4000" dirty="0"/>
              <a:t> із них речення зі звертаннями </a:t>
            </a:r>
          </a:p>
          <a:p>
            <a:pPr marL="0" indent="0">
              <a:buNone/>
            </a:pPr>
            <a:endParaRPr lang="uk-UA" sz="4000" dirty="0"/>
          </a:p>
          <a:p>
            <a:pPr marL="0" indent="0">
              <a:buNone/>
            </a:pPr>
            <a:r>
              <a:rPr lang="uk-UA" sz="4000" dirty="0"/>
              <a:t>Наприклад:</a:t>
            </a:r>
          </a:p>
          <a:p>
            <a:pPr marL="0" indent="0">
              <a:buNone/>
            </a:pPr>
            <a:r>
              <a:rPr lang="uk-UA" sz="4000" dirty="0"/>
              <a:t>- Виростеш ти, сину, вирушиш в дорогу  (В. Симоненко).</a:t>
            </a:r>
          </a:p>
          <a:p>
            <a:pPr marL="0" indent="0">
              <a:buNone/>
            </a:pPr>
            <a:endParaRPr lang="uk-UA" sz="4000" dirty="0"/>
          </a:p>
          <a:p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1590077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Готуємося до ЗНО/НМТ</a:t>
            </a:r>
            <a:br>
              <a:rPr lang="uk-UA" dirty="0"/>
            </a:br>
            <a:r>
              <a:rPr lang="uk-UA" i="1" dirty="0"/>
              <a:t>	Виконайте тестові завдання.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1. Виберіть речення зі звертанням.</a:t>
            </a:r>
            <a:endParaRPr lang="uk-UA" dirty="0"/>
          </a:p>
          <a:p>
            <a:r>
              <a:rPr lang="uk-UA" dirty="0"/>
              <a:t>А Хто ти, мрія чи сон? (Леся Українка)</a:t>
            </a:r>
          </a:p>
          <a:p>
            <a:r>
              <a:rPr lang="uk-UA" dirty="0"/>
              <a:t>Б Слово! Як воно потрібне дитині кожної хвилини — і тоді, коли вона втішається радощами життя, і тоді, коли її серце стискає сум .</a:t>
            </a:r>
          </a:p>
          <a:p>
            <a:r>
              <a:rPr lang="uk-UA" dirty="0"/>
              <a:t>В Гей, </a:t>
            </a:r>
            <a:r>
              <a:rPr lang="uk-UA" dirty="0" err="1"/>
              <a:t>шаленая</a:t>
            </a:r>
            <a:r>
              <a:rPr lang="uk-UA" dirty="0"/>
              <a:t> пісне! І в кого вдалась ти така непокірна? </a:t>
            </a:r>
          </a:p>
          <a:p>
            <a:r>
              <a:rPr lang="uk-UA" dirty="0"/>
              <a:t>Г Чуття, і бажання, й надії! Живи і надійся на них . </a:t>
            </a:r>
          </a:p>
          <a:p>
            <a:r>
              <a:rPr lang="uk-UA" dirty="0"/>
              <a:t>Д І тоді мій край стражденний, винісши негоду, і труд, і подвиг славлячи в житті, синам-героям пам’ятник </a:t>
            </a:r>
            <a:r>
              <a:rPr lang="uk-UA" dirty="0" err="1"/>
              <a:t>возводить</a:t>
            </a:r>
            <a:r>
              <a:rPr lang="uk-UA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649312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114" y="365125"/>
            <a:ext cx="10414686" cy="524561"/>
          </a:xfrm>
        </p:spPr>
        <p:txBody>
          <a:bodyPr>
            <a:normAutofit fontScale="90000"/>
          </a:bodyPr>
          <a:lstStyle/>
          <a:p>
            <a:r>
              <a:rPr lang="uk-UA" dirty="0"/>
              <a:t>Мета уроку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918" y="889686"/>
            <a:ext cx="11602996" cy="5633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/>
              <a:t>• узагальнити і закріпити знання  про прості речення, ускладнені звертаннями; </a:t>
            </a:r>
          </a:p>
          <a:p>
            <a:r>
              <a:rPr lang="uk-UA" dirty="0"/>
              <a:t>удосконалити вміння знаходити речення, ускладнені звертаннями; </a:t>
            </a:r>
          </a:p>
          <a:p>
            <a:pPr lvl="0"/>
            <a:r>
              <a:rPr lang="uk-UA" dirty="0"/>
              <a:t>закріплювати навички правильної розстановки розділових знаків у  реченнях із звертаннями; формувати уявлення про особливості зв’язного мовлення залежно від умов і мети спілкування;</a:t>
            </a:r>
          </a:p>
          <a:p>
            <a:pPr lvl="0"/>
            <a:r>
              <a:rPr lang="uk-UA" dirty="0"/>
              <a:t>формувати вміння вчитися впродовж життя: постійно поповнювати власний словниковий запас, користуватися різними джерелами довідкової інформації; </a:t>
            </a:r>
          </a:p>
          <a:p>
            <a:pPr lvl="0"/>
            <a:r>
              <a:rPr lang="uk-UA" dirty="0"/>
              <a:t>розвивати повагу й увагу до слова,  логічне  та образне мислення, пам’ять, емоційну та естетичну сфери, збагачувати й уточнювати словниковий запас учнів;</a:t>
            </a:r>
          </a:p>
          <a:p>
            <a:pPr lvl="0"/>
            <a:r>
              <a:rPr lang="uk-UA" dirty="0"/>
              <a:t>виховувати повагу до України,  прищеплювати любов до  культури та мистецтва.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63136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2.	У якому реченні неправильно розставлено розділові знаки?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А    Співай, </a:t>
            </a:r>
            <a:r>
              <a:rPr lang="uk-UA" dirty="0" err="1"/>
              <a:t>поете</a:t>
            </a:r>
            <a:r>
              <a:rPr lang="uk-UA" dirty="0"/>
              <a:t>, будь завжди хорошим другом правди й сили .</a:t>
            </a:r>
          </a:p>
          <a:p>
            <a:pPr marL="0" indent="0">
              <a:buNone/>
            </a:pPr>
            <a:r>
              <a:rPr lang="uk-UA" dirty="0"/>
              <a:t>Б    Слово, моя ти </a:t>
            </a:r>
            <a:r>
              <a:rPr lang="uk-UA" dirty="0" err="1"/>
              <a:t>єдиная</a:t>
            </a:r>
            <a:r>
              <a:rPr lang="uk-UA" dirty="0"/>
              <a:t> зброє, ми не повинні загинуть обоє! </a:t>
            </a:r>
          </a:p>
          <a:p>
            <a:pPr marL="0" indent="0">
              <a:buNone/>
            </a:pPr>
            <a:r>
              <a:rPr lang="uk-UA" dirty="0"/>
              <a:t>В    Мріє, не зрадь .</a:t>
            </a:r>
          </a:p>
          <a:p>
            <a:pPr marL="0" indent="0">
              <a:buNone/>
            </a:pPr>
            <a:r>
              <a:rPr lang="uk-UA" dirty="0"/>
              <a:t>Г    Ой волохи, волохи, вас осталося трохи .</a:t>
            </a:r>
          </a:p>
          <a:p>
            <a:pPr marL="0" indent="0">
              <a:buNone/>
            </a:pPr>
            <a:r>
              <a:rPr lang="uk-UA" dirty="0"/>
              <a:t>Д    Рости, міцній моя Вкраїно, во ім’я щастя на землі .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98417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3.Поширеним звертанням ускладнено речення (розділові знаки опущено</a:t>
            </a:r>
            <a:r>
              <a:rPr lang="ru-RU" dirty="0"/>
              <a:t>) 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849" y="1396314"/>
            <a:ext cx="11081951" cy="478064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r>
              <a:rPr lang="uk-UA" b="1" dirty="0"/>
              <a:t>А</a:t>
            </a:r>
            <a:r>
              <a:rPr lang="uk-UA" dirty="0"/>
              <a:t> Ой не крийся природо не крийся що ти в лузі за літом у тузі.</a:t>
            </a:r>
          </a:p>
          <a:p>
            <a:r>
              <a:rPr lang="uk-UA" b="1" dirty="0"/>
              <a:t>Б</a:t>
            </a:r>
            <a:r>
              <a:rPr lang="uk-UA" dirty="0"/>
              <a:t> Тебе я земле всю сходив до краю.</a:t>
            </a:r>
          </a:p>
          <a:p>
            <a:r>
              <a:rPr lang="uk-UA" b="1" dirty="0"/>
              <a:t>В</a:t>
            </a:r>
            <a:r>
              <a:rPr lang="uk-UA" dirty="0"/>
              <a:t> Нікому солодкі мої не дано пізнати до кінця істину.</a:t>
            </a:r>
          </a:p>
          <a:p>
            <a:r>
              <a:rPr lang="uk-UA" b="1" dirty="0"/>
              <a:t>Г</a:t>
            </a:r>
            <a:r>
              <a:rPr lang="uk-UA" dirty="0"/>
              <a:t> Нехай гнеться лоза а ти дубе кріпись.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74586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4. Двома звертаннями ускладнено речення (розділові знаки опущено)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276" y="1690688"/>
            <a:ext cx="11032524" cy="4486275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А</a:t>
            </a:r>
            <a:r>
              <a:rPr lang="uk-UA" dirty="0"/>
              <a:t> Я люблю тебе поле твої пахощі й цвіт.</a:t>
            </a:r>
          </a:p>
          <a:p>
            <a:pPr marL="0" indent="0">
              <a:buNone/>
            </a:pPr>
            <a:r>
              <a:rPr lang="uk-UA" b="1" dirty="0"/>
              <a:t>Б</a:t>
            </a:r>
            <a:r>
              <a:rPr lang="uk-UA" dirty="0"/>
              <a:t> Рідна мати моя ти ночей не </a:t>
            </a:r>
            <a:r>
              <a:rPr lang="uk-UA" dirty="0" err="1"/>
              <a:t>доспала</a:t>
            </a:r>
            <a:r>
              <a:rPr lang="uk-UA" dirty="0"/>
              <a:t> і водила мене у поля край села.</a:t>
            </a:r>
          </a:p>
          <a:p>
            <a:pPr marL="0" indent="0">
              <a:buNone/>
            </a:pPr>
            <a:r>
              <a:rPr lang="uk-UA" b="1" dirty="0"/>
              <a:t>В</a:t>
            </a:r>
            <a:r>
              <a:rPr lang="uk-UA" dirty="0"/>
              <a:t> Через тумани лихі через </a:t>
            </a:r>
            <a:r>
              <a:rPr lang="uk-UA" dirty="0" err="1"/>
              <a:t>великеє</a:t>
            </a:r>
            <a:r>
              <a:rPr lang="uk-UA" dirty="0"/>
              <a:t> горе ти світиш мені моя зоре.</a:t>
            </a:r>
          </a:p>
          <a:p>
            <a:pPr marL="0" indent="0">
              <a:buNone/>
            </a:pPr>
            <a:r>
              <a:rPr lang="uk-UA" b="1" dirty="0"/>
              <a:t>Г</a:t>
            </a:r>
            <a:r>
              <a:rPr lang="uk-UA" dirty="0"/>
              <a:t> Припливайте до колиски лебеді як мрії опустіться тихі зорі синові під вії.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959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5. Правильно поставлено розділові знаки в реченні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486" y="2024320"/>
            <a:ext cx="11106665" cy="4486275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А</a:t>
            </a:r>
            <a:r>
              <a:rPr lang="uk-UA" dirty="0"/>
              <a:t>   О, Борисфене, батьку наш і друже, біля твоїх родючих берегів ти нас з'єднав в часи прадавніх зрушень.</a:t>
            </a:r>
          </a:p>
          <a:p>
            <a:pPr marL="0" indent="0">
              <a:buNone/>
            </a:pPr>
            <a:r>
              <a:rPr lang="uk-UA" b="1" dirty="0"/>
              <a:t>Б</a:t>
            </a:r>
            <a:r>
              <a:rPr lang="uk-UA" dirty="0"/>
              <a:t>   О панно Інно, панно Інно, любові усміх квітне раз – ще й </a:t>
            </a:r>
            <a:r>
              <a:rPr lang="uk-UA" dirty="0" err="1"/>
              <a:t>тлінно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b="1" dirty="0"/>
              <a:t>В</a:t>
            </a:r>
            <a:r>
              <a:rPr lang="uk-UA" dirty="0"/>
              <a:t>   Дозволь мені великий господине, розважити книжками смуток твій.</a:t>
            </a:r>
          </a:p>
          <a:p>
            <a:pPr marL="0" indent="0">
              <a:buNone/>
            </a:pPr>
            <a:r>
              <a:rPr lang="uk-UA" b="1" dirty="0"/>
              <a:t>Г</a:t>
            </a:r>
            <a:r>
              <a:rPr lang="uk-UA" dirty="0"/>
              <a:t>   </a:t>
            </a:r>
            <a:r>
              <a:rPr lang="uk-UA" dirty="0" err="1"/>
              <a:t>Ех</a:t>
            </a:r>
            <a:r>
              <a:rPr lang="uk-UA" dirty="0"/>
              <a:t> доле моя, не лякай мене!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732489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Знайдіть звертання, поясніть розділові знаки при них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uk-UA" dirty="0"/>
              <a:t>Що братику посієш, те й пожнеш . </a:t>
            </a:r>
          </a:p>
          <a:p>
            <a:pPr marL="514350" indent="-514350">
              <a:buAutoNum type="arabicPeriod"/>
            </a:pPr>
            <a:r>
              <a:rPr lang="uk-UA" dirty="0"/>
              <a:t> </a:t>
            </a:r>
            <a:r>
              <a:rPr lang="uk-UA" dirty="0" err="1"/>
              <a:t>Любая</a:t>
            </a:r>
            <a:r>
              <a:rPr lang="uk-UA" dirty="0"/>
              <a:t> </a:t>
            </a:r>
            <a:r>
              <a:rPr lang="uk-UA" dirty="0" err="1"/>
              <a:t>милая</a:t>
            </a:r>
            <a:r>
              <a:rPr lang="uk-UA" dirty="0"/>
              <a:t> чи засмучена ти ходиш, чи налита щастям вкрай?</a:t>
            </a:r>
          </a:p>
          <a:p>
            <a:pPr marL="514350" indent="-514350">
              <a:buAutoNum type="arabicPeriod"/>
            </a:pPr>
            <a:r>
              <a:rPr lang="uk-UA" dirty="0"/>
              <a:t>Куди ти мчиш, куди летиш моїх поривів птице рання? </a:t>
            </a:r>
          </a:p>
          <a:p>
            <a:pPr marL="514350" indent="-514350">
              <a:buAutoNum type="arabicPeriod"/>
            </a:pPr>
            <a:r>
              <a:rPr lang="uk-UA" dirty="0"/>
              <a:t> Яка ж гірка о Господи ця чаша . </a:t>
            </a:r>
          </a:p>
          <a:p>
            <a:pPr marL="514350" indent="-514350">
              <a:buAutoNum type="arabicPeriod"/>
            </a:pPr>
            <a:r>
              <a:rPr lang="uk-UA" dirty="0"/>
              <a:t>Ой хлопче </a:t>
            </a:r>
            <a:r>
              <a:rPr lang="uk-UA" dirty="0" err="1"/>
              <a:t>хлопче</a:t>
            </a:r>
            <a:r>
              <a:rPr lang="uk-UA" dirty="0"/>
              <a:t> ти в </a:t>
            </a:r>
            <a:r>
              <a:rPr lang="uk-UA" dirty="0" err="1"/>
              <a:t>одчаю</a:t>
            </a:r>
            <a:r>
              <a:rPr lang="uk-UA" dirty="0"/>
              <a:t> красі нестямній в очі глянь! </a:t>
            </a:r>
          </a:p>
          <a:p>
            <a:pPr marL="514350" indent="-514350">
              <a:buAutoNum type="arabicPeriod"/>
            </a:pPr>
            <a:r>
              <a:rPr lang="uk-UA" dirty="0"/>
              <a:t> Розцвітай ти веснонько красна духом творчості все онови . </a:t>
            </a:r>
          </a:p>
          <a:p>
            <a:pPr marL="514350" indent="-514350">
              <a:buAutoNum type="arabicPeriod"/>
            </a:pPr>
            <a:r>
              <a:rPr lang="uk-UA" dirty="0"/>
              <a:t> Благословенні ви сліди не змиті вічності дощами, мандрівника Сковороди </a:t>
            </a:r>
          </a:p>
          <a:p>
            <a:pPr marL="514350" indent="-514350">
              <a:buAutoNum type="arabicPeriod"/>
            </a:pPr>
            <a:r>
              <a:rPr lang="uk-UA" dirty="0"/>
              <a:t> Брат ти мій яка холоднеча! </a:t>
            </a:r>
          </a:p>
        </p:txBody>
      </p:sp>
    </p:spTree>
    <p:extLst>
      <p:ext uri="{BB962C8B-B14F-4D97-AF65-F5344CB8AC3E}">
        <p14:creationId xmlns:p14="http://schemas.microsoft.com/office/powerpoint/2010/main" val="2224732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Рефлексія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849" y="926757"/>
            <a:ext cx="11081951" cy="525020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i="1" dirty="0"/>
              <a:t>   На </a:t>
            </a:r>
            <a:r>
              <a:rPr lang="uk-UA" i="1" dirty="0" err="1"/>
              <a:t>уроці</a:t>
            </a:r>
            <a:r>
              <a:rPr lang="uk-UA" i="1" dirty="0"/>
              <a:t> я…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дізнався (-</a:t>
            </a:r>
            <a:r>
              <a:rPr lang="uk-UA" i="1" dirty="0" err="1"/>
              <a:t>лася</a:t>
            </a:r>
            <a:r>
              <a:rPr lang="uk-UA" i="1" dirty="0"/>
              <a:t>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зрозумів (-ла)…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так і не зрозумів (-ла)…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навчився(</a:t>
            </a:r>
            <a:r>
              <a:rPr lang="uk-UA" i="1" dirty="0" err="1"/>
              <a:t>лася</a:t>
            </a:r>
            <a:r>
              <a:rPr lang="uk-UA" i="1" dirty="0"/>
              <a:t>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повторив(-ла)…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узагальнив(-ла)…</a:t>
            </a:r>
            <a:endParaRPr lang="uk-UA" dirty="0"/>
          </a:p>
          <a:p>
            <a:pPr marL="0" indent="0">
              <a:buNone/>
            </a:pPr>
            <a:r>
              <a:rPr lang="uk-UA" i="1" dirty="0"/>
              <a:t>- на наступному </a:t>
            </a:r>
            <a:r>
              <a:rPr lang="uk-UA" i="1" dirty="0" err="1"/>
              <a:t>уроці</a:t>
            </a:r>
            <a:r>
              <a:rPr lang="uk-UA" i="1" dirty="0"/>
              <a:t> я хочу…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798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140" y="142704"/>
            <a:ext cx="10515600" cy="1325563"/>
          </a:xfrm>
        </p:spPr>
        <p:txBody>
          <a:bodyPr/>
          <a:lstStyle/>
          <a:p>
            <a:pPr lvl="0"/>
            <a:r>
              <a:rPr lang="uk-UA" b="1" dirty="0"/>
              <a:t>Інтелектуальна розминка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492" y="889686"/>
            <a:ext cx="11094308" cy="528727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uk-UA" dirty="0"/>
          </a:p>
          <a:p>
            <a:pPr lvl="0"/>
            <a:r>
              <a:rPr lang="uk-UA" sz="4000" dirty="0"/>
              <a:t>Яке речення називають простим?</a:t>
            </a:r>
          </a:p>
          <a:p>
            <a:pPr lvl="0"/>
            <a:r>
              <a:rPr lang="uk-UA" sz="4000" dirty="0"/>
              <a:t>Чим воно може бути ускладненим?</a:t>
            </a:r>
          </a:p>
          <a:p>
            <a:pPr lvl="0"/>
            <a:r>
              <a:rPr lang="uk-UA" sz="4000" dirty="0"/>
              <a:t>Звертання – це …</a:t>
            </a:r>
          </a:p>
          <a:p>
            <a:pPr lvl="0"/>
            <a:r>
              <a:rPr lang="uk-UA" sz="4000" dirty="0"/>
              <a:t>Звертання має форму …</a:t>
            </a:r>
          </a:p>
          <a:p>
            <a:pPr lvl="0"/>
            <a:r>
              <a:rPr lang="uk-UA" sz="4000" dirty="0"/>
              <a:t>Звертання в реченні …</a:t>
            </a:r>
          </a:p>
          <a:p>
            <a:pPr lvl="0"/>
            <a:r>
              <a:rPr lang="uk-UA" sz="4000" dirty="0"/>
              <a:t>На письмі звертання  …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023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uk-UA" altLang="ru-RU" sz="4400" b="1" dirty="0">
                <a:solidFill>
                  <a:schemeClr val="bg1"/>
                </a:solidFill>
                <a:latin typeface="Book Antiqua" panose="02040602050305030304" pitchFamily="18" charset="0"/>
              </a:rPr>
              <a:t>Звертання – це слово або сполучення слів, що називає особу чи предмет, до якого звертається мовець.</a:t>
            </a:r>
          </a:p>
          <a:p>
            <a:pPr algn="just">
              <a:lnSpc>
                <a:spcPct val="80000"/>
              </a:lnSpc>
              <a:defRPr/>
            </a:pPr>
            <a:r>
              <a:rPr lang="uk-UA" alt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	</a:t>
            </a:r>
            <a:r>
              <a:rPr lang="uk-UA" altLang="ru-RU" sz="4400" b="1" dirty="0">
                <a:solidFill>
                  <a:schemeClr val="bg1"/>
                </a:solidFill>
                <a:latin typeface="Book Antiqua" panose="02040602050305030304" pitchFamily="18" charset="0"/>
              </a:rPr>
              <a:t>Основна функція звертання </a:t>
            </a:r>
            <a:r>
              <a:rPr lang="uk-UA" alt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– </a:t>
            </a:r>
            <a:r>
              <a:rPr lang="uk-UA" altLang="ru-RU" sz="44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привернути увагу співрозмовника</a:t>
            </a:r>
            <a:r>
              <a:rPr lang="uk-UA" altLang="ru-RU" sz="4400" dirty="0">
                <a:solidFill>
                  <a:schemeClr val="bg1"/>
                </a:solidFill>
                <a:latin typeface="Book Antiqua" panose="02040602050305030304" pitchFamily="18" charset="0"/>
              </a:rPr>
              <a:t>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505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dirty="0"/>
              <a:t>Наприклад:</a:t>
            </a:r>
          </a:p>
          <a:p>
            <a:r>
              <a:rPr lang="uk-UA" b="1" dirty="0"/>
              <a:t> </a:t>
            </a:r>
            <a:r>
              <a:rPr lang="uk-UA" b="1" dirty="0">
                <a:solidFill>
                  <a:schemeClr val="bg1"/>
                </a:solidFill>
              </a:rPr>
              <a:t>Мамо,</a:t>
            </a:r>
            <a:r>
              <a:rPr lang="uk-UA" dirty="0"/>
              <a:t> я тебе люблю. </a:t>
            </a:r>
            <a:r>
              <a:rPr lang="uk-UA" b="1" dirty="0">
                <a:solidFill>
                  <a:schemeClr val="bg1"/>
                </a:solidFill>
              </a:rPr>
              <a:t>Україно</a:t>
            </a:r>
            <a:r>
              <a:rPr lang="uk-UA" b="1" dirty="0"/>
              <a:t>!</a:t>
            </a:r>
            <a:r>
              <a:rPr lang="uk-UA" dirty="0"/>
              <a:t> Ти для мене диво. </a:t>
            </a:r>
          </a:p>
          <a:p>
            <a:r>
              <a:rPr lang="uk-UA" dirty="0"/>
              <a:t>І ти, </a:t>
            </a:r>
            <a:r>
              <a:rPr lang="uk-UA" b="1" dirty="0">
                <a:solidFill>
                  <a:schemeClr val="bg1"/>
                </a:solidFill>
              </a:rPr>
              <a:t>людино,</a:t>
            </a:r>
            <a:r>
              <a:rPr lang="uk-UA" dirty="0"/>
              <a:t> </a:t>
            </a:r>
            <a:r>
              <a:rPr lang="uk-UA" dirty="0" err="1"/>
              <a:t>повір</a:t>
            </a:r>
            <a:r>
              <a:rPr lang="uk-UA" dirty="0"/>
              <a:t> у себе. </a:t>
            </a:r>
          </a:p>
          <a:p>
            <a:r>
              <a:rPr lang="uk-UA" dirty="0" err="1"/>
              <a:t>Зашуми</a:t>
            </a:r>
            <a:r>
              <a:rPr lang="uk-UA" dirty="0"/>
              <a:t> весною</a:t>
            </a:r>
            <a:r>
              <a:rPr lang="uk-UA" dirty="0">
                <a:solidFill>
                  <a:schemeClr val="bg1"/>
                </a:solidFill>
              </a:rPr>
              <a:t>, </a:t>
            </a:r>
            <a:r>
              <a:rPr lang="uk-UA" b="1" dirty="0" err="1">
                <a:solidFill>
                  <a:schemeClr val="bg1"/>
                </a:solidFill>
              </a:rPr>
              <a:t>зелен</a:t>
            </a:r>
            <a:r>
              <a:rPr lang="uk-UA" b="1" dirty="0">
                <a:solidFill>
                  <a:schemeClr val="bg1"/>
                </a:solidFill>
              </a:rPr>
              <a:t> </a:t>
            </a:r>
            <a:r>
              <a:rPr lang="uk-UA" b="1" dirty="0" err="1">
                <a:solidFill>
                  <a:schemeClr val="bg1"/>
                </a:solidFill>
              </a:rPr>
              <a:t>луже</a:t>
            </a:r>
            <a:r>
              <a:rPr lang="uk-UA" b="1" dirty="0"/>
              <a:t>.</a:t>
            </a:r>
            <a:endParaRPr lang="uk-UA" dirty="0"/>
          </a:p>
          <a:p>
            <a:endParaRPr lang="uk-UA" b="1" dirty="0"/>
          </a:p>
          <a:p>
            <a:pPr marL="0" indent="0">
              <a:buNone/>
            </a:pPr>
            <a:r>
              <a:rPr lang="uk-UA" b="1" dirty="0"/>
              <a:t>Звертання може бути виражене:</a:t>
            </a:r>
            <a:endParaRPr lang="uk-UA" dirty="0"/>
          </a:p>
          <a:p>
            <a:r>
              <a:rPr lang="uk-UA" dirty="0"/>
              <a:t>- кличною формою іменника: </a:t>
            </a:r>
            <a:r>
              <a:rPr lang="uk-UA" i="1" dirty="0"/>
              <a:t>Що, </a:t>
            </a:r>
            <a:r>
              <a:rPr lang="uk-UA" b="1" i="1" dirty="0">
                <a:solidFill>
                  <a:schemeClr val="bg1"/>
                </a:solidFill>
              </a:rPr>
              <a:t>братику</a:t>
            </a:r>
            <a:r>
              <a:rPr lang="uk-UA" i="1" dirty="0"/>
              <a:t>, посіяв, те й пожни!</a:t>
            </a:r>
            <a:endParaRPr lang="uk-UA" dirty="0"/>
          </a:p>
          <a:p>
            <a:r>
              <a:rPr lang="uk-UA" dirty="0"/>
              <a:t>- прикметником, ужитим у значенні іменника: </a:t>
            </a:r>
            <a:r>
              <a:rPr lang="uk-UA" i="1" dirty="0"/>
              <a:t>Будь щаслива та здорова, </a:t>
            </a:r>
            <a:r>
              <a:rPr lang="uk-UA" b="1" i="1" dirty="0">
                <a:solidFill>
                  <a:schemeClr val="bg1"/>
                </a:solidFill>
              </a:rPr>
              <a:t>чорноброва</a:t>
            </a:r>
            <a:r>
              <a:rPr lang="uk-UA" i="1" dirty="0"/>
              <a:t>.</a:t>
            </a:r>
            <a:r>
              <a:rPr lang="uk-UA" dirty="0"/>
              <a:t>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246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uk-UA" altLang="ru-RU" sz="3600" b="1" u="sng" dirty="0">
                <a:solidFill>
                  <a:schemeClr val="bg1"/>
                </a:solidFill>
                <a:latin typeface="Book Antiqua" panose="02040602050305030304" pitchFamily="18" charset="0"/>
              </a:rPr>
              <a:t>Звертання, як правило, виражається:</a:t>
            </a:r>
            <a:br>
              <a:rPr lang="uk-UA" altLang="ru-RU" sz="3600" b="1" u="sng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uk-UA" altLang="ru-RU" sz="3600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- іменником у кличному відмінку (в однині) або в називному відмінку – у множині:</a:t>
            </a:r>
            <a:br>
              <a:rPr lang="uk-UA" altLang="ru-RU" sz="3600" b="1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uk-UA" altLang="ru-RU" dirty="0">
                <a:latin typeface="Book Antiqua" panose="02040602050305030304" pitchFamily="18" charset="0"/>
              </a:rPr>
              <a:t>	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914" y="1581664"/>
            <a:ext cx="10871886" cy="504155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uk-UA" alt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Україно! 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Ти для мене диво!   (В. Симоненко)</a:t>
            </a:r>
          </a:p>
          <a:p>
            <a:pPr algn="just">
              <a:lnSpc>
                <a:spcPct val="110000"/>
              </a:lnSpc>
            </a:pP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Я не тебе люблю, о ні.</a:t>
            </a:r>
          </a:p>
          <a:p>
            <a:pPr algn="just">
              <a:lnSpc>
                <a:spcPct val="110000"/>
              </a:lnSpc>
            </a:pPr>
            <a:r>
              <a:rPr lang="uk-UA" alt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Моя хистка лілеє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,</a:t>
            </a:r>
          </a:p>
          <a:p>
            <a:pPr algn="just">
              <a:lnSpc>
                <a:spcPct val="110000"/>
              </a:lnSpc>
            </a:pP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Не </a:t>
            </a:r>
            <a:r>
              <a:rPr lang="uk-UA" altLang="ru-RU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оченька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 твої ясні,</a:t>
            </a:r>
          </a:p>
          <a:p>
            <a:pPr algn="just">
              <a:lnSpc>
                <a:spcPct val="110000"/>
              </a:lnSpc>
            </a:pP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Не </a:t>
            </a:r>
            <a:r>
              <a:rPr lang="uk-UA" altLang="ru-RU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ліченько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uk-UA" altLang="ru-RU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блідеє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…        (І. Франко)</a:t>
            </a:r>
          </a:p>
          <a:p>
            <a:r>
              <a:rPr 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Сини </a:t>
            </a:r>
            <a:r>
              <a:rPr lang="ru-RU" b="1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мої</a:t>
            </a:r>
            <a:r>
              <a:rPr 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! </a:t>
            </a:r>
            <a:r>
              <a:rPr lang="ru-RU" b="1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орли</a:t>
            </a:r>
            <a:r>
              <a:rPr 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b="1" i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мої</a:t>
            </a:r>
            <a:r>
              <a:rPr lang="ru-RU" b="1" i="1" dirty="0">
                <a:solidFill>
                  <a:schemeClr val="bg1"/>
                </a:solidFill>
                <a:latin typeface="Book Antiqua" panose="02040602050305030304" pitchFamily="18" charset="0"/>
              </a:rPr>
              <a:t>!</a:t>
            </a:r>
          </a:p>
          <a:p>
            <a:r>
              <a:rPr lang="ru-RU" dirty="0" err="1">
                <a:solidFill>
                  <a:schemeClr val="bg1"/>
                </a:solidFill>
                <a:latin typeface="Book Antiqua" panose="02040602050305030304" pitchFamily="18" charset="0"/>
              </a:rPr>
              <a:t>Летіть</a:t>
            </a:r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Book Antiqua" panose="02040602050305030304" pitchFamily="18" charset="0"/>
              </a:rPr>
              <a:t>Україну</a:t>
            </a:r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, —</a:t>
            </a:r>
          </a:p>
          <a:p>
            <a:r>
              <a:rPr lang="ru-RU" dirty="0" err="1">
                <a:solidFill>
                  <a:schemeClr val="bg1"/>
                </a:solidFill>
                <a:latin typeface="Book Antiqua" panose="02040602050305030304" pitchFamily="18" charset="0"/>
              </a:rPr>
              <a:t>Хоч</a:t>
            </a:r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 і лихо </a:t>
            </a:r>
            <a:r>
              <a:rPr lang="ru-RU" dirty="0" err="1">
                <a:solidFill>
                  <a:schemeClr val="bg1"/>
                </a:solidFill>
                <a:latin typeface="Book Antiqua" panose="02040602050305030304" pitchFamily="18" charset="0"/>
              </a:rPr>
              <a:t>зустрінеться</a:t>
            </a:r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,</a:t>
            </a:r>
          </a:p>
          <a:p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Так не на </a:t>
            </a:r>
            <a:r>
              <a:rPr lang="ru-RU" dirty="0" err="1">
                <a:solidFill>
                  <a:schemeClr val="bg1"/>
                </a:solidFill>
                <a:latin typeface="Book Antiqua" panose="02040602050305030304" pitchFamily="18" charset="0"/>
              </a:rPr>
              <a:t>чужині</a:t>
            </a:r>
            <a:r>
              <a:rPr lang="ru-RU" dirty="0">
                <a:solidFill>
                  <a:schemeClr val="bg1"/>
                </a:solidFill>
                <a:latin typeface="Book Antiqua" panose="02040602050305030304" pitchFamily="18" charset="0"/>
              </a:rPr>
              <a:t>.    </a:t>
            </a:r>
            <a:r>
              <a:rPr lang="uk-UA" altLang="ru-RU" i="1" dirty="0">
                <a:solidFill>
                  <a:schemeClr val="bg1"/>
                </a:solidFill>
                <a:latin typeface="Book Antiqua" panose="02040602050305030304" pitchFamily="18" charset="0"/>
              </a:rPr>
              <a:t> (Т. Шевченко).</a:t>
            </a:r>
          </a:p>
        </p:txBody>
      </p:sp>
    </p:spTree>
    <p:extLst>
      <p:ext uri="{BB962C8B-B14F-4D97-AF65-F5344CB8AC3E}">
        <p14:creationId xmlns:p14="http://schemas.microsoft.com/office/powerpoint/2010/main" val="315926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02" y="172995"/>
            <a:ext cx="11640065" cy="627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7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2406" y="148281"/>
            <a:ext cx="10941394" cy="154240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uk-UA" sz="4800" dirty="0"/>
              <a:t>Зауважте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406" y="1458098"/>
            <a:ext cx="10477500" cy="447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940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849" y="160638"/>
            <a:ext cx="11640065" cy="64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8995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1224</Words>
  <Application>Microsoft Office PowerPoint</Application>
  <PresentationFormat>Широкий екран</PresentationFormat>
  <Paragraphs>123</Paragraphs>
  <Slides>25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Тема Office</vt:lpstr>
      <vt:lpstr> Розділові знаки у простих реченнях, ускладнених звертаннями </vt:lpstr>
      <vt:lpstr>Мета уроку</vt:lpstr>
      <vt:lpstr>Інтелектуальна розминка </vt:lpstr>
      <vt:lpstr>Презентація PowerPoint</vt:lpstr>
      <vt:lpstr>Презентація PowerPoint</vt:lpstr>
      <vt:lpstr>Звертання, як правило, виражається: - іменником у кличному відмінку (в однині) або в називному відмінку – у множині:  </vt:lpstr>
      <vt:lpstr>Презентація PowerPoint</vt:lpstr>
      <vt:lpstr>Зауважте</vt:lpstr>
      <vt:lpstr>Презентація PowerPoint</vt:lpstr>
      <vt:lpstr>Презентація PowerPoint</vt:lpstr>
      <vt:lpstr>Презентація PowerPoint</vt:lpstr>
      <vt:lpstr>Презентація PowerPoint</vt:lpstr>
      <vt:lpstr>Запам'ятайте!  </vt:lpstr>
      <vt:lpstr>Диктант із коментуванням  </vt:lpstr>
      <vt:lpstr>Творче конструювання. </vt:lpstr>
      <vt:lpstr>Складання діалогів. Робота у парах </vt:lpstr>
      <vt:lpstr>Редагування </vt:lpstr>
      <vt:lpstr>Робота  в групах </vt:lpstr>
      <vt:lpstr>Готуємося до ЗНО/НМТ  Виконайте тестові завдання.</vt:lpstr>
      <vt:lpstr>2. У якому реченні неправильно розставлено розділові знаки? </vt:lpstr>
      <vt:lpstr>3.Поширеним звертанням ускладнено речення (розділові знаки опущено)  </vt:lpstr>
      <vt:lpstr>4. Двома звертаннями ускладнено речення (розділові знаки опущено) </vt:lpstr>
      <vt:lpstr>5. Правильно поставлено розділові знаки в реченні</vt:lpstr>
      <vt:lpstr>Знайдіть звертання, поясніть розділові знаки при них</vt:lpstr>
      <vt:lpstr>Рефлексія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Розділові знаки у простих реченнях, ускладнених звертаннями, однорідними членами речення</dc:title>
  <dc:creator>Учетная запись Майкрософт</dc:creator>
  <cp:lastModifiedBy>Елена Зайцева</cp:lastModifiedBy>
  <cp:revision>56</cp:revision>
  <dcterms:created xsi:type="dcterms:W3CDTF">2023-02-05T12:49:33Z</dcterms:created>
  <dcterms:modified xsi:type="dcterms:W3CDTF">2026-09-13T11:05:28Z</dcterms:modified>
</cp:coreProperties>
</file>