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84B2EF55-A0D6-4376-9F85-D8FBD909E8A8}" type="datetimeFigureOut">
              <a:rPr lang="uk-UA" smtClean="0"/>
              <a:t>19.05.2022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7C0CD3A0-BA4D-4558-9FAF-C53A2BD14FF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1889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2EF55-A0D6-4376-9F85-D8FBD909E8A8}" type="datetimeFigureOut">
              <a:rPr lang="uk-UA" smtClean="0"/>
              <a:t>19.05.2022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CD3A0-BA4D-4558-9FAF-C53A2BD14FF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27529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2EF55-A0D6-4376-9F85-D8FBD909E8A8}" type="datetimeFigureOut">
              <a:rPr lang="uk-UA" smtClean="0"/>
              <a:t>19.05.2022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CD3A0-BA4D-4558-9FAF-C53A2BD14FF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93800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2EF55-A0D6-4376-9F85-D8FBD909E8A8}" type="datetimeFigureOut">
              <a:rPr lang="uk-UA" smtClean="0"/>
              <a:t>19.05.2022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CD3A0-BA4D-4558-9FAF-C53A2BD14FF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12626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2EF55-A0D6-4376-9F85-D8FBD909E8A8}" type="datetimeFigureOut">
              <a:rPr lang="uk-UA" smtClean="0"/>
              <a:t>19.05.2022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CD3A0-BA4D-4558-9FAF-C53A2BD14FF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38361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2EF55-A0D6-4376-9F85-D8FBD909E8A8}" type="datetimeFigureOut">
              <a:rPr lang="uk-UA" smtClean="0"/>
              <a:t>19.05.2022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CD3A0-BA4D-4558-9FAF-C53A2BD14FF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68515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2EF55-A0D6-4376-9F85-D8FBD909E8A8}" type="datetimeFigureOut">
              <a:rPr lang="uk-UA" smtClean="0"/>
              <a:t>19.05.2022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CD3A0-BA4D-4558-9FAF-C53A2BD14FF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34202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2EF55-A0D6-4376-9F85-D8FBD909E8A8}" type="datetimeFigureOut">
              <a:rPr lang="uk-UA" smtClean="0"/>
              <a:t>19.05.2022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CD3A0-BA4D-4558-9FAF-C53A2BD14FF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72818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2EF55-A0D6-4376-9F85-D8FBD909E8A8}" type="datetimeFigureOut">
              <a:rPr lang="uk-UA" smtClean="0"/>
              <a:t>19.05.2022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CD3A0-BA4D-4558-9FAF-C53A2BD14FF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56520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2EF55-A0D6-4376-9F85-D8FBD909E8A8}" type="datetimeFigureOut">
              <a:rPr lang="uk-UA" smtClean="0"/>
              <a:t>19.05.2022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CD3A0-BA4D-4558-9FAF-C53A2BD14FF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53970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2EF55-A0D6-4376-9F85-D8FBD909E8A8}" type="datetimeFigureOut">
              <a:rPr lang="uk-UA" smtClean="0"/>
              <a:t>19.05.2022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CD3A0-BA4D-4558-9FAF-C53A2BD14FF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292144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2EF55-A0D6-4376-9F85-D8FBD909E8A8}" type="datetimeFigureOut">
              <a:rPr lang="uk-UA" smtClean="0"/>
              <a:t>19.05.2022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CD3A0-BA4D-4558-9FAF-C53A2BD14FF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562563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2EF55-A0D6-4376-9F85-D8FBD909E8A8}" type="datetimeFigureOut">
              <a:rPr lang="uk-UA" smtClean="0"/>
              <a:t>19.05.2022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CD3A0-BA4D-4558-9FAF-C53A2BD14FF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293953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2EF55-A0D6-4376-9F85-D8FBD909E8A8}" type="datetimeFigureOut">
              <a:rPr lang="uk-UA" smtClean="0"/>
              <a:t>19.05.2022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CD3A0-BA4D-4558-9FAF-C53A2BD14FF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224771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 з малю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2EF55-A0D6-4376-9F85-D8FBD909E8A8}" type="datetimeFigureOut">
              <a:rPr lang="uk-UA" smtClean="0"/>
              <a:t>19.05.2022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CD3A0-BA4D-4558-9FAF-C53A2BD14FF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269447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84B2EF55-A0D6-4376-9F85-D8FBD909E8A8}" type="datetimeFigureOut">
              <a:rPr lang="uk-UA" smtClean="0"/>
              <a:t>19.05.2022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CD3A0-BA4D-4558-9FAF-C53A2BD14FF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584008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84B2EF55-A0D6-4376-9F85-D8FBD909E8A8}" type="datetimeFigureOut">
              <a:rPr lang="uk-UA" smtClean="0"/>
              <a:t>19.05.2022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CD3A0-BA4D-4558-9FAF-C53A2BD14FF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93841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84B2EF55-A0D6-4376-9F85-D8FBD909E8A8}" type="datetimeFigureOut">
              <a:rPr lang="uk-UA" smtClean="0"/>
              <a:t>19.05.2022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uk-UA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7C0CD3A0-BA4D-4558-9FAF-C53A2BD14FF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34188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E9697A-B188-42A9-8932-C4CC2D3A92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3171" y="1458710"/>
            <a:ext cx="8825658" cy="2677648"/>
          </a:xfrm>
        </p:spPr>
        <p:txBody>
          <a:bodyPr/>
          <a:lstStyle/>
          <a:p>
            <a:pPr algn="ctr"/>
            <a:r>
              <a:rPr lang="uk-UA" sz="6600" dirty="0">
                <a:latin typeface="Georgia" panose="02040502050405020303" pitchFamily="18" charset="0"/>
              </a:rPr>
              <a:t>Повторення вивченого у 8 класі</a:t>
            </a:r>
          </a:p>
        </p:txBody>
      </p:sp>
    </p:spTree>
    <p:extLst>
      <p:ext uri="{BB962C8B-B14F-4D97-AF65-F5344CB8AC3E}">
        <p14:creationId xmlns:p14="http://schemas.microsoft.com/office/powerpoint/2010/main" val="37176992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DA7E68-339C-4948-8530-9C8692929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>
                <a:latin typeface="Georgia" panose="02040502050405020303" pitchFamily="18" charset="0"/>
              </a:rPr>
              <a:t>СЛОВОСПОЛУЧЕННЯ 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F1C27DD4-6DF0-40CB-A5DD-9FA7C902DB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2151" y="2134166"/>
            <a:ext cx="10921098" cy="4351475"/>
          </a:xfrm>
        </p:spPr>
        <p:txBody>
          <a:bodyPr>
            <a:normAutofit/>
          </a:bodyPr>
          <a:lstStyle/>
          <a:p>
            <a:pPr algn="just"/>
            <a:r>
              <a:rPr lang="uk-UA" dirty="0">
                <a:solidFill>
                  <a:schemeClr val="tx1"/>
                </a:solidFill>
                <a:latin typeface="Georgia" panose="02040502050405020303" pitchFamily="18" charset="0"/>
              </a:rPr>
              <a:t>Вправа 1.</a:t>
            </a:r>
          </a:p>
          <a:p>
            <a:pPr marL="0" indent="0" algn="just">
              <a:buNone/>
            </a:pPr>
            <a:r>
              <a:rPr lang="uk-UA" dirty="0">
                <a:solidFill>
                  <a:schemeClr val="tx1"/>
                </a:solidFill>
                <a:latin typeface="Georgia" panose="02040502050405020303" pitchFamily="18" charset="0"/>
              </a:rPr>
              <a:t>Визначте, які з наведених поєднань не є словосполученнями.</a:t>
            </a:r>
          </a:p>
          <a:p>
            <a:pPr marL="0" indent="0" algn="just">
              <a:buNone/>
            </a:pPr>
            <a:r>
              <a:rPr lang="uk-UA" sz="2400" dirty="0">
                <a:solidFill>
                  <a:schemeClr val="tx1"/>
                </a:solidFill>
                <a:latin typeface="Georgia" panose="02040502050405020303" pitchFamily="18" charset="0"/>
              </a:rPr>
              <a:t>Укласти угоду; архіви й бібліотеки; на арені; творча робота; розуміти й відчувати; вода спадала; буду навчатись; духовний розвиток; протягом року; хліб і сіль; ранок позначався змінами; не більше чотирьох годин; необхідність порятунку; по пагорбах і долах; більш досвідчений; небо, оповите хмарами; рідне слово; упродовж століття; звернутися з листом; найменший у сім’ї; троянди й виноград; висловити надію; парко й духмяно; сидять, притулившись один до одного; на землі й на небі; думки, навіяні вітрами.</a:t>
            </a:r>
          </a:p>
        </p:txBody>
      </p:sp>
    </p:spTree>
    <p:extLst>
      <p:ext uri="{BB962C8B-B14F-4D97-AF65-F5344CB8AC3E}">
        <p14:creationId xmlns:p14="http://schemas.microsoft.com/office/powerpoint/2010/main" val="1592373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9B3A5134-20D6-4966-BF17-1F18AC2161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029" y="2103878"/>
            <a:ext cx="10713392" cy="44194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dirty="0">
                <a:solidFill>
                  <a:schemeClr val="tx1"/>
                </a:solidFill>
                <a:latin typeface="Georgia" panose="02040502050405020303" pitchFamily="18" charset="0"/>
              </a:rPr>
              <a:t>Вправа 2.</a:t>
            </a:r>
          </a:p>
          <a:p>
            <a:pPr marL="0" indent="0">
              <a:buNone/>
            </a:pPr>
            <a:r>
              <a:rPr lang="uk-UA" dirty="0">
                <a:solidFill>
                  <a:schemeClr val="tx1"/>
                </a:solidFill>
                <a:latin typeface="Georgia" panose="02040502050405020303" pitchFamily="18" charset="0"/>
              </a:rPr>
              <a:t>Випишіть усі словосполучення з тексту і зробіть їх синтаксичний розбір.</a:t>
            </a:r>
          </a:p>
          <a:p>
            <a:pPr marL="0" indent="0" algn="ctr">
              <a:buNone/>
            </a:pPr>
            <a:r>
              <a:rPr lang="uk-UA" sz="2400" dirty="0">
                <a:solidFill>
                  <a:schemeClr val="tx1"/>
                </a:solidFill>
                <a:latin typeface="Georgia" panose="02040502050405020303" pitchFamily="18" charset="0"/>
              </a:rPr>
              <a:t>Фінвал</a:t>
            </a:r>
          </a:p>
          <a:p>
            <a:pPr marL="0" indent="0" algn="just">
              <a:buNone/>
            </a:pPr>
            <a:r>
              <a:rPr lang="uk-UA" sz="2400" dirty="0">
                <a:solidFill>
                  <a:schemeClr val="tx1"/>
                </a:solidFill>
                <a:latin typeface="Georgia" panose="02040502050405020303" pitchFamily="18" charset="0"/>
              </a:rPr>
              <a:t>        Цей кит розповсюджений в холодних і помірних водах усіх океанів. У тропічні і субтропічні води не запливає. Влітку в пошуках їжі наближається до полярних льодів. Досягає довжини до 27 м і маси 100 т! За розмірами фінвал із усіх тварин планети поступається лише синьому китові. На відміну від синього кита, фінвал харчується не тільки планктоном, але й переслідує косяки мойви, оселедця та інших риб. За це його називають «оселедцевим» китом. </a:t>
            </a:r>
          </a:p>
        </p:txBody>
      </p:sp>
      <p:pic>
        <p:nvPicPr>
          <p:cNvPr id="1026" name="Picture 2" descr="Значение слова ФИНВАЛ - что это?">
            <a:extLst>
              <a:ext uri="{FF2B5EF4-FFF2-40B4-BE49-F238E27FC236}">
                <a16:creationId xmlns:a16="http://schemas.microsoft.com/office/drawing/2014/main" id="{1B6C0D7A-1B69-40CB-A2A8-7399870C38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0222" y="472077"/>
            <a:ext cx="2648195" cy="2648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8806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7312B068-AAD0-4B65-9C04-317D89B1D5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1895" y="2192190"/>
            <a:ext cx="8825659" cy="39823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err="1">
                <a:solidFill>
                  <a:schemeClr val="tx1"/>
                </a:solidFill>
                <a:latin typeface="Georgia" panose="02040502050405020303" pitchFamily="18" charset="0"/>
              </a:rPr>
              <a:t>Знайдіть</a:t>
            </a:r>
            <a:r>
              <a:rPr lang="ru-RU" dirty="0">
                <a:solidFill>
                  <a:schemeClr val="tx1"/>
                </a:solidFill>
                <a:latin typeface="Georgia" panose="02040502050405020303" pitchFamily="18" charset="0"/>
              </a:rPr>
              <a:t> помилки і </a:t>
            </a:r>
            <a:r>
              <a:rPr lang="ru-RU" dirty="0" err="1">
                <a:solidFill>
                  <a:schemeClr val="tx1"/>
                </a:solidFill>
                <a:latin typeface="Georgia" panose="02040502050405020303" pitchFamily="18" charset="0"/>
              </a:rPr>
              <a:t>запишіть</a:t>
            </a:r>
            <a:r>
              <a:rPr lang="ru-RU" dirty="0">
                <a:solidFill>
                  <a:schemeClr val="tx1"/>
                </a:solidFill>
                <a:latin typeface="Georgia" panose="02040502050405020303" pitchFamily="18" charset="0"/>
              </a:rPr>
              <a:t> правильно.</a:t>
            </a:r>
          </a:p>
          <a:p>
            <a:r>
              <a:rPr lang="ru-RU" dirty="0" err="1">
                <a:solidFill>
                  <a:schemeClr val="tx1"/>
                </a:solidFill>
                <a:latin typeface="Georgia" panose="02040502050405020303" pitchFamily="18" charset="0"/>
              </a:rPr>
              <a:t>Дякувати</a:t>
            </a:r>
            <a:r>
              <a:rPr lang="ru-RU" dirty="0">
                <a:solidFill>
                  <a:schemeClr val="tx1"/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Georgia" panose="02040502050405020303" pitchFamily="18" charset="0"/>
              </a:rPr>
              <a:t>водія</a:t>
            </a:r>
            <a:r>
              <a:rPr lang="ru-RU" dirty="0">
                <a:solidFill>
                  <a:schemeClr val="tx1"/>
                </a:solidFill>
                <a:latin typeface="Georgia" panose="02040502050405020303" pitchFamily="18" charset="0"/>
              </a:rPr>
              <a:t> –</a:t>
            </a:r>
          </a:p>
          <a:p>
            <a:r>
              <a:rPr lang="ru-RU" dirty="0">
                <a:solidFill>
                  <a:schemeClr val="tx1"/>
                </a:solidFill>
                <a:latin typeface="Georgia" panose="02040502050405020303" pitchFamily="18" charset="0"/>
              </a:rPr>
              <a:t>В </a:t>
            </a:r>
            <a:r>
              <a:rPr lang="ru-RU" dirty="0" err="1">
                <a:solidFill>
                  <a:schemeClr val="tx1"/>
                </a:solidFill>
                <a:latin typeface="Georgia" panose="02040502050405020303" pitchFamily="18" charset="0"/>
              </a:rPr>
              <a:t>одинадцять</a:t>
            </a:r>
            <a:r>
              <a:rPr lang="ru-RU" dirty="0">
                <a:solidFill>
                  <a:schemeClr val="tx1"/>
                </a:solidFill>
                <a:latin typeface="Georgia" panose="02040502050405020303" pitchFamily="18" charset="0"/>
              </a:rPr>
              <a:t> годин –</a:t>
            </a:r>
          </a:p>
          <a:p>
            <a:r>
              <a:rPr lang="ru-RU" dirty="0">
                <a:solidFill>
                  <a:schemeClr val="tx1"/>
                </a:solidFill>
                <a:latin typeface="Georgia" panose="02040502050405020303" pitchFamily="18" charset="0"/>
              </a:rPr>
              <a:t>У </a:t>
            </a:r>
            <a:r>
              <a:rPr lang="ru-RU" dirty="0" err="1">
                <a:solidFill>
                  <a:schemeClr val="tx1"/>
                </a:solidFill>
                <a:latin typeface="Georgia" panose="02040502050405020303" pitchFamily="18" charset="0"/>
              </a:rPr>
              <a:t>ліс</a:t>
            </a:r>
            <a:r>
              <a:rPr lang="ru-RU" dirty="0">
                <a:solidFill>
                  <a:schemeClr val="tx1"/>
                </a:solidFill>
                <a:latin typeface="Georgia" panose="02040502050405020303" pitchFamily="18" charset="0"/>
              </a:rPr>
              <a:t> за грибами –</a:t>
            </a:r>
          </a:p>
          <a:p>
            <a:r>
              <a:rPr lang="ru-RU" dirty="0" err="1">
                <a:solidFill>
                  <a:schemeClr val="tx1"/>
                </a:solidFill>
                <a:latin typeface="Georgia" panose="02040502050405020303" pitchFamily="18" charset="0"/>
              </a:rPr>
              <a:t>Вибачити</a:t>
            </a:r>
            <a:r>
              <a:rPr lang="ru-RU" dirty="0">
                <a:solidFill>
                  <a:schemeClr val="tx1"/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Georgia" panose="02040502050405020303" pitchFamily="18" charset="0"/>
              </a:rPr>
              <a:t>товариша</a:t>
            </a:r>
            <a:r>
              <a:rPr lang="ru-RU" dirty="0">
                <a:solidFill>
                  <a:schemeClr val="tx1"/>
                </a:solidFill>
                <a:latin typeface="Georgia" panose="02040502050405020303" pitchFamily="18" charset="0"/>
              </a:rPr>
              <a:t> – </a:t>
            </a:r>
          </a:p>
          <a:p>
            <a:r>
              <a:rPr lang="ru-RU" dirty="0" err="1">
                <a:solidFill>
                  <a:schemeClr val="tx1"/>
                </a:solidFill>
                <a:latin typeface="Georgia" panose="02040502050405020303" pitchFamily="18" charset="0"/>
              </a:rPr>
              <a:t>Хворіти</a:t>
            </a:r>
            <a:r>
              <a:rPr lang="ru-RU" dirty="0">
                <a:solidFill>
                  <a:schemeClr val="tx1"/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Georgia" panose="02040502050405020303" pitchFamily="18" charset="0"/>
              </a:rPr>
              <a:t>грипом</a:t>
            </a:r>
            <a:r>
              <a:rPr lang="ru-RU" dirty="0">
                <a:solidFill>
                  <a:schemeClr val="tx1"/>
                </a:solidFill>
                <a:latin typeface="Georgia" panose="02040502050405020303" pitchFamily="18" charset="0"/>
              </a:rPr>
              <a:t> –</a:t>
            </a:r>
          </a:p>
          <a:p>
            <a:r>
              <a:rPr lang="ru-RU" dirty="0">
                <a:solidFill>
                  <a:schemeClr val="tx1"/>
                </a:solidFill>
                <a:latin typeface="Georgia" panose="02040502050405020303" pitchFamily="18" charset="0"/>
              </a:rPr>
              <a:t>По законах природи –</a:t>
            </a:r>
          </a:p>
          <a:p>
            <a:r>
              <a:rPr lang="ru-RU" dirty="0" err="1">
                <a:solidFill>
                  <a:schemeClr val="tx1"/>
                </a:solidFill>
                <a:latin typeface="Georgia" panose="02040502050405020303" pitchFamily="18" charset="0"/>
              </a:rPr>
              <a:t>Приймати</a:t>
            </a:r>
            <a:r>
              <a:rPr lang="ru-RU" dirty="0">
                <a:solidFill>
                  <a:schemeClr val="tx1"/>
                </a:solidFill>
                <a:latin typeface="Georgia" panose="02040502050405020303" pitchFamily="18" charset="0"/>
              </a:rPr>
              <a:t> участь –</a:t>
            </a:r>
          </a:p>
          <a:p>
            <a:r>
              <a:rPr lang="ru-RU" dirty="0">
                <a:solidFill>
                  <a:schemeClr val="tx1"/>
                </a:solidFill>
                <a:latin typeface="Georgia" panose="02040502050405020303" pitchFamily="18" charset="0"/>
              </a:rPr>
              <a:t>По </a:t>
            </a:r>
            <a:r>
              <a:rPr lang="ru-RU" dirty="0" err="1">
                <a:solidFill>
                  <a:schemeClr val="tx1"/>
                </a:solidFill>
                <a:latin typeface="Georgia" panose="02040502050405020303" pitchFamily="18" charset="0"/>
              </a:rPr>
              <a:t>власному</a:t>
            </a:r>
            <a:r>
              <a:rPr lang="ru-RU" dirty="0">
                <a:solidFill>
                  <a:schemeClr val="tx1"/>
                </a:solidFill>
                <a:latin typeface="Georgia" panose="02040502050405020303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Georgia" panose="02040502050405020303" pitchFamily="18" charset="0"/>
              </a:rPr>
              <a:t>бажанню</a:t>
            </a:r>
            <a:r>
              <a:rPr lang="ru-RU" dirty="0">
                <a:solidFill>
                  <a:schemeClr val="tx1"/>
                </a:solidFill>
                <a:latin typeface="Georgia" panose="02040502050405020303" pitchFamily="18" charset="0"/>
              </a:rPr>
              <a:t> –</a:t>
            </a:r>
          </a:p>
          <a:p>
            <a:r>
              <a:rPr lang="ru-RU" dirty="0" err="1">
                <a:solidFill>
                  <a:schemeClr val="tx1"/>
                </a:solidFill>
                <a:latin typeface="Georgia" panose="02040502050405020303" pitchFamily="18" charset="0"/>
              </a:rPr>
              <a:t>Підручник</a:t>
            </a:r>
            <a:r>
              <a:rPr lang="ru-RU" dirty="0">
                <a:solidFill>
                  <a:schemeClr val="tx1"/>
                </a:solidFill>
                <a:latin typeface="Georgia" panose="02040502050405020303" pitchFamily="18" charset="0"/>
              </a:rPr>
              <a:t> по </a:t>
            </a:r>
            <a:r>
              <a:rPr lang="ru-RU" dirty="0" err="1">
                <a:solidFill>
                  <a:schemeClr val="tx1"/>
                </a:solidFill>
                <a:latin typeface="Georgia" panose="02040502050405020303" pitchFamily="18" charset="0"/>
              </a:rPr>
              <a:t>літературі</a:t>
            </a:r>
            <a:r>
              <a:rPr lang="ru-RU" dirty="0">
                <a:solidFill>
                  <a:schemeClr val="tx1"/>
                </a:solidFill>
                <a:latin typeface="Georgia" panose="02040502050405020303" pitchFamily="18" charset="0"/>
              </a:rPr>
              <a:t> – </a:t>
            </a:r>
            <a:endParaRPr lang="uk-UA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8670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66F246-653B-4F6F-9D8C-9D31434B1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1600" y="597839"/>
            <a:ext cx="8761413" cy="706964"/>
          </a:xfrm>
        </p:spPr>
        <p:txBody>
          <a:bodyPr/>
          <a:lstStyle/>
          <a:p>
            <a:pPr algn="ctr"/>
            <a:r>
              <a:rPr lang="uk-UA" sz="6000" dirty="0">
                <a:latin typeface="Georgia" panose="02040502050405020303" pitchFamily="18" charset="0"/>
              </a:rPr>
              <a:t>Речення </a:t>
            </a:r>
            <a:endParaRPr lang="uk-UA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4962C27-7F38-4A5F-986E-299B434D36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497" t="16450" r="31178" b="17067"/>
          <a:stretch/>
        </p:blipFill>
        <p:spPr>
          <a:xfrm>
            <a:off x="490193" y="1451727"/>
            <a:ext cx="5194268" cy="4939646"/>
          </a:xfrm>
          <a:prstGeom prst="rect">
            <a:avLst/>
          </a:prstGeom>
        </p:spPr>
      </p:pic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43A448E3-ADD4-4576-991F-59B284E36D40}"/>
              </a:ext>
            </a:extLst>
          </p:cNvPr>
          <p:cNvSpPr/>
          <p:nvPr/>
        </p:nvSpPr>
        <p:spPr>
          <a:xfrm>
            <a:off x="6413370" y="2359679"/>
            <a:ext cx="539841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>
                <a:latin typeface="Georgia" panose="02040502050405020303" pitchFamily="18" charset="0"/>
              </a:rPr>
              <a:t>Як швидко літо проминуло!</a:t>
            </a:r>
          </a:p>
          <a:p>
            <a:r>
              <a:rPr lang="uk-UA" sz="2400" dirty="0">
                <a:latin typeface="Georgia" panose="02040502050405020303" pitchFamily="18" charset="0"/>
              </a:rPr>
              <a:t>Прийшла </a:t>
            </a:r>
            <a:r>
              <a:rPr lang="uk-UA" sz="2400" dirty="0" err="1">
                <a:latin typeface="Georgia" panose="02040502050405020303" pitchFamily="18" charset="0"/>
              </a:rPr>
              <a:t>осінняя</a:t>
            </a:r>
            <a:r>
              <a:rPr lang="uk-UA" sz="2400" dirty="0">
                <a:latin typeface="Georgia" panose="02040502050405020303" pitchFamily="18" charset="0"/>
              </a:rPr>
              <a:t> пора. (О. Пчілка.) </a:t>
            </a:r>
          </a:p>
          <a:p>
            <a:r>
              <a:rPr lang="uk-UA" sz="2400" dirty="0">
                <a:latin typeface="Georgia" panose="02040502050405020303" pitchFamily="18" charset="0"/>
              </a:rPr>
              <a:t>Що з того, що осіннім чарам прийде кінець? </a:t>
            </a:r>
          </a:p>
          <a:p>
            <a:r>
              <a:rPr lang="uk-UA" sz="2400" dirty="0">
                <a:latin typeface="Georgia" panose="02040502050405020303" pitchFamily="18" charset="0"/>
              </a:rPr>
              <a:t>Але в цю мить баштан жовтіє понад яром. Курінь безверхий ніби спить… (М. Рильський.)  </a:t>
            </a:r>
          </a:p>
          <a:p>
            <a:r>
              <a:rPr lang="uk-UA" sz="2400" dirty="0">
                <a:latin typeface="Georgia" panose="02040502050405020303" pitchFamily="18" charset="0"/>
              </a:rPr>
              <a:t>Куди ти ділась, річенько? Воскресни! (Л. Костенко.)</a:t>
            </a:r>
          </a:p>
        </p:txBody>
      </p:sp>
    </p:spTree>
    <p:extLst>
      <p:ext uri="{BB962C8B-B14F-4D97-AF65-F5344CB8AC3E}">
        <p14:creationId xmlns:p14="http://schemas.microsoft.com/office/powerpoint/2010/main" val="2260387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Місце для вмісту 3">
            <a:extLst>
              <a:ext uri="{FF2B5EF4-FFF2-40B4-BE49-F238E27FC236}">
                <a16:creationId xmlns:a16="http://schemas.microsoft.com/office/drawing/2014/main" id="{1A18D84F-835E-4DBB-8625-B6C5D4B17A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0014" y="548456"/>
            <a:ext cx="9028325" cy="6380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5326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E153B94-51B1-43B3-91BD-25DEBD9E0E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9856" y="2271861"/>
            <a:ext cx="10628551" cy="417607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i="1" dirty="0">
                <a:solidFill>
                  <a:schemeClr val="tx1"/>
                </a:solidFill>
                <a:latin typeface="Georgia" panose="02040502050405020303" pitchFamily="18" charset="0"/>
              </a:rPr>
              <a:t>Прочитайте речення, </a:t>
            </a:r>
            <a:r>
              <a:rPr lang="ru-RU" sz="2400" i="1" dirty="0" err="1">
                <a:solidFill>
                  <a:schemeClr val="tx1"/>
                </a:solidFill>
                <a:latin typeface="Georgia" panose="02040502050405020303" pitchFamily="18" charset="0"/>
              </a:rPr>
              <a:t>визначте</a:t>
            </a:r>
            <a:r>
              <a:rPr lang="ru-RU" sz="2400" i="1" dirty="0">
                <a:solidFill>
                  <a:schemeClr val="tx1"/>
                </a:solidFill>
                <a:latin typeface="Georgia" panose="02040502050405020303" pitchFamily="18" charset="0"/>
              </a:rPr>
              <a:t> </a:t>
            </a:r>
            <a:r>
              <a:rPr lang="ru-RU" sz="2400" i="1" dirty="0" err="1">
                <a:solidFill>
                  <a:schemeClr val="tx1"/>
                </a:solidFill>
                <a:latin typeface="Georgia" panose="02040502050405020303" pitchFamily="18" charset="0"/>
              </a:rPr>
              <a:t>головні</a:t>
            </a:r>
            <a:r>
              <a:rPr lang="ru-RU" sz="2400" i="1" dirty="0">
                <a:solidFill>
                  <a:schemeClr val="tx1"/>
                </a:solidFill>
                <a:latin typeface="Georgia" panose="02040502050405020303" pitchFamily="18" charset="0"/>
              </a:rPr>
              <a:t> члени речення, їх вид</a:t>
            </a:r>
            <a:r>
              <a:rPr lang="ru-RU" sz="2400" dirty="0">
                <a:solidFill>
                  <a:schemeClr val="tx1"/>
                </a:solidFill>
                <a:latin typeface="Georgia" panose="02040502050405020303" pitchFamily="18" charset="0"/>
              </a:rPr>
              <a:t>.                   </a:t>
            </a:r>
            <a:br>
              <a:rPr lang="ru-RU" sz="2400" dirty="0">
                <a:solidFill>
                  <a:schemeClr val="tx1"/>
                </a:solidFill>
                <a:latin typeface="Georgia" panose="02040502050405020303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Georgia" panose="02040502050405020303" pitchFamily="18" charset="0"/>
              </a:rPr>
              <a:t>Сонце почало </a:t>
            </a:r>
            <a:r>
              <a:rPr lang="ru-RU" sz="2400" dirty="0" err="1">
                <a:solidFill>
                  <a:schemeClr val="tx1"/>
                </a:solidFill>
                <a:latin typeface="Georgia" panose="02040502050405020303" pitchFamily="18" charset="0"/>
              </a:rPr>
              <a:t>сходити</a:t>
            </a:r>
            <a:r>
              <a:rPr lang="ru-RU" sz="2400" dirty="0">
                <a:solidFill>
                  <a:schemeClr val="tx1"/>
                </a:solidFill>
                <a:latin typeface="Georgia" panose="02040502050405020303" pitchFamily="18" charset="0"/>
              </a:rPr>
              <a:t> (</a:t>
            </a:r>
            <a:r>
              <a:rPr lang="ru-RU" sz="2400" dirty="0" err="1">
                <a:solidFill>
                  <a:schemeClr val="tx1"/>
                </a:solidFill>
                <a:latin typeface="Georgia" panose="02040502050405020303" pitchFamily="18" charset="0"/>
              </a:rPr>
              <a:t>Панас</a:t>
            </a:r>
            <a:r>
              <a:rPr lang="ru-RU" sz="2400" dirty="0">
                <a:solidFill>
                  <a:schemeClr val="tx1"/>
                </a:solidFill>
                <a:latin typeface="Georgia" panose="02040502050405020303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Georgia" panose="02040502050405020303" pitchFamily="18" charset="0"/>
              </a:rPr>
              <a:t>Мирний</a:t>
            </a:r>
            <a:r>
              <a:rPr lang="ru-RU" sz="2400" dirty="0">
                <a:solidFill>
                  <a:schemeClr val="tx1"/>
                </a:solidFill>
                <a:latin typeface="Georgia" panose="02040502050405020303" pitchFamily="18" charset="0"/>
              </a:rPr>
              <a:t>). </a:t>
            </a:r>
            <a:r>
              <a:rPr lang="ru-RU" sz="2400" dirty="0" err="1">
                <a:solidFill>
                  <a:schemeClr val="tx1"/>
                </a:solidFill>
                <a:latin typeface="Georgia" panose="02040502050405020303" pitchFamily="18" charset="0"/>
              </a:rPr>
              <a:t>Був</a:t>
            </a:r>
            <a:r>
              <a:rPr lang="ru-RU" sz="2400" dirty="0">
                <a:solidFill>
                  <a:schemeClr val="tx1"/>
                </a:solidFill>
                <a:latin typeface="Georgia" panose="02040502050405020303" pitchFamily="18" charset="0"/>
              </a:rPr>
              <a:t> ранок </a:t>
            </a:r>
            <a:r>
              <a:rPr lang="ru-RU" sz="2400" dirty="0" err="1">
                <a:solidFill>
                  <a:schemeClr val="tx1"/>
                </a:solidFill>
                <a:latin typeface="Georgia" panose="02040502050405020303" pitchFamily="18" charset="0"/>
              </a:rPr>
              <a:t>чистий</a:t>
            </a:r>
            <a:r>
              <a:rPr lang="ru-RU" sz="2400" dirty="0">
                <a:solidFill>
                  <a:schemeClr val="tx1"/>
                </a:solidFill>
                <a:latin typeface="Georgia" panose="02040502050405020303" pitchFamily="18" charset="0"/>
              </a:rPr>
              <a:t>, </a:t>
            </a:r>
            <a:r>
              <a:rPr lang="ru-RU" sz="2400" dirty="0" err="1">
                <a:solidFill>
                  <a:schemeClr val="tx1"/>
                </a:solidFill>
                <a:latin typeface="Georgia" panose="02040502050405020303" pitchFamily="18" charset="0"/>
              </a:rPr>
              <a:t>срібний</a:t>
            </a:r>
            <a:r>
              <a:rPr lang="ru-RU" sz="2400" dirty="0">
                <a:solidFill>
                  <a:schemeClr val="tx1"/>
                </a:solidFill>
                <a:latin typeface="Georgia" panose="02040502050405020303" pitchFamily="18" charset="0"/>
              </a:rPr>
              <a:t>, </a:t>
            </a:r>
            <a:r>
              <a:rPr lang="ru-RU" sz="2400" dirty="0" err="1">
                <a:solidFill>
                  <a:schemeClr val="tx1"/>
                </a:solidFill>
                <a:latin typeface="Georgia" panose="02040502050405020303" pitchFamily="18" charset="0"/>
              </a:rPr>
              <a:t>молодий</a:t>
            </a:r>
            <a:r>
              <a:rPr lang="ru-RU" sz="2400" dirty="0">
                <a:solidFill>
                  <a:schemeClr val="tx1"/>
                </a:solidFill>
                <a:latin typeface="Georgia" panose="02040502050405020303" pitchFamily="18" charset="0"/>
              </a:rPr>
              <a:t>. (М. </a:t>
            </a:r>
            <a:r>
              <a:rPr lang="ru-RU" sz="2400" dirty="0" err="1">
                <a:solidFill>
                  <a:schemeClr val="tx1"/>
                </a:solidFill>
                <a:latin typeface="Georgia" panose="02040502050405020303" pitchFamily="18" charset="0"/>
              </a:rPr>
              <a:t>Сіренко</a:t>
            </a:r>
            <a:r>
              <a:rPr lang="ru-RU" sz="2400" dirty="0">
                <a:solidFill>
                  <a:schemeClr val="tx1"/>
                </a:solidFill>
                <a:latin typeface="Georgia" panose="02040502050405020303" pitchFamily="18" charset="0"/>
              </a:rPr>
              <a:t>.)  </a:t>
            </a:r>
            <a:r>
              <a:rPr lang="ru-RU" sz="2400" dirty="0" err="1">
                <a:solidFill>
                  <a:schemeClr val="tx1"/>
                </a:solidFill>
                <a:latin typeface="Georgia" panose="02040502050405020303" pitchFamily="18" charset="0"/>
              </a:rPr>
              <a:t>Листя</a:t>
            </a:r>
            <a:r>
              <a:rPr lang="ru-RU" sz="2400" dirty="0">
                <a:solidFill>
                  <a:schemeClr val="tx1"/>
                </a:solidFill>
                <a:latin typeface="Georgia" panose="02040502050405020303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Georgia" panose="02040502050405020303" pitchFamily="18" charset="0"/>
              </a:rPr>
              <a:t>хоче</a:t>
            </a:r>
            <a:r>
              <a:rPr lang="ru-RU" sz="2400" dirty="0">
                <a:solidFill>
                  <a:schemeClr val="tx1"/>
                </a:solidFill>
                <a:latin typeface="Georgia" panose="02040502050405020303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Georgia" panose="02040502050405020303" pitchFamily="18" charset="0"/>
              </a:rPr>
              <a:t>втриматись</a:t>
            </a:r>
            <a:r>
              <a:rPr lang="ru-RU" sz="2400" dirty="0">
                <a:solidFill>
                  <a:schemeClr val="tx1"/>
                </a:solidFill>
                <a:latin typeface="Georgia" panose="02040502050405020303" pitchFamily="18" charset="0"/>
              </a:rPr>
              <a:t> на </a:t>
            </a:r>
            <a:r>
              <a:rPr lang="ru-RU" sz="2400" dirty="0" err="1">
                <a:solidFill>
                  <a:schemeClr val="tx1"/>
                </a:solidFill>
                <a:latin typeface="Georgia" panose="02040502050405020303" pitchFamily="18" charset="0"/>
              </a:rPr>
              <a:t>вітах</a:t>
            </a:r>
            <a:r>
              <a:rPr lang="ru-RU" sz="2400" dirty="0">
                <a:solidFill>
                  <a:schemeClr val="tx1"/>
                </a:solidFill>
                <a:latin typeface="Georgia" panose="02040502050405020303" pitchFamily="18" charset="0"/>
              </a:rPr>
              <a:t>… (Олександр Олесь.) Вона була </a:t>
            </a:r>
            <a:r>
              <a:rPr lang="ru-RU" sz="2400" dirty="0" err="1">
                <a:solidFill>
                  <a:schemeClr val="tx1"/>
                </a:solidFill>
                <a:latin typeface="Georgia" panose="02040502050405020303" pitchFamily="18" charset="0"/>
              </a:rPr>
              <a:t>красуня</a:t>
            </a:r>
            <a:r>
              <a:rPr lang="ru-RU" sz="2400" dirty="0">
                <a:solidFill>
                  <a:schemeClr val="tx1"/>
                </a:solidFill>
                <a:latin typeface="Georgia" panose="02040502050405020303" pitchFamily="18" charset="0"/>
              </a:rPr>
              <a:t> з </a:t>
            </a:r>
            <a:r>
              <a:rPr lang="ru-RU" sz="2400" dirty="0" err="1">
                <a:solidFill>
                  <a:schemeClr val="tx1"/>
                </a:solidFill>
                <a:latin typeface="Georgia" panose="02040502050405020303" pitchFamily="18" charset="0"/>
              </a:rPr>
              <a:t>Катеринівки</a:t>
            </a:r>
            <a:r>
              <a:rPr lang="ru-RU" sz="2400" dirty="0">
                <a:solidFill>
                  <a:schemeClr val="tx1"/>
                </a:solidFill>
                <a:latin typeface="Georgia" panose="02040502050405020303" pitchFamily="18" charset="0"/>
              </a:rPr>
              <a:t>. (Л. Костенко.) </a:t>
            </a:r>
            <a:r>
              <a:rPr lang="ru-RU" sz="2400" dirty="0" err="1">
                <a:solidFill>
                  <a:schemeClr val="tx1"/>
                </a:solidFill>
                <a:latin typeface="Georgia" panose="02040502050405020303" pitchFamily="18" charset="0"/>
              </a:rPr>
              <a:t>Заходилася</a:t>
            </a:r>
            <a:r>
              <a:rPr lang="ru-RU" sz="2400" dirty="0">
                <a:solidFill>
                  <a:schemeClr val="tx1"/>
                </a:solidFill>
                <a:latin typeface="Georgia" panose="02040502050405020303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Georgia" panose="02040502050405020303" pitchFamily="18" charset="0"/>
              </a:rPr>
              <a:t>мати</a:t>
            </a:r>
            <a:r>
              <a:rPr lang="ru-RU" sz="2400" dirty="0">
                <a:solidFill>
                  <a:schemeClr val="tx1"/>
                </a:solidFill>
                <a:latin typeface="Georgia" panose="02040502050405020303" pitchFamily="18" charset="0"/>
              </a:rPr>
              <a:t> вечерю </a:t>
            </a:r>
            <a:r>
              <a:rPr lang="ru-RU" sz="2400" dirty="0" err="1">
                <a:solidFill>
                  <a:schemeClr val="tx1"/>
                </a:solidFill>
                <a:latin typeface="Georgia" panose="02040502050405020303" pitchFamily="18" charset="0"/>
              </a:rPr>
              <a:t>варити</a:t>
            </a:r>
            <a:r>
              <a:rPr lang="ru-RU" sz="2400" dirty="0">
                <a:solidFill>
                  <a:schemeClr val="tx1"/>
                </a:solidFill>
                <a:latin typeface="Georgia" panose="02040502050405020303" pitchFamily="18" charset="0"/>
              </a:rPr>
              <a:t>. (Б. </a:t>
            </a:r>
            <a:r>
              <a:rPr lang="ru-RU" sz="2400" dirty="0" err="1">
                <a:solidFill>
                  <a:schemeClr val="tx1"/>
                </a:solidFill>
                <a:latin typeface="Georgia" panose="02040502050405020303" pitchFamily="18" charset="0"/>
              </a:rPr>
              <a:t>Олійник</a:t>
            </a:r>
            <a:r>
              <a:rPr lang="ru-RU" sz="2400" dirty="0">
                <a:solidFill>
                  <a:schemeClr val="tx1"/>
                </a:solidFill>
                <a:latin typeface="Georgia" panose="02040502050405020303" pitchFamily="18" charset="0"/>
              </a:rPr>
              <a:t>.) </a:t>
            </a:r>
            <a:r>
              <a:rPr lang="ru-RU" sz="2400" dirty="0" err="1">
                <a:solidFill>
                  <a:schemeClr val="tx1"/>
                </a:solidFill>
                <a:latin typeface="Georgia" panose="02040502050405020303" pitchFamily="18" charset="0"/>
              </a:rPr>
              <a:t>Матері</a:t>
            </a:r>
            <a:r>
              <a:rPr lang="ru-RU" sz="2400" dirty="0">
                <a:solidFill>
                  <a:schemeClr val="tx1"/>
                </a:solidFill>
                <a:latin typeface="Georgia" panose="02040502050405020303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Georgia" panose="02040502050405020303" pitchFamily="18" charset="0"/>
              </a:rPr>
              <a:t>забуть</a:t>
            </a:r>
            <a:r>
              <a:rPr lang="ru-RU" sz="2400" dirty="0">
                <a:solidFill>
                  <a:schemeClr val="tx1"/>
                </a:solidFill>
                <a:latin typeface="Georgia" panose="02040502050405020303" pitchFamily="18" charset="0"/>
              </a:rPr>
              <a:t> не </a:t>
            </a:r>
            <a:r>
              <a:rPr lang="ru-RU" sz="2400" dirty="0" err="1">
                <a:solidFill>
                  <a:schemeClr val="tx1"/>
                </a:solidFill>
                <a:latin typeface="Georgia" panose="02040502050405020303" pitchFamily="18" charset="0"/>
              </a:rPr>
              <a:t>можу</a:t>
            </a:r>
            <a:r>
              <a:rPr lang="ru-RU" sz="2400" dirty="0">
                <a:solidFill>
                  <a:schemeClr val="tx1"/>
                </a:solidFill>
                <a:latin typeface="Georgia" panose="02040502050405020303" pitchFamily="18" charset="0"/>
              </a:rPr>
              <a:t>. (П. </a:t>
            </a:r>
            <a:r>
              <a:rPr lang="ru-RU" sz="2400" dirty="0" err="1">
                <a:solidFill>
                  <a:schemeClr val="tx1"/>
                </a:solidFill>
                <a:latin typeface="Georgia" panose="02040502050405020303" pitchFamily="18" charset="0"/>
              </a:rPr>
              <a:t>Тичина</a:t>
            </a:r>
            <a:r>
              <a:rPr lang="ru-RU" sz="2400" dirty="0">
                <a:solidFill>
                  <a:schemeClr val="tx1"/>
                </a:solidFill>
                <a:latin typeface="Georgia" panose="02040502050405020303" pitchFamily="18" charset="0"/>
              </a:rPr>
              <a:t>.) Батько </a:t>
            </a:r>
            <a:r>
              <a:rPr lang="ru-RU" sz="2400" dirty="0" err="1">
                <a:solidFill>
                  <a:schemeClr val="tx1"/>
                </a:solidFill>
                <a:latin typeface="Georgia" panose="02040502050405020303" pitchFamily="18" charset="0"/>
              </a:rPr>
              <a:t>був</a:t>
            </a:r>
            <a:r>
              <a:rPr lang="ru-RU" sz="2400" dirty="0">
                <a:solidFill>
                  <a:schemeClr val="tx1"/>
                </a:solidFill>
                <a:latin typeface="Georgia" panose="02040502050405020303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Georgia" panose="02040502050405020303" pitchFamily="18" charset="0"/>
              </a:rPr>
              <a:t>трохи</a:t>
            </a:r>
            <a:r>
              <a:rPr lang="ru-RU" sz="2400" dirty="0">
                <a:solidFill>
                  <a:schemeClr val="tx1"/>
                </a:solidFill>
                <a:latin typeface="Georgia" panose="02040502050405020303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Georgia" panose="02040502050405020303" pitchFamily="18" charset="0"/>
              </a:rPr>
              <a:t>суворий</a:t>
            </a:r>
            <a:r>
              <a:rPr lang="ru-RU" sz="2400" dirty="0">
                <a:solidFill>
                  <a:schemeClr val="tx1"/>
                </a:solidFill>
                <a:latin typeface="Georgia" panose="02040502050405020303" pitchFamily="18" charset="0"/>
              </a:rPr>
              <a:t>, але </a:t>
            </a:r>
            <a:r>
              <a:rPr lang="ru-RU" sz="2400" dirty="0" err="1">
                <a:solidFill>
                  <a:schemeClr val="tx1"/>
                </a:solidFill>
                <a:latin typeface="Georgia" panose="02040502050405020303" pitchFamily="18" charset="0"/>
              </a:rPr>
              <a:t>добрий</a:t>
            </a:r>
            <a:r>
              <a:rPr lang="ru-RU" sz="2400" dirty="0">
                <a:solidFill>
                  <a:schemeClr val="tx1"/>
                </a:solidFill>
                <a:latin typeface="Georgia" panose="02040502050405020303" pitchFamily="18" charset="0"/>
              </a:rPr>
              <a:t>. (Б. </a:t>
            </a:r>
            <a:r>
              <a:rPr lang="ru-RU" sz="2400" dirty="0" err="1">
                <a:solidFill>
                  <a:schemeClr val="tx1"/>
                </a:solidFill>
                <a:latin typeface="Georgia" panose="02040502050405020303" pitchFamily="18" charset="0"/>
              </a:rPr>
              <a:t>Грінченко</a:t>
            </a:r>
            <a:r>
              <a:rPr lang="ru-RU" sz="2400" dirty="0">
                <a:solidFill>
                  <a:schemeClr val="tx1"/>
                </a:solidFill>
                <a:latin typeface="Georgia" panose="02040502050405020303" pitchFamily="18" charset="0"/>
              </a:rPr>
              <a:t>.) </a:t>
            </a:r>
            <a:r>
              <a:rPr lang="ru-RU" sz="2400" dirty="0" err="1">
                <a:solidFill>
                  <a:schemeClr val="tx1"/>
                </a:solidFill>
                <a:latin typeface="Georgia" panose="02040502050405020303" pitchFamily="18" charset="0"/>
              </a:rPr>
              <a:t>Історія</a:t>
            </a:r>
            <a:r>
              <a:rPr lang="ru-RU" sz="2400" dirty="0">
                <a:solidFill>
                  <a:schemeClr val="tx1"/>
                </a:solidFill>
                <a:latin typeface="Georgia" panose="02040502050405020303" pitchFamily="18" charset="0"/>
              </a:rPr>
              <a:t> України сьогодні — одна з найбільш </a:t>
            </a:r>
            <a:r>
              <a:rPr lang="ru-RU" sz="2400" dirty="0" err="1">
                <a:solidFill>
                  <a:schemeClr val="tx1"/>
                </a:solidFill>
                <a:latin typeface="Georgia" panose="02040502050405020303" pitchFamily="18" charset="0"/>
              </a:rPr>
              <a:t>занедбаних</a:t>
            </a:r>
            <a:r>
              <a:rPr lang="ru-RU" sz="2400" dirty="0">
                <a:solidFill>
                  <a:schemeClr val="tx1"/>
                </a:solidFill>
                <a:latin typeface="Georgia" panose="02040502050405020303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Georgia" panose="02040502050405020303" pitchFamily="18" charset="0"/>
              </a:rPr>
              <a:t>українознавчих</a:t>
            </a:r>
            <a:r>
              <a:rPr lang="ru-RU" sz="2400" dirty="0">
                <a:solidFill>
                  <a:schemeClr val="tx1"/>
                </a:solidFill>
                <a:latin typeface="Georgia" panose="02040502050405020303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Georgia" panose="02040502050405020303" pitchFamily="18" charset="0"/>
              </a:rPr>
              <a:t>дисциплін</a:t>
            </a:r>
            <a:r>
              <a:rPr lang="ru-RU" sz="2400" dirty="0">
                <a:solidFill>
                  <a:schemeClr val="tx1"/>
                </a:solidFill>
                <a:latin typeface="Georgia" panose="02040502050405020303" pitchFamily="18" charset="0"/>
              </a:rPr>
              <a:t> у </a:t>
            </a:r>
            <a:r>
              <a:rPr lang="ru-RU" sz="2400" dirty="0" err="1">
                <a:solidFill>
                  <a:schemeClr val="tx1"/>
                </a:solidFill>
                <a:latin typeface="Georgia" panose="02040502050405020303" pitchFamily="18" charset="0"/>
              </a:rPr>
              <a:t>нашій</a:t>
            </a:r>
            <a:r>
              <a:rPr lang="ru-RU" sz="2400" dirty="0">
                <a:solidFill>
                  <a:schemeClr val="tx1"/>
                </a:solidFill>
                <a:latin typeface="Georgia" panose="02040502050405020303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Georgia" panose="02040502050405020303" pitchFamily="18" charset="0"/>
              </a:rPr>
              <a:t>Батьківщині</a:t>
            </a:r>
            <a:r>
              <a:rPr lang="ru-RU" sz="2400" dirty="0">
                <a:solidFill>
                  <a:schemeClr val="tx1"/>
                </a:solidFill>
                <a:latin typeface="Georgia" panose="02040502050405020303" pitchFamily="18" charset="0"/>
              </a:rPr>
              <a:t>. З </a:t>
            </a:r>
            <a:r>
              <a:rPr lang="ru-RU" sz="2400" dirty="0" err="1">
                <a:solidFill>
                  <a:schemeClr val="tx1"/>
                </a:solidFill>
                <a:latin typeface="Georgia" panose="02040502050405020303" pitchFamily="18" charset="0"/>
              </a:rPr>
              <a:t>болем</a:t>
            </a:r>
            <a:r>
              <a:rPr lang="ru-RU" sz="2400" dirty="0">
                <a:solidFill>
                  <a:schemeClr val="tx1"/>
                </a:solidFill>
                <a:latin typeface="Georgia" panose="02040502050405020303" pitchFamily="18" charset="0"/>
              </a:rPr>
              <a:t> писав Олександр Довженко, що </a:t>
            </a:r>
            <a:r>
              <a:rPr lang="ru-RU" sz="2400" dirty="0" err="1">
                <a:solidFill>
                  <a:schemeClr val="tx1"/>
                </a:solidFill>
                <a:latin typeface="Georgia" panose="02040502050405020303" pitchFamily="18" charset="0"/>
              </a:rPr>
              <a:t>українці</a:t>
            </a:r>
            <a:r>
              <a:rPr lang="ru-RU" sz="2400" dirty="0">
                <a:solidFill>
                  <a:schemeClr val="tx1"/>
                </a:solidFill>
                <a:latin typeface="Georgia" panose="02040502050405020303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Georgia" panose="02040502050405020303" pitchFamily="18" charset="0"/>
              </a:rPr>
              <a:t>позбавлені</a:t>
            </a:r>
            <a:r>
              <a:rPr lang="ru-RU" sz="2400" dirty="0">
                <a:solidFill>
                  <a:schemeClr val="tx1"/>
                </a:solidFill>
                <a:latin typeface="Georgia" panose="02040502050405020303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Georgia" panose="02040502050405020303" pitchFamily="18" charset="0"/>
              </a:rPr>
              <a:t>історії</a:t>
            </a:r>
            <a:r>
              <a:rPr lang="ru-RU" sz="2400" dirty="0">
                <a:solidFill>
                  <a:schemeClr val="tx1"/>
                </a:solidFill>
                <a:latin typeface="Georgia" panose="02040502050405020303" pitchFamily="18" charset="0"/>
              </a:rPr>
              <a:t>. В </a:t>
            </a:r>
            <a:r>
              <a:rPr lang="ru-RU" sz="2400" dirty="0" err="1">
                <a:solidFill>
                  <a:schemeClr val="tx1"/>
                </a:solidFill>
                <a:latin typeface="Georgia" panose="02040502050405020303" pitchFamily="18" charset="0"/>
              </a:rPr>
              <a:t>історичній</a:t>
            </a:r>
            <a:r>
              <a:rPr lang="ru-RU" sz="2400" dirty="0">
                <a:solidFill>
                  <a:schemeClr val="tx1"/>
                </a:solidFill>
                <a:latin typeface="Georgia" panose="02040502050405020303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Georgia" panose="02040502050405020303" pitchFamily="18" charset="0"/>
              </a:rPr>
              <a:t>літературі</a:t>
            </a:r>
            <a:r>
              <a:rPr lang="ru-RU" sz="2400" dirty="0">
                <a:solidFill>
                  <a:schemeClr val="tx1"/>
                </a:solidFill>
                <a:latin typeface="Georgia" panose="02040502050405020303" pitchFamily="18" charset="0"/>
              </a:rPr>
              <a:t> існує чимало </a:t>
            </a:r>
            <a:r>
              <a:rPr lang="ru-RU" sz="2400" dirty="0" err="1">
                <a:solidFill>
                  <a:schemeClr val="tx1"/>
                </a:solidFill>
                <a:latin typeface="Georgia" panose="02040502050405020303" pitchFamily="18" charset="0"/>
              </a:rPr>
              <a:t>версій</a:t>
            </a:r>
            <a:r>
              <a:rPr lang="ru-RU" sz="2400" dirty="0">
                <a:solidFill>
                  <a:schemeClr val="tx1"/>
                </a:solidFill>
                <a:latin typeface="Georgia" panose="02040502050405020303" pitchFamily="18" charset="0"/>
              </a:rPr>
              <a:t> походження слова «</a:t>
            </a:r>
            <a:r>
              <a:rPr lang="ru-RU" sz="2400" dirty="0" err="1">
                <a:solidFill>
                  <a:schemeClr val="tx1"/>
                </a:solidFill>
                <a:latin typeface="Georgia" panose="02040502050405020303" pitchFamily="18" charset="0"/>
              </a:rPr>
              <a:t>козак</a:t>
            </a:r>
            <a:r>
              <a:rPr lang="ru-RU" sz="2400" dirty="0">
                <a:solidFill>
                  <a:schemeClr val="tx1"/>
                </a:solidFill>
                <a:latin typeface="Georgia" panose="02040502050405020303" pitchFamily="18" charset="0"/>
              </a:rPr>
              <a:t>». Один із </a:t>
            </a:r>
            <a:r>
              <a:rPr lang="ru-RU" sz="2400" dirty="0" err="1">
                <a:solidFill>
                  <a:schemeClr val="tx1"/>
                </a:solidFill>
                <a:latin typeface="Georgia" panose="02040502050405020303" pitchFamily="18" charset="0"/>
              </a:rPr>
              <a:t>польських</a:t>
            </a:r>
            <a:r>
              <a:rPr lang="ru-RU" sz="2400" dirty="0">
                <a:solidFill>
                  <a:schemeClr val="tx1"/>
                </a:solidFill>
                <a:latin typeface="Georgia" panose="02040502050405020303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Georgia" panose="02040502050405020303" pitchFamily="18" charset="0"/>
              </a:rPr>
              <a:t>авторів</a:t>
            </a:r>
            <a:r>
              <a:rPr lang="ru-RU" sz="2400" dirty="0">
                <a:solidFill>
                  <a:schemeClr val="tx1"/>
                </a:solidFill>
                <a:latin typeface="Georgia" panose="02040502050405020303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Georgia" panose="02040502050405020303" pitchFamily="18" charset="0"/>
              </a:rPr>
              <a:t>виводив</a:t>
            </a:r>
            <a:r>
              <a:rPr lang="ru-RU" sz="2400" dirty="0">
                <a:solidFill>
                  <a:schemeClr val="tx1"/>
                </a:solidFill>
                <a:latin typeface="Georgia" panose="02040502050405020303" pitchFamily="18" charset="0"/>
              </a:rPr>
              <a:t> це найменування од </a:t>
            </a:r>
            <a:r>
              <a:rPr lang="ru-RU" sz="2400" dirty="0" err="1">
                <a:solidFill>
                  <a:schemeClr val="tx1"/>
                </a:solidFill>
                <a:latin typeface="Georgia" panose="02040502050405020303" pitchFamily="18" charset="0"/>
              </a:rPr>
              <a:t>якогось</a:t>
            </a:r>
            <a:r>
              <a:rPr lang="ru-RU" sz="2400" dirty="0">
                <a:solidFill>
                  <a:schemeClr val="tx1"/>
                </a:solidFill>
                <a:latin typeface="Georgia" panose="02040502050405020303" pitchFamily="18" charset="0"/>
              </a:rPr>
              <a:t> легендарного ватажка. </a:t>
            </a:r>
            <a:endParaRPr lang="uk-UA" sz="2400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7620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Місце для вмісту 3">
            <a:extLst>
              <a:ext uri="{FF2B5EF4-FFF2-40B4-BE49-F238E27FC236}">
                <a16:creationId xmlns:a16="http://schemas.microsoft.com/office/drawing/2014/main" id="{CE6D8829-90CD-40B0-A74D-FE0ADE74B1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37539" y="671006"/>
            <a:ext cx="8779080" cy="6072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0274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CE3554-323B-4A3A-ABDC-BCEF1943C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>
                <a:latin typeface="Georgia" panose="02040502050405020303" pitchFamily="18" charset="0"/>
              </a:rPr>
              <a:t>ДРУГОРЯДНІ ЧЛЕНИ РЕЧЕННЯ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48E5F945-2931-4DA6-BC98-81BAEB22F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9912114" cy="414609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2400" i="1" dirty="0">
                <a:solidFill>
                  <a:schemeClr val="tx1"/>
                </a:solidFill>
                <a:latin typeface="Georgia" panose="02040502050405020303" pitchFamily="18" charset="0"/>
              </a:rPr>
              <a:t>Виділіть головні та другорядні члени в кожному реченні.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uk-UA" sz="2400" dirty="0">
                <a:solidFill>
                  <a:schemeClr val="tx1"/>
                </a:solidFill>
                <a:latin typeface="Georgia" panose="02040502050405020303" pitchFamily="18" charset="0"/>
              </a:rPr>
              <a:t>1. Реве та стогне Дніпр широкий, сердитий вітер </a:t>
            </a:r>
            <a:r>
              <a:rPr lang="uk-UA" sz="2400" dirty="0" err="1">
                <a:solidFill>
                  <a:schemeClr val="tx1"/>
                </a:solidFill>
                <a:latin typeface="Georgia" panose="02040502050405020303" pitchFamily="18" charset="0"/>
              </a:rPr>
              <a:t>завива</a:t>
            </a:r>
            <a:r>
              <a:rPr lang="uk-UA" sz="2400" dirty="0">
                <a:solidFill>
                  <a:schemeClr val="tx1"/>
                </a:solidFill>
                <a:latin typeface="Georgia" panose="02040502050405020303" pitchFamily="18" charset="0"/>
              </a:rPr>
              <a:t> (Т. Шевченко). 2. Усе буйніше розквітала весна. 3. Пропливають зорі України над моїм розчиненим вікном (В. Сосюра). 4. Пролісок пробив листок торішній (М. Рильський). 5. Веселе сонечко ховалось у веселих хмарах весняних (Т. Шевченко).</a:t>
            </a:r>
          </a:p>
        </p:txBody>
      </p:sp>
    </p:spTree>
    <p:extLst>
      <p:ext uri="{BB962C8B-B14F-4D97-AF65-F5344CB8AC3E}">
        <p14:creationId xmlns:p14="http://schemas.microsoft.com/office/powerpoint/2010/main" val="33119740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Зал засідань">
  <a:themeElements>
    <a:clrScheme name="Зал засідань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Зал засідань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Зал засідань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34</TotalTime>
  <Words>399</Words>
  <Application>Microsoft Office PowerPoint</Application>
  <PresentationFormat>Широкий екран</PresentationFormat>
  <Paragraphs>29</Paragraphs>
  <Slides>9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9</vt:i4>
      </vt:variant>
    </vt:vector>
  </HeadingPairs>
  <TitlesOfParts>
    <vt:vector size="14" baseType="lpstr">
      <vt:lpstr>Arial</vt:lpstr>
      <vt:lpstr>Century Gothic</vt:lpstr>
      <vt:lpstr>Georgia</vt:lpstr>
      <vt:lpstr>Wingdings 3</vt:lpstr>
      <vt:lpstr>Зал засідань</vt:lpstr>
      <vt:lpstr>Повторення вивченого у 8 класі</vt:lpstr>
      <vt:lpstr>СЛОВОСПОЛУЧЕННЯ </vt:lpstr>
      <vt:lpstr>Презентація PowerPoint</vt:lpstr>
      <vt:lpstr>Презентація PowerPoint</vt:lpstr>
      <vt:lpstr>Речення </vt:lpstr>
      <vt:lpstr>Презентація PowerPoint</vt:lpstr>
      <vt:lpstr>Презентація PowerPoint</vt:lpstr>
      <vt:lpstr>Презентація PowerPoint</vt:lpstr>
      <vt:lpstr>ДРУГОРЯДНІ ЧЛЕНИ РЕЧЕННЯ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Повторення вивченого у 8 класі</dc:title>
  <dc:creator>Тетяна Оришкевич</dc:creator>
  <cp:lastModifiedBy>Тетяна Оришкевич</cp:lastModifiedBy>
  <cp:revision>4</cp:revision>
  <dcterms:created xsi:type="dcterms:W3CDTF">2022-05-19T07:31:54Z</dcterms:created>
  <dcterms:modified xsi:type="dcterms:W3CDTF">2022-05-19T08:06:46Z</dcterms:modified>
</cp:coreProperties>
</file>