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9" r:id="rId25"/>
    <p:sldId id="280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t>26.03.2020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t>26.03.2020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t>26.03.2020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t>26.03.2020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t>26.03.2020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t>26.03.2020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t>26.03.2020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t>26.03.2020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t>26.03.2020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t>26.03.2020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2A120-492C-4BEF-8BCE-E314FDE9EB4A}" type="datetimeFigureOut">
              <a:rPr lang="ru-RU" smtClean="0"/>
              <a:t>26.03.2020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DA7AF-73F7-423A-8321-4AB909BAE7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t>26.03.2020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t>26.03.2020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t>26.03.2020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t>26.03.2020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t>26.03.2020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t>26.03.2020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t>26.03.2020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t>26.03.2020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t>26.03.2020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t>26.03.2020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8458B-A383-4988-B0F2-64C554160B75}" type="datetimeFigureOut">
              <a:rPr lang="ru-RU" smtClean="0"/>
              <a:t>26.03.2020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9E86F-4884-47DB-97B1-9A0B6FF8BE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02A120-492C-4BEF-8BCE-E314FDE9EB4A}" type="datetimeFigureOut">
              <a:rPr lang="ru-RU" smtClean="0"/>
              <a:t>26.03.2020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FDA7AF-73F7-423A-8321-4AB909BAE78F}" type="slidenum">
              <a:rPr lang="ru-RU" smtClean="0"/>
              <a:t>‹#›</a:t>
            </a:fld>
            <a:endParaRPr lang="ru-RU"/>
          </a:p>
        </p:txBody>
      </p:sp>
      <p:pic>
        <p:nvPicPr>
          <p:cNvPr id="10" name="Рисунок 9" descr="7.jp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8394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D8458B-A383-4988-B0F2-64C554160B75}" type="datetimeFigureOut">
              <a:rPr lang="ru-RU" smtClean="0"/>
              <a:t>26.03.2020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69E86F-4884-47DB-97B1-9A0B6FF8BEC1}" type="slidenum">
              <a:rPr lang="ru-RU" smtClean="0"/>
              <a:t>‹#›</a:t>
            </a:fld>
            <a:endParaRPr lang="ru-RU"/>
          </a:p>
        </p:txBody>
      </p:sp>
      <p:pic>
        <p:nvPicPr>
          <p:cNvPr id="10" name="Рисунок 9" descr="8.jp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8394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44754" y="4797152"/>
            <a:ext cx="6400800" cy="395278"/>
          </a:xfrm>
        </p:spPr>
        <p:txBody>
          <a:bodyPr>
            <a:noAutofit/>
          </a:bodyPr>
          <a:lstStyle/>
          <a:p>
            <a:pPr algn="r"/>
            <a:r>
              <a:rPr lang="ru-RU" sz="2000" i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Підготувала</a:t>
            </a:r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/>
            <a:r>
              <a:rPr lang="ru-RU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в</a:t>
            </a:r>
            <a:r>
              <a:rPr lang="ru-RU" sz="2000" i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икладач</a:t>
            </a:r>
            <a:r>
              <a:rPr lang="ru-RU" sz="20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i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української</a:t>
            </a:r>
            <a:r>
              <a:rPr lang="ru-RU" sz="20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i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мови</a:t>
            </a:r>
            <a:r>
              <a:rPr lang="ru-RU" sz="20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та </a:t>
            </a:r>
            <a:r>
              <a:rPr lang="ru-RU" sz="2000" i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літератури</a:t>
            </a:r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/>
            <a:r>
              <a:rPr lang="ru-RU" sz="2000" i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Раделицька</a:t>
            </a:r>
            <a:r>
              <a:rPr lang="ru-RU" sz="20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О.Г.   </a:t>
            </a:r>
            <a:endParaRPr lang="ru-RU" sz="20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2915816" y="2345032"/>
            <a:ext cx="6228184" cy="6127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Складне </a:t>
            </a:r>
            <a:r>
              <a:rPr kumimoji="0" lang="ru-RU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речення</a:t>
            </a: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.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Типи</a:t>
            </a: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ru-RU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складних</a:t>
            </a: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ru-RU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речень</a:t>
            </a: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та </a:t>
            </a:r>
            <a:r>
              <a:rPr kumimoji="0" lang="ru-RU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розділові</a:t>
            </a: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знаки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у них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Результат пошуку зображень за запитом пише картинка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68"/>
          <a:stretch/>
        </p:blipFill>
        <p:spPr bwMode="auto">
          <a:xfrm>
            <a:off x="3347864" y="4029472"/>
            <a:ext cx="3259088" cy="1919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667744" y="2276872"/>
            <a:ext cx="6400800" cy="1752600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 smtClean="0">
                <a:solidFill>
                  <a:srgbClr val="002060"/>
                </a:solidFill>
              </a:rPr>
              <a:t>Речення</a:t>
            </a:r>
            <a:r>
              <a:rPr lang="ru-RU" dirty="0" smtClean="0">
                <a:solidFill>
                  <a:srgbClr val="002060"/>
                </a:solidFill>
              </a:rPr>
              <a:t>, яке </a:t>
            </a:r>
            <a:r>
              <a:rPr lang="ru-RU" dirty="0" err="1" smtClean="0">
                <a:solidFill>
                  <a:srgbClr val="002060"/>
                </a:solidFill>
              </a:rPr>
              <a:t>складається</a:t>
            </a:r>
            <a:r>
              <a:rPr lang="ru-RU" dirty="0" smtClean="0">
                <a:solidFill>
                  <a:srgbClr val="002060"/>
                </a:solidFill>
              </a:rPr>
              <a:t> з </a:t>
            </a:r>
            <a:r>
              <a:rPr lang="ru-RU" dirty="0" err="1" smtClean="0">
                <a:solidFill>
                  <a:srgbClr val="002060"/>
                </a:solidFill>
              </a:rPr>
              <a:t>двох</a:t>
            </a:r>
            <a:r>
              <a:rPr lang="ru-RU" dirty="0" smtClean="0">
                <a:solidFill>
                  <a:srgbClr val="002060"/>
                </a:solidFill>
              </a:rPr>
              <a:t> і </a:t>
            </a:r>
            <a:r>
              <a:rPr lang="ru-RU" dirty="0" err="1" smtClean="0">
                <a:solidFill>
                  <a:srgbClr val="002060"/>
                </a:solidFill>
              </a:rPr>
              <a:t>більше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простих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речень</a:t>
            </a:r>
            <a:r>
              <a:rPr lang="ru-RU" dirty="0" smtClean="0">
                <a:solidFill>
                  <a:srgbClr val="002060"/>
                </a:solidFill>
              </a:rPr>
              <a:t>, </a:t>
            </a:r>
            <a:r>
              <a:rPr lang="ru-RU" dirty="0" err="1" smtClean="0">
                <a:solidFill>
                  <a:srgbClr val="002060"/>
                </a:solidFill>
              </a:rPr>
              <a:t>що</a:t>
            </a:r>
            <a:r>
              <a:rPr lang="ru-RU" dirty="0" smtClean="0">
                <a:solidFill>
                  <a:srgbClr val="002060"/>
                </a:solidFill>
              </a:rPr>
              <a:t> об</a:t>
            </a:r>
            <a:r>
              <a:rPr lang="en-US" dirty="0" smtClean="0">
                <a:solidFill>
                  <a:srgbClr val="002060"/>
                </a:solidFill>
              </a:rPr>
              <a:t>’</a:t>
            </a:r>
            <a:r>
              <a:rPr lang="uk-UA" dirty="0" err="1" smtClean="0">
                <a:solidFill>
                  <a:srgbClr val="002060"/>
                </a:solidFill>
              </a:rPr>
              <a:t>єднані</a:t>
            </a:r>
            <a:r>
              <a:rPr lang="uk-UA" dirty="0" smtClean="0">
                <a:solidFill>
                  <a:srgbClr val="002060"/>
                </a:solidFill>
              </a:rPr>
              <a:t> в одне ціле за змістом та інтонацією називається </a:t>
            </a:r>
            <a:r>
              <a:rPr lang="uk-UA" sz="35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складним</a:t>
            </a:r>
            <a:r>
              <a:rPr lang="uk-UA" dirty="0" smtClean="0">
                <a:solidFill>
                  <a:srgbClr val="FF0000"/>
                </a:solidFill>
              </a:rPr>
              <a:t>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1643700" y="602961"/>
            <a:ext cx="7500300" cy="3952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r">
              <a:spcBef>
                <a:spcPct val="20000"/>
              </a:spcBef>
              <a:defRPr/>
            </a:pPr>
            <a:r>
              <a:rPr lang="uk-UA" altLang="uk-UA" sz="3200" b="1" dirty="0">
                <a:solidFill>
                  <a:schemeClr val="accent2"/>
                </a:solidFill>
              </a:rPr>
              <a:t>Яке речення називаємо складним?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5080" y="513849"/>
            <a:ext cx="8229600" cy="1143000"/>
          </a:xfrm>
        </p:spPr>
        <p:txBody>
          <a:bodyPr>
            <a:normAutofit/>
          </a:bodyPr>
          <a:lstStyle/>
          <a:p>
            <a:r>
              <a:rPr lang="uk-UA" sz="3200" b="1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Сполучникові </a:t>
            </a:r>
            <a:r>
              <a:rPr lang="uk-UA" sz="3200" b="1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речення</a:t>
            </a:r>
            <a:br>
              <a:rPr lang="uk-UA" sz="3200" b="1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rPr>
            </a:br>
            <a:r>
              <a:rPr lang="uk-UA" sz="2400" b="1" i="1" dirty="0" smtClean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з</a:t>
            </a:r>
            <a:r>
              <a:rPr lang="en-US" sz="2400" b="1" i="1" dirty="0" smtClean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’</a:t>
            </a:r>
            <a:r>
              <a:rPr lang="uk-UA" sz="2400" b="1" i="1" dirty="0" err="1" smtClean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єднані</a:t>
            </a:r>
            <a:r>
              <a:rPr lang="uk-UA" sz="2400" b="1" i="1" dirty="0" smtClean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 сполучниками</a:t>
            </a:r>
            <a:endParaRPr lang="uk-UA" sz="2400" b="1" i="1" dirty="0">
              <a:solidFill>
                <a:srgbClr val="00206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618005" y="2577946"/>
            <a:ext cx="2376264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000" b="1">
                <a:solidFill>
                  <a:srgbClr val="002060"/>
                </a:solidFill>
              </a:defRPr>
            </a:lvl1pPr>
          </a:lstStyle>
          <a:p>
            <a:r>
              <a:rPr lang="uk-UA" dirty="0">
                <a:solidFill>
                  <a:schemeClr val="bg1"/>
                </a:solidFill>
              </a:rPr>
              <a:t>Складнопідрядне речення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61013" y="2576512"/>
            <a:ext cx="2581613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000" b="1" dirty="0" smtClean="0">
                <a:solidFill>
                  <a:schemeClr val="bg1"/>
                </a:solidFill>
              </a:rPr>
              <a:t>Складносурядне речення</a:t>
            </a:r>
            <a:endParaRPr lang="uk-UA" sz="20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31640" y="4151319"/>
            <a:ext cx="3240360" cy="95410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800" dirty="0" smtClean="0"/>
              <a:t>Сонце світить і  співають пташки 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148064" y="4149080"/>
            <a:ext cx="3316146" cy="95634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2800" dirty="0">
                <a:solidFill>
                  <a:schemeClr val="dk1"/>
                </a:solidFill>
              </a:rPr>
              <a:t>Пташки співають, бо світить сонце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70248" y="3494987"/>
            <a:ext cx="17660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>
                <a:solidFill>
                  <a:schemeClr val="accent2"/>
                </a:solidFill>
              </a:rPr>
              <a:t>Наприклад</a:t>
            </a:r>
            <a:endParaRPr lang="uk-UA" sz="24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0733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3768" y="1349896"/>
            <a:ext cx="6789440" cy="1143000"/>
          </a:xfrm>
        </p:spPr>
        <p:txBody>
          <a:bodyPr>
            <a:normAutofit fontScale="90000"/>
          </a:bodyPr>
          <a:lstStyle/>
          <a:p>
            <a:r>
              <a:rPr lang="uk-UA" sz="3200" b="1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Безсполучникові речення</a:t>
            </a:r>
            <a:br>
              <a:rPr lang="uk-UA" sz="3200" b="1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</a:br>
            <a:r>
              <a:rPr lang="uk-UA" sz="2400" b="1" i="1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з</a:t>
            </a:r>
            <a:r>
              <a:rPr lang="en-US" sz="2400" b="1" i="1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’</a:t>
            </a:r>
            <a:r>
              <a:rPr lang="uk-UA" sz="2400" b="1" i="1" dirty="0" err="1">
                <a:solidFill>
                  <a:srgbClr val="002060"/>
                </a:solidFill>
                <a:latin typeface="+mn-lt"/>
                <a:ea typeface="+mn-ea"/>
                <a:cs typeface="+mn-cs"/>
              </a:rPr>
              <a:t>єднані</a:t>
            </a:r>
            <a:r>
              <a:rPr lang="uk-UA" sz="2400" b="1" i="1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 лише за змістом й інтонацією, без сполучників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39752" y="2492896"/>
            <a:ext cx="54726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dirty="0" smtClean="0">
                <a:solidFill>
                  <a:schemeClr val="accent6"/>
                </a:solidFill>
              </a:rPr>
              <a:t>Сонце світить , співають пташки 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37928" y="3343723"/>
            <a:ext cx="687625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900" b="1" dirty="0">
                <a:solidFill>
                  <a:schemeClr val="accent2"/>
                </a:solidFill>
              </a:rPr>
              <a:t>Речення з різними видами зв</a:t>
            </a:r>
            <a:r>
              <a:rPr lang="en-US" sz="2900" b="1" dirty="0">
                <a:solidFill>
                  <a:schemeClr val="accent2"/>
                </a:solidFill>
              </a:rPr>
              <a:t>’</a:t>
            </a:r>
            <a:r>
              <a:rPr lang="uk-UA" sz="2900" b="1" dirty="0" err="1">
                <a:solidFill>
                  <a:schemeClr val="accent2"/>
                </a:solidFill>
              </a:rPr>
              <a:t>язку</a:t>
            </a:r>
            <a:endParaRPr lang="uk-UA" sz="2900" b="1" dirty="0">
              <a:solidFill>
                <a:schemeClr val="accent2"/>
              </a:solidFill>
            </a:endParaRPr>
          </a:p>
          <a:p>
            <a:pPr algn="ctr"/>
            <a:r>
              <a:rPr lang="uk-UA" sz="2000" b="1" i="1" dirty="0">
                <a:solidFill>
                  <a:srgbClr val="002060"/>
                </a:solidFill>
              </a:rPr>
              <a:t>з</a:t>
            </a:r>
            <a:r>
              <a:rPr lang="en-US" sz="2200" b="1" i="1" dirty="0">
                <a:solidFill>
                  <a:srgbClr val="002060"/>
                </a:solidFill>
              </a:rPr>
              <a:t>’</a:t>
            </a:r>
            <a:r>
              <a:rPr lang="uk-UA" sz="2200" b="1" i="1" dirty="0" err="1">
                <a:solidFill>
                  <a:srgbClr val="002060"/>
                </a:solidFill>
              </a:rPr>
              <a:t>єднані</a:t>
            </a:r>
            <a:r>
              <a:rPr lang="uk-UA" sz="2200" b="1" i="1" dirty="0">
                <a:solidFill>
                  <a:srgbClr val="002060"/>
                </a:solidFill>
              </a:rPr>
              <a:t> </a:t>
            </a:r>
            <a:r>
              <a:rPr lang="uk-UA" sz="2200" b="1" i="1" dirty="0" smtClean="0">
                <a:solidFill>
                  <a:srgbClr val="002060"/>
                </a:solidFill>
              </a:rPr>
              <a:t>одночасно </a:t>
            </a:r>
            <a:r>
              <a:rPr lang="uk-UA" sz="2200" b="1" i="1" dirty="0">
                <a:solidFill>
                  <a:srgbClr val="002060"/>
                </a:solidFill>
              </a:rPr>
              <a:t>і за допомогою сполучників, </a:t>
            </a:r>
            <a:endParaRPr lang="uk-UA" sz="2200" b="1" i="1" dirty="0" smtClean="0">
              <a:solidFill>
                <a:srgbClr val="002060"/>
              </a:solidFill>
            </a:endParaRPr>
          </a:p>
          <a:p>
            <a:pPr algn="ctr"/>
            <a:r>
              <a:rPr lang="uk-UA" sz="2200" b="1" i="1" dirty="0" smtClean="0">
                <a:solidFill>
                  <a:srgbClr val="002060"/>
                </a:solidFill>
              </a:rPr>
              <a:t>і </a:t>
            </a:r>
            <a:r>
              <a:rPr lang="uk-UA" sz="2200" b="1" i="1" dirty="0">
                <a:solidFill>
                  <a:srgbClr val="002060"/>
                </a:solidFill>
              </a:rPr>
              <a:t>без них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24282" y="4912394"/>
            <a:ext cx="54726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dirty="0" smtClean="0">
                <a:solidFill>
                  <a:schemeClr val="accent6"/>
                </a:solidFill>
              </a:rPr>
              <a:t>Сонце світить , співають пташки, а на душі так легко-легко  </a:t>
            </a:r>
          </a:p>
        </p:txBody>
      </p:sp>
    </p:spTree>
    <p:extLst>
      <p:ext uri="{BB962C8B-B14F-4D97-AF65-F5344CB8AC3E}">
        <p14:creationId xmlns:p14="http://schemas.microsoft.com/office/powerpoint/2010/main" val="795288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7280" y="548680"/>
            <a:ext cx="8229600" cy="1143000"/>
          </a:xfrm>
        </p:spPr>
        <p:txBody>
          <a:bodyPr>
            <a:noAutofit/>
          </a:bodyPr>
          <a:lstStyle/>
          <a:p>
            <a:r>
              <a:rPr lang="uk-UA" sz="4000" b="1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Аналізуйте наявність </a:t>
            </a:r>
            <a:br>
              <a:rPr lang="uk-UA" sz="4000" b="1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</a:br>
            <a:r>
              <a:rPr lang="uk-UA" sz="4000" b="1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граматичних </a:t>
            </a:r>
            <a:r>
              <a:rPr lang="uk-UA" sz="4000" b="1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основ</a:t>
            </a:r>
            <a:endParaRPr lang="uk-UA" sz="4000" b="1" dirty="0">
              <a:solidFill>
                <a:schemeClr val="accent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632" y="2295309"/>
            <a:ext cx="7344816" cy="936104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uk-UA" sz="1800" dirty="0" smtClean="0"/>
              <a:t>Утомлюючись і зневіряючись, але не відмовляючись від своєї мрії, </a:t>
            </a:r>
            <a:r>
              <a:rPr lang="uk-UA" sz="18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готувався</a:t>
            </a:r>
            <a:r>
              <a:rPr lang="uk-UA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1800" dirty="0" smtClean="0"/>
              <a:t>і </a:t>
            </a:r>
            <a:r>
              <a:rPr lang="uk-UA" sz="18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готувався</a:t>
            </a:r>
            <a:r>
              <a:rPr lang="uk-UA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1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</a:t>
            </a:r>
            <a:r>
              <a:rPr lang="uk-UA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1800" dirty="0" smtClean="0"/>
              <a:t>до ЗНО.</a:t>
            </a:r>
          </a:p>
          <a:p>
            <a:pPr marL="0" indent="0" algn="ctr">
              <a:buNone/>
            </a:pPr>
            <a:r>
              <a:rPr lang="uk-UA" sz="1800" i="1" dirty="0" smtClean="0">
                <a:solidFill>
                  <a:srgbClr val="0070C0"/>
                </a:solidFill>
              </a:rPr>
              <a:t>(1 граматична основа, отже, </a:t>
            </a:r>
            <a:r>
              <a:rPr lang="uk-UA" sz="1800" i="1" dirty="0">
                <a:solidFill>
                  <a:srgbClr val="0070C0"/>
                </a:solidFill>
              </a:rPr>
              <a:t>речення </a:t>
            </a:r>
            <a:r>
              <a:rPr lang="uk-UA" sz="1800" i="1" dirty="0" smtClean="0">
                <a:solidFill>
                  <a:srgbClr val="0070C0"/>
                </a:solidFill>
              </a:rPr>
              <a:t>просте)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9632" y="4653136"/>
            <a:ext cx="37444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Душа</a:t>
            </a:r>
            <a:r>
              <a:rPr lang="uk-UA" dirty="0" smtClean="0">
                <a:solidFill>
                  <a:srgbClr val="00B050"/>
                </a:solidFill>
              </a:rPr>
              <a:t> </a:t>
            </a:r>
            <a:r>
              <a:rPr lang="uk-U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радіє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dirty="0" smtClean="0"/>
              <a:t>, бо </a:t>
            </a:r>
            <a:r>
              <a:rPr lang="uk-UA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весна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надворі</a:t>
            </a:r>
            <a:r>
              <a:rPr lang="uk-UA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dirty="0" smtClean="0"/>
              <a:t>.</a:t>
            </a:r>
          </a:p>
          <a:p>
            <a:pPr algn="ctr"/>
            <a:r>
              <a:rPr lang="uk-UA" i="1" dirty="0" smtClean="0">
                <a:solidFill>
                  <a:srgbClr val="0070C0"/>
                </a:solidFill>
              </a:rPr>
              <a:t>(2 </a:t>
            </a:r>
            <a:r>
              <a:rPr lang="uk-UA" i="1" dirty="0">
                <a:solidFill>
                  <a:srgbClr val="0070C0"/>
                </a:solidFill>
              </a:rPr>
              <a:t>граматичні основи, отже, речення   складне</a:t>
            </a:r>
            <a:r>
              <a:rPr lang="uk-UA" i="1" dirty="0" smtClean="0">
                <a:solidFill>
                  <a:srgbClr val="0070C0"/>
                </a:solidFill>
              </a:rPr>
              <a:t>)</a:t>
            </a:r>
            <a:endParaRPr lang="uk-UA" i="1" dirty="0">
              <a:solidFill>
                <a:srgbClr val="0070C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92080" y="4653136"/>
            <a:ext cx="33123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Душа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dirty="0" smtClean="0"/>
              <a:t>і </a:t>
            </a:r>
            <a:r>
              <a:rPr lang="uk-UA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серце</a:t>
            </a:r>
            <a:r>
              <a:rPr lang="uk-UA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раділи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dirty="0" smtClean="0"/>
              <a:t>весні.</a:t>
            </a:r>
          </a:p>
          <a:p>
            <a:pPr algn="ctr"/>
            <a:r>
              <a:rPr lang="uk-UA" i="1" dirty="0" smtClean="0">
                <a:solidFill>
                  <a:srgbClr val="0070C0"/>
                </a:solidFill>
              </a:rPr>
              <a:t>(1 граматична основа, отже, речення просте)</a:t>
            </a:r>
            <a:endParaRPr lang="uk-UA" i="1" dirty="0">
              <a:solidFill>
                <a:srgbClr val="0070C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71700" y="3588707"/>
            <a:ext cx="65527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Вони</a:t>
            </a:r>
            <a:r>
              <a:rPr lang="uk-UA" dirty="0">
                <a:solidFill>
                  <a:srgbClr val="00B050"/>
                </a:solidFill>
              </a:rPr>
              <a:t> </a:t>
            </a:r>
            <a:r>
              <a:rPr lang="uk-UA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відволікали</a:t>
            </a:r>
            <a:r>
              <a:rPr lang="uk-UA" dirty="0">
                <a:solidFill>
                  <a:schemeClr val="accent2"/>
                </a:solidFill>
              </a:rPr>
              <a:t> </a:t>
            </a:r>
            <a:r>
              <a:rPr lang="uk-UA" dirty="0"/>
              <a:t>мене від навчання, але мені </a:t>
            </a:r>
            <a:r>
              <a:rPr lang="uk-UA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було байдуже.</a:t>
            </a:r>
          </a:p>
          <a:p>
            <a:pPr algn="ctr"/>
            <a:r>
              <a:rPr lang="uk-UA" i="1" dirty="0">
                <a:solidFill>
                  <a:srgbClr val="0070C0"/>
                </a:solidFill>
              </a:rPr>
              <a:t>( 2 граматичні основи, отже, речення   складне</a:t>
            </a:r>
            <a:r>
              <a:rPr lang="uk-UA" i="1" dirty="0" smtClean="0">
                <a:solidFill>
                  <a:srgbClr val="0070C0"/>
                </a:solidFill>
              </a:rPr>
              <a:t>)</a:t>
            </a:r>
            <a:endParaRPr lang="uk-UA" i="1" dirty="0">
              <a:solidFill>
                <a:srgbClr val="0070C0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/>
          <a:srcRect l="18569" t="-2321" r="18569" b="10525"/>
          <a:stretch/>
        </p:blipFill>
        <p:spPr>
          <a:xfrm>
            <a:off x="7956376" y="207439"/>
            <a:ext cx="936104" cy="1484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6276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0628" y="1916832"/>
            <a:ext cx="8229600" cy="1143000"/>
          </a:xfrm>
        </p:spPr>
        <p:txBody>
          <a:bodyPr>
            <a:normAutofit/>
          </a:bodyPr>
          <a:lstStyle/>
          <a:p>
            <a:r>
              <a:rPr lang="uk-UA" sz="4000" b="1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Види сполучникових речень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82952" y="4481095"/>
            <a:ext cx="3384376" cy="648072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uk-UA" dirty="0" smtClean="0"/>
              <a:t>складнопідрядне</a:t>
            </a:r>
            <a:endParaRPr lang="uk-UA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1554560" y="3752168"/>
            <a:ext cx="3168352" cy="61293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uk-UA" dirty="0" smtClean="0"/>
              <a:t>складносурядне</a:t>
            </a:r>
            <a:endParaRPr lang="uk-UA" dirty="0"/>
          </a:p>
        </p:txBody>
      </p:sp>
      <p:sp>
        <p:nvSpPr>
          <p:cNvPr id="5" name="Стрелка вправо 4"/>
          <p:cNvSpPr/>
          <p:nvPr/>
        </p:nvSpPr>
        <p:spPr>
          <a:xfrm rot="8171228">
            <a:off x="2733290" y="3117707"/>
            <a:ext cx="1092627" cy="29768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Стрелка вправо 5"/>
          <p:cNvSpPr/>
          <p:nvPr/>
        </p:nvSpPr>
        <p:spPr>
          <a:xfrm rot="3525489">
            <a:off x="5235366" y="3487188"/>
            <a:ext cx="1839959" cy="33368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6424119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24944" y="476672"/>
            <a:ext cx="6419056" cy="1143000"/>
          </a:xfrm>
        </p:spPr>
        <p:txBody>
          <a:bodyPr>
            <a:normAutofit fontScale="90000"/>
          </a:bodyPr>
          <a:lstStyle/>
          <a:p>
            <a:r>
              <a:rPr lang="uk-UA" b="1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Складносурядні речення</a:t>
            </a:r>
            <a:br>
              <a:rPr lang="uk-UA" b="1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</a:br>
            <a:r>
              <a:rPr lang="uk-UA" sz="2000" i="1" dirty="0" smtClean="0">
                <a:solidFill>
                  <a:srgbClr val="002060"/>
                </a:solidFill>
              </a:rPr>
              <a:t>утворюються з кількох простих, рівноправних, не залежних одна від одної частин, які з</a:t>
            </a:r>
            <a:r>
              <a:rPr lang="en-US" sz="2000" i="1" dirty="0" smtClean="0">
                <a:solidFill>
                  <a:srgbClr val="002060"/>
                </a:solidFill>
              </a:rPr>
              <a:t>’</a:t>
            </a:r>
            <a:r>
              <a:rPr lang="uk-UA" sz="2000" i="1" dirty="0" err="1" smtClean="0">
                <a:solidFill>
                  <a:srgbClr val="002060"/>
                </a:solidFill>
              </a:rPr>
              <a:t>єднуються</a:t>
            </a:r>
            <a:r>
              <a:rPr lang="uk-UA" sz="2000" i="1" dirty="0" smtClean="0">
                <a:solidFill>
                  <a:srgbClr val="002060"/>
                </a:solidFill>
              </a:rPr>
              <a:t> сурядними сполучниками  та інтонацією.</a:t>
            </a:r>
            <a:endParaRPr lang="uk-UA" sz="2000" i="1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23728" y="2636912"/>
            <a:ext cx="56886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002060"/>
                </a:solidFill>
              </a:rPr>
              <a:t>Сурядні сполучники: </a:t>
            </a:r>
          </a:p>
          <a:p>
            <a:pPr algn="ctr"/>
            <a:r>
              <a:rPr lang="uk-UA" sz="2400" b="1" dirty="0" smtClean="0">
                <a:solidFill>
                  <a:srgbClr val="002060"/>
                </a:solidFill>
              </a:rPr>
              <a:t> </a:t>
            </a:r>
            <a:r>
              <a:rPr lang="uk-UA" sz="2400" dirty="0" smtClean="0">
                <a:solidFill>
                  <a:schemeClr val="accent6"/>
                </a:solidFill>
              </a:rPr>
              <a:t>і, й, та, а, але, проте,  зате, однак, або, чи </a:t>
            </a:r>
            <a:endParaRPr lang="uk-UA" sz="2400" dirty="0">
              <a:solidFill>
                <a:schemeClr val="accent6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79712" y="4005064"/>
            <a:ext cx="58326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dirty="0" smtClean="0"/>
              <a:t>Співає </a:t>
            </a:r>
            <a:r>
              <a:rPr lang="uk-UA" sz="2400" dirty="0" smtClean="0"/>
              <a:t>серце</a:t>
            </a:r>
            <a:r>
              <a:rPr lang="en-US" sz="2400" dirty="0"/>
              <a:t>,</a:t>
            </a:r>
            <a:r>
              <a:rPr lang="uk-UA" sz="2400" dirty="0" smtClean="0"/>
              <a:t> </a:t>
            </a:r>
            <a:r>
              <a:rPr lang="uk-UA" sz="2400" dirty="0" smtClean="0">
                <a:solidFill>
                  <a:schemeClr val="accent6"/>
                </a:solidFill>
              </a:rPr>
              <a:t>і</a:t>
            </a:r>
            <a:r>
              <a:rPr lang="uk-UA" sz="2400" dirty="0" smtClean="0"/>
              <a:t> радіє душа.</a:t>
            </a:r>
          </a:p>
          <a:p>
            <a:pPr algn="ctr"/>
            <a:r>
              <a:rPr lang="uk-UA" sz="2400" dirty="0" smtClean="0"/>
              <a:t>Співає серце, </a:t>
            </a:r>
            <a:r>
              <a:rPr lang="uk-UA" sz="2400" dirty="0" smtClean="0">
                <a:solidFill>
                  <a:schemeClr val="accent6"/>
                </a:solidFill>
              </a:rPr>
              <a:t>але </a:t>
            </a:r>
            <a:r>
              <a:rPr lang="uk-UA" sz="2400" dirty="0" smtClean="0"/>
              <a:t>не радіє душа.</a:t>
            </a:r>
          </a:p>
          <a:p>
            <a:pPr algn="ctr"/>
            <a:r>
              <a:rPr lang="uk-UA" sz="2400" dirty="0" smtClean="0"/>
              <a:t>Співає серце, </a:t>
            </a:r>
            <a:r>
              <a:rPr lang="uk-UA" sz="2400" dirty="0" smtClean="0">
                <a:solidFill>
                  <a:schemeClr val="accent6"/>
                </a:solidFill>
              </a:rPr>
              <a:t>однак </a:t>
            </a:r>
            <a:r>
              <a:rPr lang="uk-UA" sz="2400" dirty="0" smtClean="0"/>
              <a:t>душа не радіє.</a:t>
            </a:r>
          </a:p>
          <a:p>
            <a:pPr algn="ctr"/>
            <a:r>
              <a:rPr lang="uk-UA" sz="2400" dirty="0" smtClean="0"/>
              <a:t>Співає серце </a:t>
            </a:r>
            <a:r>
              <a:rPr lang="uk-UA" sz="2400" dirty="0" smtClean="0">
                <a:solidFill>
                  <a:schemeClr val="accent6"/>
                </a:solidFill>
              </a:rPr>
              <a:t>або</a:t>
            </a:r>
            <a:r>
              <a:rPr lang="uk-UA" sz="2400" dirty="0" smtClean="0"/>
              <a:t> радіє душа.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3810999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43808" y="476672"/>
            <a:ext cx="5842992" cy="1143000"/>
          </a:xfrm>
        </p:spPr>
        <p:txBody>
          <a:bodyPr>
            <a:normAutofit fontScale="90000"/>
          </a:bodyPr>
          <a:lstStyle/>
          <a:p>
            <a:r>
              <a:rPr lang="uk-UA" sz="4000" b="1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Складнопідрядні </a:t>
            </a:r>
            <a:r>
              <a:rPr lang="uk-UA" sz="4000" b="1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речення</a:t>
            </a:r>
            <a:br>
              <a:rPr lang="uk-UA" sz="4000" b="1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rPr>
            </a:br>
            <a:r>
              <a:rPr lang="uk-UA" sz="2000" i="1" dirty="0" smtClean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утворюються з двох простих (головного і підрядного);</a:t>
            </a:r>
            <a:br>
              <a:rPr lang="uk-UA" sz="2000" i="1" dirty="0" smtClean="0">
                <a:solidFill>
                  <a:srgbClr val="002060"/>
                </a:solidFill>
                <a:latin typeface="+mn-lt"/>
                <a:ea typeface="+mn-ea"/>
                <a:cs typeface="+mn-cs"/>
              </a:rPr>
            </a:br>
            <a:r>
              <a:rPr lang="uk-UA" sz="2000" i="1" dirty="0" smtClean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підрядне речення з</a:t>
            </a:r>
            <a:r>
              <a:rPr lang="en-US" sz="2000" i="1" dirty="0" smtClean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’</a:t>
            </a:r>
            <a:r>
              <a:rPr lang="uk-UA" sz="2000" i="1" dirty="0" err="1" smtClean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єднується</a:t>
            </a:r>
            <a:r>
              <a:rPr lang="uk-UA" sz="2000" i="1" dirty="0" smtClean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 з головним реченням сполучниками або сполучними словами</a:t>
            </a:r>
            <a:endParaRPr lang="uk-UA" sz="2000" b="1" i="1" dirty="0">
              <a:solidFill>
                <a:srgbClr val="00206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55776" y="2636912"/>
            <a:ext cx="48965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 smtClean="0">
                <a:solidFill>
                  <a:srgbClr val="002060"/>
                </a:solidFill>
              </a:rPr>
              <a:t>Сполучникові слова: </a:t>
            </a:r>
          </a:p>
          <a:p>
            <a:pPr algn="ctr"/>
            <a:r>
              <a:rPr lang="uk-UA" sz="2000" b="1" dirty="0" smtClean="0">
                <a:solidFill>
                  <a:srgbClr val="002060"/>
                </a:solidFill>
              </a:rPr>
              <a:t> </a:t>
            </a:r>
            <a:r>
              <a:rPr lang="uk-UA" sz="2000" dirty="0" smtClean="0">
                <a:solidFill>
                  <a:schemeClr val="accent6"/>
                </a:solidFill>
              </a:rPr>
              <a:t>що, як, ніби, мов, хоч, якби, якщо, щоб,  після того як, так що, дарма що</a:t>
            </a:r>
            <a:endParaRPr lang="uk-UA" sz="2000" dirty="0">
              <a:solidFill>
                <a:schemeClr val="accent6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55776" y="4077072"/>
            <a:ext cx="52565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dirty="0" smtClean="0"/>
              <a:t>Співає серце, </a:t>
            </a:r>
            <a:r>
              <a:rPr lang="uk-UA" sz="2400" b="1" dirty="0" smtClean="0">
                <a:solidFill>
                  <a:schemeClr val="accent6"/>
                </a:solidFill>
              </a:rPr>
              <a:t>якщо</a:t>
            </a:r>
            <a:r>
              <a:rPr lang="uk-UA" sz="2400" dirty="0" smtClean="0"/>
              <a:t> радіє душа.</a:t>
            </a:r>
          </a:p>
          <a:p>
            <a:pPr algn="ctr"/>
            <a:r>
              <a:rPr lang="uk-UA" sz="2400" dirty="0" smtClean="0"/>
              <a:t>Співає серце, </a:t>
            </a:r>
            <a:r>
              <a:rPr lang="uk-UA" sz="2400" b="1" dirty="0" smtClean="0">
                <a:solidFill>
                  <a:schemeClr val="accent6"/>
                </a:solidFill>
              </a:rPr>
              <a:t>хоч</a:t>
            </a:r>
            <a:r>
              <a:rPr lang="uk-UA" sz="2400" dirty="0" smtClean="0"/>
              <a:t> не радіє душа.</a:t>
            </a:r>
          </a:p>
          <a:p>
            <a:pPr algn="ctr"/>
            <a:r>
              <a:rPr lang="uk-UA" sz="2400" b="1" dirty="0" smtClean="0">
                <a:solidFill>
                  <a:schemeClr val="accent6"/>
                </a:solidFill>
              </a:rPr>
              <a:t>Якби</a:t>
            </a:r>
            <a:r>
              <a:rPr lang="uk-UA" sz="2400" dirty="0" smtClean="0">
                <a:solidFill>
                  <a:schemeClr val="accent6"/>
                </a:solidFill>
              </a:rPr>
              <a:t> </a:t>
            </a:r>
            <a:r>
              <a:rPr lang="uk-UA" sz="2400" dirty="0" smtClean="0"/>
              <a:t>співало серце, раділа б душа.</a:t>
            </a:r>
          </a:p>
          <a:p>
            <a:pPr algn="ctr"/>
            <a:r>
              <a:rPr lang="uk-UA" sz="2400" dirty="0" smtClean="0"/>
              <a:t>Співає серце, </a:t>
            </a:r>
            <a:r>
              <a:rPr lang="uk-UA" sz="2400" b="1" dirty="0" smtClean="0">
                <a:solidFill>
                  <a:schemeClr val="accent6"/>
                </a:solidFill>
              </a:rPr>
              <a:t>дарма що </a:t>
            </a:r>
            <a:r>
              <a:rPr lang="uk-UA" sz="2400" dirty="0" smtClean="0"/>
              <a:t>не радіє душа.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1748856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47664" y="2492896"/>
            <a:ext cx="6635080" cy="392129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2800" dirty="0" smtClean="0"/>
              <a:t> Знаю, </a:t>
            </a:r>
            <a:r>
              <a:rPr lang="uk-UA" sz="2800" b="1" dirty="0" smtClean="0">
                <a:solidFill>
                  <a:schemeClr val="accent6"/>
                </a:solidFill>
              </a:rPr>
              <a:t>що</a:t>
            </a:r>
            <a:r>
              <a:rPr lang="uk-UA" sz="2800" dirty="0" smtClean="0">
                <a:solidFill>
                  <a:schemeClr val="accent6"/>
                </a:solidFill>
              </a:rPr>
              <a:t> </a:t>
            </a:r>
            <a:r>
              <a:rPr lang="uk-UA" sz="2800" dirty="0" smtClean="0"/>
              <a:t>нічого не знаю.</a:t>
            </a:r>
          </a:p>
          <a:p>
            <a:pPr marL="0" indent="0" algn="ctr">
              <a:buNone/>
            </a:pPr>
            <a:endParaRPr lang="uk-UA" sz="2800" dirty="0" smtClean="0"/>
          </a:p>
          <a:p>
            <a:pPr marL="0" indent="0" algn="ctr">
              <a:buNone/>
            </a:pPr>
            <a:r>
              <a:rPr lang="uk-UA" sz="2800" dirty="0" smtClean="0"/>
              <a:t>Думка, </a:t>
            </a:r>
            <a:r>
              <a:rPr lang="uk-UA" sz="2800" b="1" dirty="0" smtClean="0">
                <a:solidFill>
                  <a:schemeClr val="accent6"/>
                </a:solidFill>
              </a:rPr>
              <a:t>яка</a:t>
            </a:r>
            <a:r>
              <a:rPr lang="uk-UA" sz="2800" dirty="0" smtClean="0">
                <a:solidFill>
                  <a:schemeClr val="accent6"/>
                </a:solidFill>
              </a:rPr>
              <a:t> </a:t>
            </a:r>
            <a:r>
              <a:rPr lang="uk-UA" sz="2800" dirty="0" smtClean="0"/>
              <a:t>промайнула в  моїй голові, здалася невагомою.</a:t>
            </a:r>
          </a:p>
          <a:p>
            <a:pPr marL="0" indent="0" algn="ctr">
              <a:buNone/>
            </a:pPr>
            <a:endParaRPr lang="uk-UA" sz="2800" b="1" dirty="0" smtClean="0">
              <a:solidFill>
                <a:schemeClr val="accent6"/>
              </a:solidFill>
            </a:endParaRPr>
          </a:p>
          <a:p>
            <a:pPr marL="0" indent="0" algn="ctr">
              <a:buNone/>
            </a:pPr>
            <a:r>
              <a:rPr lang="uk-UA" sz="2800" b="1" dirty="0" smtClean="0">
                <a:solidFill>
                  <a:schemeClr val="accent6"/>
                </a:solidFill>
              </a:rPr>
              <a:t>Якщо</a:t>
            </a:r>
            <a:r>
              <a:rPr lang="uk-UA" sz="2800" dirty="0" smtClean="0">
                <a:solidFill>
                  <a:schemeClr val="accent6"/>
                </a:solidFill>
              </a:rPr>
              <a:t> </a:t>
            </a:r>
            <a:r>
              <a:rPr lang="uk-UA" sz="2800" dirty="0" smtClean="0"/>
              <a:t>не відпочину, збожеволію.</a:t>
            </a:r>
            <a:endParaRPr lang="uk-UA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4211960" y="1052736"/>
            <a:ext cx="3024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>
                <a:solidFill>
                  <a:schemeClr val="accent2"/>
                </a:solidFill>
              </a:rPr>
              <a:t>Наприклад</a:t>
            </a:r>
            <a:endParaRPr lang="uk-UA" sz="36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113169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9936" y="2039200"/>
            <a:ext cx="6645424" cy="1143000"/>
          </a:xfrm>
        </p:spPr>
        <p:txBody>
          <a:bodyPr>
            <a:normAutofit/>
          </a:bodyPr>
          <a:lstStyle/>
          <a:p>
            <a:r>
              <a:rPr lang="uk-UA" sz="3600" b="1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Складнопідрядні речення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45681" y="3196027"/>
            <a:ext cx="5184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/>
              <a:t>з</a:t>
            </a:r>
            <a:r>
              <a:rPr lang="en-US" sz="2400" dirty="0" smtClean="0"/>
              <a:t>’</a:t>
            </a:r>
            <a:r>
              <a:rPr lang="uk-UA" sz="2400" dirty="0" err="1" smtClean="0"/>
              <a:t>ясувальні</a:t>
            </a:r>
            <a:r>
              <a:rPr lang="uk-UA" sz="2400" dirty="0" smtClean="0"/>
              <a:t> речення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502024" y="4300745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2400" dirty="0"/>
              <a:t>означальні речення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499992" y="5055567"/>
            <a:ext cx="27799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dirty="0"/>
              <a:t>обставинні речення</a:t>
            </a:r>
          </a:p>
        </p:txBody>
      </p:sp>
      <p:cxnSp>
        <p:nvCxnSpPr>
          <p:cNvPr id="8" name="Прямая со стрелкой 7"/>
          <p:cNvCxnSpPr/>
          <p:nvPr/>
        </p:nvCxnSpPr>
        <p:spPr>
          <a:xfrm flipH="1">
            <a:off x="3870176" y="2936616"/>
            <a:ext cx="2278337" cy="28797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H="1">
            <a:off x="3881893" y="2956486"/>
            <a:ext cx="2242592" cy="140241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H="1">
            <a:off x="6112769" y="2956486"/>
            <a:ext cx="23433" cy="209908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75316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85091" y="2684604"/>
            <a:ext cx="6203032" cy="50405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2400" dirty="0"/>
              <a:t>г</a:t>
            </a:r>
            <a:r>
              <a:rPr lang="uk-UA" sz="2400" dirty="0" smtClean="0"/>
              <a:t>оловна частина          підрядна частина</a:t>
            </a:r>
            <a:endParaRPr lang="uk-UA" sz="2400" dirty="0"/>
          </a:p>
        </p:txBody>
      </p:sp>
      <p:sp>
        <p:nvSpPr>
          <p:cNvPr id="6" name="Выгнутая вверх стрелка 5"/>
          <p:cNvSpPr/>
          <p:nvPr/>
        </p:nvSpPr>
        <p:spPr>
          <a:xfrm>
            <a:off x="3337219" y="2504584"/>
            <a:ext cx="2736304" cy="360040"/>
          </a:xfrm>
          <a:prstGeom prst="curvedDownArrow">
            <a:avLst>
              <a:gd name="adj1" fmla="val 0"/>
              <a:gd name="adj2" fmla="val 77596"/>
              <a:gd name="adj3" fmla="val 3342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65311" y="2145047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питання</a:t>
            </a:r>
            <a:endParaRPr lang="uk-UA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041075" y="2157900"/>
            <a:ext cx="5832648" cy="1053408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cxnSp>
        <p:nvCxnSpPr>
          <p:cNvPr id="10" name="Прямая со стрелкой 9"/>
          <p:cNvCxnSpPr/>
          <p:nvPr/>
        </p:nvCxnSpPr>
        <p:spPr>
          <a:xfrm flipH="1">
            <a:off x="2185091" y="3211308"/>
            <a:ext cx="1152128" cy="53076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4838270" y="3233956"/>
            <a:ext cx="5975" cy="67777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6433563" y="3233956"/>
            <a:ext cx="1102321" cy="58192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487212" y="3817115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п</a:t>
            </a:r>
            <a:r>
              <a:rPr lang="uk-UA" dirty="0" smtClean="0"/>
              <a:t>итання додатка</a:t>
            </a:r>
          </a:p>
          <a:p>
            <a:r>
              <a:rPr lang="uk-UA" dirty="0" smtClean="0"/>
              <a:t>(кого? про що?)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80367" y="3817115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/>
              <a:t>п</a:t>
            </a:r>
            <a:r>
              <a:rPr lang="uk-UA" dirty="0" smtClean="0"/>
              <a:t>итання означення</a:t>
            </a:r>
          </a:p>
          <a:p>
            <a:pPr algn="ctr"/>
            <a:r>
              <a:rPr lang="uk-UA" dirty="0" smtClean="0"/>
              <a:t>(який? яка?)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217539" y="3809934"/>
            <a:ext cx="252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/>
              <a:t>п</a:t>
            </a:r>
            <a:r>
              <a:rPr lang="uk-UA" dirty="0" smtClean="0"/>
              <a:t>итання обставини</a:t>
            </a:r>
          </a:p>
          <a:p>
            <a:r>
              <a:rPr lang="uk-UA" dirty="0" smtClean="0"/>
              <a:t>(як? де? коли? </a:t>
            </a:r>
            <a:r>
              <a:rPr lang="uk-UA" dirty="0"/>
              <a:t>н</a:t>
            </a:r>
            <a:r>
              <a:rPr lang="uk-UA" dirty="0" smtClean="0"/>
              <a:t>авіщо?)</a:t>
            </a:r>
          </a:p>
        </p:txBody>
      </p:sp>
      <p:cxnSp>
        <p:nvCxnSpPr>
          <p:cNvPr id="22" name="Прямая со стрелкой 21"/>
          <p:cNvCxnSpPr/>
          <p:nvPr/>
        </p:nvCxnSpPr>
        <p:spPr>
          <a:xfrm>
            <a:off x="2433008" y="4475691"/>
            <a:ext cx="5975" cy="67777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4854512" y="4466563"/>
            <a:ext cx="5975" cy="67777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7537281" y="4466897"/>
            <a:ext cx="5975" cy="67777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678332" y="5157192"/>
            <a:ext cx="16339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>
                <a:solidFill>
                  <a:schemeClr val="accent6"/>
                </a:solidFill>
              </a:rPr>
              <a:t>з</a:t>
            </a:r>
            <a:r>
              <a:rPr lang="en-US" dirty="0" smtClean="0">
                <a:solidFill>
                  <a:schemeClr val="accent6"/>
                </a:solidFill>
              </a:rPr>
              <a:t>’</a:t>
            </a:r>
            <a:r>
              <a:rPr lang="uk-UA" dirty="0" err="1" smtClean="0">
                <a:solidFill>
                  <a:schemeClr val="accent6"/>
                </a:solidFill>
              </a:rPr>
              <a:t>ясувальне</a:t>
            </a:r>
            <a:r>
              <a:rPr lang="uk-UA" dirty="0" smtClean="0">
                <a:solidFill>
                  <a:schemeClr val="accent6"/>
                </a:solidFill>
              </a:rPr>
              <a:t> </a:t>
            </a:r>
          </a:p>
          <a:p>
            <a:pPr algn="ctr"/>
            <a:r>
              <a:rPr lang="uk-UA" dirty="0" smtClean="0">
                <a:solidFill>
                  <a:schemeClr val="accent6"/>
                </a:solidFill>
              </a:rPr>
              <a:t>речення</a:t>
            </a:r>
            <a:endParaRPr lang="uk-UA" dirty="0">
              <a:solidFill>
                <a:schemeClr val="accent6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707904" y="5157192"/>
            <a:ext cx="22871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>
                <a:solidFill>
                  <a:schemeClr val="accent6"/>
                </a:solidFill>
              </a:rPr>
              <a:t>означальне </a:t>
            </a:r>
          </a:p>
          <a:p>
            <a:pPr algn="ctr"/>
            <a:r>
              <a:rPr lang="uk-UA" dirty="0" smtClean="0">
                <a:solidFill>
                  <a:schemeClr val="accent6"/>
                </a:solidFill>
              </a:rPr>
              <a:t> речення</a:t>
            </a:r>
            <a:endParaRPr lang="uk-UA" dirty="0">
              <a:solidFill>
                <a:schemeClr val="accent6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334089" y="5094911"/>
            <a:ext cx="22871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>
                <a:solidFill>
                  <a:schemeClr val="accent6"/>
                </a:solidFill>
              </a:rPr>
              <a:t>обставинне </a:t>
            </a:r>
          </a:p>
          <a:p>
            <a:pPr algn="ctr"/>
            <a:r>
              <a:rPr lang="uk-UA" dirty="0" smtClean="0">
                <a:solidFill>
                  <a:schemeClr val="accent6"/>
                </a:solidFill>
              </a:rPr>
              <a:t>речення</a:t>
            </a:r>
            <a:endParaRPr lang="uk-UA" dirty="0">
              <a:solidFill>
                <a:schemeClr val="accent6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446754" y="1065331"/>
            <a:ext cx="2096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>
                <a:solidFill>
                  <a:schemeClr val="accent2"/>
                </a:solidFill>
              </a:rPr>
              <a:t>СХЕМА</a:t>
            </a:r>
          </a:p>
        </p:txBody>
      </p:sp>
    </p:spTree>
    <p:extLst>
      <p:ext uri="{BB962C8B-B14F-4D97-AF65-F5344CB8AC3E}">
        <p14:creationId xmlns:p14="http://schemas.microsoft.com/office/powerpoint/2010/main" val="204068796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5" grpId="0"/>
      <p:bldP spid="26" grpId="0"/>
      <p:bldP spid="2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1640" y="2305689"/>
            <a:ext cx="6923112" cy="3859615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uk-UA" sz="2000" dirty="0" smtClean="0"/>
              <a:t> Хочу побачити такий результат </a:t>
            </a:r>
            <a:r>
              <a:rPr lang="uk-UA" sz="2000" b="1" dirty="0" smtClean="0">
                <a:solidFill>
                  <a:schemeClr val="accent6"/>
                </a:solidFill>
              </a:rPr>
              <a:t>(який?), щоб</a:t>
            </a:r>
            <a:r>
              <a:rPr lang="uk-UA" sz="2000" dirty="0" smtClean="0"/>
              <a:t> міг мене порадувати.</a:t>
            </a:r>
          </a:p>
          <a:p>
            <a:pPr marL="0" indent="0" algn="ctr">
              <a:buNone/>
            </a:pPr>
            <a:r>
              <a:rPr lang="uk-UA" sz="2000" i="1" dirty="0" smtClean="0">
                <a:solidFill>
                  <a:srgbClr val="002060"/>
                </a:solidFill>
              </a:rPr>
              <a:t>(підрядне означальне речення)</a:t>
            </a:r>
          </a:p>
          <a:p>
            <a:pPr marL="0" indent="0" algn="ctr">
              <a:buNone/>
            </a:pPr>
            <a:endParaRPr lang="uk-UA" sz="2000" dirty="0"/>
          </a:p>
          <a:p>
            <a:pPr marL="0" indent="0" algn="ctr">
              <a:buNone/>
            </a:pPr>
            <a:r>
              <a:rPr lang="uk-UA" sz="2000" dirty="0" smtClean="0"/>
              <a:t>Я прошу </a:t>
            </a:r>
            <a:r>
              <a:rPr lang="uk-UA" sz="2000" b="1" dirty="0" smtClean="0">
                <a:solidFill>
                  <a:schemeClr val="accent6"/>
                </a:solidFill>
              </a:rPr>
              <a:t>(про що?), щоб  </a:t>
            </a:r>
            <a:r>
              <a:rPr lang="uk-UA" sz="2000" dirty="0" smtClean="0"/>
              <a:t>ви мені допомогли мати гарний результат.</a:t>
            </a:r>
          </a:p>
          <a:p>
            <a:pPr marL="0" indent="0" algn="ctr">
              <a:buNone/>
            </a:pPr>
            <a:r>
              <a:rPr lang="uk-UA" sz="2000" i="1" dirty="0">
                <a:solidFill>
                  <a:srgbClr val="002060"/>
                </a:solidFill>
              </a:rPr>
              <a:t>(підрядне </a:t>
            </a:r>
            <a:r>
              <a:rPr lang="uk-UA" sz="2000" i="1" dirty="0" smtClean="0">
                <a:solidFill>
                  <a:srgbClr val="002060"/>
                </a:solidFill>
              </a:rPr>
              <a:t>з</a:t>
            </a:r>
            <a:r>
              <a:rPr lang="en-US" sz="2000" i="1" dirty="0" smtClean="0">
                <a:solidFill>
                  <a:srgbClr val="002060"/>
                </a:solidFill>
              </a:rPr>
              <a:t>’</a:t>
            </a:r>
            <a:r>
              <a:rPr lang="uk-UA" sz="2000" i="1" dirty="0" err="1" smtClean="0">
                <a:solidFill>
                  <a:srgbClr val="002060"/>
                </a:solidFill>
              </a:rPr>
              <a:t>ясувальне</a:t>
            </a:r>
            <a:r>
              <a:rPr lang="uk-UA" sz="2000" i="1" dirty="0" smtClean="0">
                <a:solidFill>
                  <a:srgbClr val="002060"/>
                </a:solidFill>
              </a:rPr>
              <a:t> речення</a:t>
            </a:r>
            <a:r>
              <a:rPr lang="uk-UA" sz="2000" i="1" dirty="0">
                <a:solidFill>
                  <a:srgbClr val="002060"/>
                </a:solidFill>
              </a:rPr>
              <a:t>)</a:t>
            </a:r>
          </a:p>
          <a:p>
            <a:pPr marL="0" indent="0" algn="ctr">
              <a:buNone/>
            </a:pPr>
            <a:endParaRPr lang="uk-UA" sz="2000" dirty="0" smtClean="0"/>
          </a:p>
          <a:p>
            <a:pPr marL="0" indent="0" algn="ctr">
              <a:buNone/>
            </a:pPr>
            <a:endParaRPr lang="uk-UA" sz="2000" dirty="0"/>
          </a:p>
          <a:p>
            <a:pPr marL="0" indent="0" algn="ctr">
              <a:buNone/>
            </a:pPr>
            <a:r>
              <a:rPr lang="uk-UA" sz="2000" dirty="0" smtClean="0"/>
              <a:t>Я почав учитися </a:t>
            </a:r>
            <a:r>
              <a:rPr lang="uk-UA" sz="2000" b="1" dirty="0" smtClean="0">
                <a:solidFill>
                  <a:schemeClr val="accent6"/>
                </a:solidFill>
              </a:rPr>
              <a:t>( для чого? </a:t>
            </a:r>
            <a:r>
              <a:rPr lang="uk-UA" sz="2000" b="1" dirty="0">
                <a:solidFill>
                  <a:schemeClr val="accent6"/>
                </a:solidFill>
              </a:rPr>
              <a:t>і</a:t>
            </a:r>
            <a:r>
              <a:rPr lang="uk-UA" sz="2000" b="1" dirty="0" smtClean="0">
                <a:solidFill>
                  <a:schemeClr val="accent6"/>
                </a:solidFill>
              </a:rPr>
              <a:t>з якою метою?), щоб  </a:t>
            </a:r>
            <a:r>
              <a:rPr lang="uk-UA" sz="2000" dirty="0" smtClean="0"/>
              <a:t>це дало гарний результат.</a:t>
            </a:r>
          </a:p>
          <a:p>
            <a:pPr marL="0" indent="0" algn="ctr">
              <a:buNone/>
            </a:pPr>
            <a:r>
              <a:rPr lang="uk-UA" sz="2000" dirty="0" smtClean="0"/>
              <a:t> </a:t>
            </a:r>
            <a:r>
              <a:rPr lang="uk-UA" sz="2000" i="1" dirty="0">
                <a:solidFill>
                  <a:srgbClr val="002060"/>
                </a:solidFill>
              </a:rPr>
              <a:t>(підрядне </a:t>
            </a:r>
            <a:r>
              <a:rPr lang="uk-UA" sz="2000" i="1" dirty="0" smtClean="0">
                <a:solidFill>
                  <a:srgbClr val="002060"/>
                </a:solidFill>
              </a:rPr>
              <a:t>обставинне речення</a:t>
            </a:r>
            <a:r>
              <a:rPr lang="uk-UA" sz="2000" i="1" dirty="0">
                <a:solidFill>
                  <a:srgbClr val="002060"/>
                </a:solidFill>
              </a:rPr>
              <a:t>)</a:t>
            </a:r>
          </a:p>
          <a:p>
            <a:pPr marL="0" indent="0">
              <a:buNone/>
            </a:pPr>
            <a:endParaRPr lang="uk-UA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4211960" y="1124744"/>
            <a:ext cx="3024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 smtClean="0">
                <a:solidFill>
                  <a:schemeClr val="accent2"/>
                </a:solidFill>
              </a:rPr>
              <a:t>Наприклад</a:t>
            </a:r>
            <a:endParaRPr lang="uk-UA" sz="36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9782719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3289" y="476672"/>
            <a:ext cx="5987008" cy="1143000"/>
          </a:xfrm>
        </p:spPr>
        <p:txBody>
          <a:bodyPr>
            <a:noAutofit/>
          </a:bodyPr>
          <a:lstStyle/>
          <a:p>
            <a:r>
              <a:rPr lang="uk-UA" sz="3600" b="1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10 різновидів підрядних обставинних речень: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83553" y="2852936"/>
            <a:ext cx="3168352" cy="2088232"/>
          </a:xfrm>
        </p:spPr>
        <p:txBody>
          <a:bodyPr>
            <a:noAutofit/>
          </a:bodyPr>
          <a:lstStyle/>
          <a:p>
            <a:r>
              <a:rPr lang="uk-UA" sz="2400" dirty="0"/>
              <a:t>м</a:t>
            </a:r>
            <a:r>
              <a:rPr lang="uk-UA" sz="2400" dirty="0" smtClean="0"/>
              <a:t>ісця;</a:t>
            </a:r>
          </a:p>
          <a:p>
            <a:r>
              <a:rPr lang="uk-UA" sz="2400" dirty="0"/>
              <a:t>ч</a:t>
            </a:r>
            <a:r>
              <a:rPr lang="uk-UA" sz="2400" dirty="0" smtClean="0"/>
              <a:t>асу;</a:t>
            </a:r>
          </a:p>
          <a:p>
            <a:r>
              <a:rPr lang="uk-UA" sz="2400" dirty="0"/>
              <a:t>с</a:t>
            </a:r>
            <a:r>
              <a:rPr lang="uk-UA" sz="2400" dirty="0" smtClean="0"/>
              <a:t>пособу дії;</a:t>
            </a:r>
          </a:p>
          <a:p>
            <a:r>
              <a:rPr lang="uk-UA" sz="2400" dirty="0"/>
              <a:t>м</a:t>
            </a:r>
            <a:r>
              <a:rPr lang="uk-UA" sz="2400" dirty="0" smtClean="0"/>
              <a:t>іри й ступеня;</a:t>
            </a:r>
          </a:p>
          <a:p>
            <a:r>
              <a:rPr lang="uk-UA" sz="2400" dirty="0"/>
              <a:t>п</a:t>
            </a:r>
            <a:r>
              <a:rPr lang="uk-UA" sz="2400" dirty="0" smtClean="0"/>
              <a:t>орівняльні;</a:t>
            </a:r>
          </a:p>
          <a:p>
            <a:endParaRPr lang="uk-UA" sz="2400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5511945" y="2852936"/>
            <a:ext cx="3168352" cy="20882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400" dirty="0" smtClean="0"/>
              <a:t>мети;</a:t>
            </a:r>
          </a:p>
          <a:p>
            <a:r>
              <a:rPr lang="uk-UA" sz="2400" dirty="0" smtClean="0"/>
              <a:t>причини;</a:t>
            </a:r>
          </a:p>
          <a:p>
            <a:r>
              <a:rPr lang="uk-UA" sz="2400" dirty="0" smtClean="0"/>
              <a:t>умовні;</a:t>
            </a:r>
          </a:p>
          <a:p>
            <a:r>
              <a:rPr lang="uk-UA" sz="2400" dirty="0" smtClean="0"/>
              <a:t>допустові;</a:t>
            </a:r>
          </a:p>
          <a:p>
            <a:r>
              <a:rPr lang="uk-UA" sz="2400" dirty="0"/>
              <a:t>н</a:t>
            </a:r>
            <a:r>
              <a:rPr lang="uk-UA" sz="2400" dirty="0" smtClean="0"/>
              <a:t>аслідкові.</a:t>
            </a:r>
          </a:p>
        </p:txBody>
      </p:sp>
    </p:spTree>
    <p:extLst>
      <p:ext uri="{BB962C8B-B14F-4D97-AF65-F5344CB8AC3E}">
        <p14:creationId xmlns:p14="http://schemas.microsoft.com/office/powerpoint/2010/main" val="1192345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800" y="457200"/>
            <a:ext cx="5698976" cy="1143000"/>
          </a:xfrm>
        </p:spPr>
        <p:txBody>
          <a:bodyPr>
            <a:noAutofit/>
          </a:bodyPr>
          <a:lstStyle/>
          <a:p>
            <a:r>
              <a:rPr lang="uk-UA" sz="3600" b="1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Засоби зв</a:t>
            </a:r>
            <a:r>
              <a:rPr lang="en-US" sz="3600" b="1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’</a:t>
            </a:r>
            <a:r>
              <a:rPr lang="uk-UA" sz="3600" b="1" dirty="0" err="1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язку</a:t>
            </a:r>
            <a:r>
              <a:rPr lang="uk-UA" sz="3600" b="1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 підрядних допустових речень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49288" y="2147664"/>
            <a:ext cx="7653536" cy="849288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uk-UA" b="1" dirty="0" smtClean="0">
                <a:solidFill>
                  <a:schemeClr val="accent6"/>
                </a:solidFill>
              </a:rPr>
              <a:t>Підрядне обставинне речення </a:t>
            </a:r>
            <a:r>
              <a:rPr lang="uk-UA" b="1" dirty="0" err="1" smtClean="0">
                <a:solidFill>
                  <a:schemeClr val="accent6"/>
                </a:solidFill>
              </a:rPr>
              <a:t>допусту</a:t>
            </a:r>
            <a:endParaRPr lang="uk-UA" b="1" dirty="0" smtClean="0">
              <a:solidFill>
                <a:schemeClr val="accent6"/>
              </a:solidFill>
            </a:endParaRPr>
          </a:p>
          <a:p>
            <a:pPr marL="0" indent="0" algn="ctr">
              <a:buNone/>
            </a:pPr>
            <a:r>
              <a:rPr lang="uk-UA" sz="2600" i="1" dirty="0" smtClean="0">
                <a:solidFill>
                  <a:srgbClr val="002060"/>
                </a:solidFill>
              </a:rPr>
              <a:t>речення з двома граматичними основами й сполучниковими словами</a:t>
            </a:r>
          </a:p>
          <a:p>
            <a:pPr marL="0" indent="0" algn="ctr">
              <a:buNone/>
            </a:pPr>
            <a:endParaRPr lang="uk-UA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289323" y="3191573"/>
            <a:ext cx="56166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>
                <a:solidFill>
                  <a:srgbClr val="002060"/>
                </a:solidFill>
              </a:rPr>
              <a:t>Сполучникові слова:</a:t>
            </a:r>
          </a:p>
          <a:p>
            <a:r>
              <a:rPr lang="uk-UA" sz="2000" b="1" dirty="0">
                <a:solidFill>
                  <a:schemeClr val="accent6"/>
                </a:solidFill>
              </a:rPr>
              <a:t>х</a:t>
            </a:r>
            <a:r>
              <a:rPr lang="uk-UA" sz="2000" b="1" dirty="0" smtClean="0">
                <a:solidFill>
                  <a:schemeClr val="accent6"/>
                </a:solidFill>
              </a:rPr>
              <a:t>оч, хоча, незважаючи на те що, дарма що </a:t>
            </a:r>
            <a:endParaRPr lang="uk-UA" sz="2000" b="1" dirty="0">
              <a:solidFill>
                <a:schemeClr val="accent6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67744" y="4509120"/>
            <a:ext cx="56886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dirty="0" smtClean="0"/>
              <a:t>Прийшов, </a:t>
            </a:r>
            <a:r>
              <a:rPr lang="uk-UA" sz="2400" b="1" dirty="0" smtClean="0">
                <a:solidFill>
                  <a:schemeClr val="accent6"/>
                </a:solidFill>
              </a:rPr>
              <a:t>хоч</a:t>
            </a:r>
            <a:r>
              <a:rPr lang="uk-UA" sz="2400" dirty="0" smtClean="0">
                <a:solidFill>
                  <a:schemeClr val="accent6"/>
                </a:solidFill>
              </a:rPr>
              <a:t> </a:t>
            </a:r>
            <a:r>
              <a:rPr lang="uk-UA" sz="2400" dirty="0" smtClean="0"/>
              <a:t>і  не кликали.</a:t>
            </a:r>
          </a:p>
          <a:p>
            <a:pPr algn="ctr"/>
            <a:r>
              <a:rPr lang="uk-UA" sz="2400" dirty="0" smtClean="0"/>
              <a:t>Робив, </a:t>
            </a:r>
            <a:r>
              <a:rPr lang="uk-UA" sz="2400" b="1" dirty="0" smtClean="0">
                <a:solidFill>
                  <a:schemeClr val="accent6"/>
                </a:solidFill>
              </a:rPr>
              <a:t>незважаючи на те що </a:t>
            </a:r>
            <a:r>
              <a:rPr lang="uk-UA" sz="2400" dirty="0" smtClean="0"/>
              <a:t>заважали.</a:t>
            </a:r>
          </a:p>
          <a:p>
            <a:pPr algn="ctr"/>
            <a:r>
              <a:rPr lang="uk-UA" sz="2400" dirty="0" smtClean="0"/>
              <a:t>Готувався, </a:t>
            </a:r>
            <a:r>
              <a:rPr lang="uk-UA" sz="2400" b="1" dirty="0" smtClean="0">
                <a:solidFill>
                  <a:schemeClr val="accent6"/>
                </a:solidFill>
              </a:rPr>
              <a:t>дарма що </a:t>
            </a:r>
            <a:r>
              <a:rPr lang="uk-UA" sz="2400" dirty="0" smtClean="0"/>
              <a:t>не хотілося.</a:t>
            </a:r>
          </a:p>
        </p:txBody>
      </p:sp>
    </p:spTree>
    <p:extLst>
      <p:ext uri="{BB962C8B-B14F-4D97-AF65-F5344CB8AC3E}">
        <p14:creationId xmlns:p14="http://schemas.microsoft.com/office/powerpoint/2010/main" val="20928739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55776" y="1016670"/>
            <a:ext cx="6419305" cy="1143000"/>
          </a:xfrm>
        </p:spPr>
        <p:txBody>
          <a:bodyPr>
            <a:normAutofit/>
          </a:bodyPr>
          <a:lstStyle/>
          <a:p>
            <a:r>
              <a:rPr lang="uk-UA" sz="2800" b="1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Підрядне обставинне речення наслідку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03647" y="2132856"/>
            <a:ext cx="7283152" cy="413732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uk-UA" dirty="0" smtClean="0"/>
              <a:t> </a:t>
            </a:r>
            <a:r>
              <a:rPr lang="uk-UA" sz="2400" b="1" dirty="0">
                <a:solidFill>
                  <a:srgbClr val="002060"/>
                </a:solidFill>
              </a:rPr>
              <a:t>Сполучникове слово: </a:t>
            </a:r>
            <a:r>
              <a:rPr lang="uk-UA" sz="2400" b="1" dirty="0" smtClean="0">
                <a:solidFill>
                  <a:schemeClr val="accent6"/>
                </a:solidFill>
              </a:rPr>
              <a:t>так що</a:t>
            </a:r>
          </a:p>
          <a:p>
            <a:pPr marL="0" indent="0">
              <a:buNone/>
            </a:pPr>
            <a:r>
              <a:rPr lang="uk-UA" sz="1800" dirty="0" smtClean="0"/>
              <a:t>Кому  в реченні ставитимемо перед сполучником, не розриваючи його</a:t>
            </a:r>
          </a:p>
          <a:p>
            <a:pPr marL="0" indent="0" algn="ctr">
              <a:buNone/>
            </a:pPr>
            <a:r>
              <a:rPr lang="uk-UA" sz="2400" dirty="0" smtClean="0">
                <a:solidFill>
                  <a:srgbClr val="002060"/>
                </a:solidFill>
              </a:rPr>
              <a:t>Радість </a:t>
            </a:r>
            <a:r>
              <a:rPr lang="uk-UA" sz="2400" dirty="0">
                <a:solidFill>
                  <a:srgbClr val="002060"/>
                </a:solidFill>
              </a:rPr>
              <a:t>наповнила мене вщерть, </a:t>
            </a:r>
            <a:r>
              <a:rPr lang="uk-UA" sz="2400" b="1" dirty="0">
                <a:solidFill>
                  <a:schemeClr val="accent6"/>
                </a:solidFill>
              </a:rPr>
              <a:t>так що </a:t>
            </a:r>
            <a:r>
              <a:rPr lang="uk-UA" sz="2400" dirty="0">
                <a:solidFill>
                  <a:srgbClr val="002060"/>
                </a:solidFill>
              </a:rPr>
              <a:t>дихати було складно.</a:t>
            </a:r>
          </a:p>
          <a:p>
            <a:pPr marL="0" indent="0">
              <a:buNone/>
            </a:pPr>
            <a:endParaRPr lang="uk-UA" sz="2800" b="1" dirty="0" smtClean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uk-UA" sz="2800" b="1" dirty="0" smtClean="0">
                <a:solidFill>
                  <a:schemeClr val="accent2"/>
                </a:solidFill>
              </a:rPr>
              <a:t>Підрядне </a:t>
            </a:r>
            <a:r>
              <a:rPr lang="uk-UA" sz="2800" b="1" dirty="0">
                <a:solidFill>
                  <a:schemeClr val="accent2"/>
                </a:solidFill>
              </a:rPr>
              <a:t>обставинне речення міри і </a:t>
            </a:r>
            <a:r>
              <a:rPr lang="uk-UA" sz="2800" b="1" dirty="0" smtClean="0">
                <a:solidFill>
                  <a:schemeClr val="accent2"/>
                </a:solidFill>
              </a:rPr>
              <a:t>ступеня</a:t>
            </a:r>
            <a:endParaRPr lang="uk-UA" sz="2400" b="1" dirty="0" smtClean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uk-UA" sz="2400" b="1" dirty="0" smtClean="0">
                <a:solidFill>
                  <a:srgbClr val="002060"/>
                </a:solidFill>
              </a:rPr>
              <a:t>Сполучникове </a:t>
            </a:r>
            <a:r>
              <a:rPr lang="uk-UA" sz="2400" b="1" dirty="0">
                <a:solidFill>
                  <a:srgbClr val="002060"/>
                </a:solidFill>
              </a:rPr>
              <a:t>слово:</a:t>
            </a:r>
            <a:r>
              <a:rPr lang="uk-UA" sz="1800" dirty="0" smtClean="0"/>
              <a:t> </a:t>
            </a:r>
            <a:r>
              <a:rPr lang="uk-UA" sz="1800" b="1" dirty="0" smtClean="0">
                <a:solidFill>
                  <a:schemeClr val="accent6"/>
                </a:solidFill>
              </a:rPr>
              <a:t>так що</a:t>
            </a:r>
          </a:p>
          <a:p>
            <a:pPr marL="0" indent="0">
              <a:buNone/>
            </a:pPr>
            <a:r>
              <a:rPr lang="uk-UA" sz="1800" dirty="0" smtClean="0"/>
              <a:t>Кому  в реченні ставитимемо після </a:t>
            </a:r>
            <a:r>
              <a:rPr lang="uk-UA" sz="1800" b="1" dirty="0" smtClean="0">
                <a:solidFill>
                  <a:schemeClr val="accent6"/>
                </a:solidFill>
              </a:rPr>
              <a:t>так</a:t>
            </a:r>
            <a:r>
              <a:rPr lang="uk-UA" sz="1800" dirty="0" smtClean="0">
                <a:solidFill>
                  <a:schemeClr val="accent6"/>
                </a:solidFill>
              </a:rPr>
              <a:t> </a:t>
            </a:r>
            <a:r>
              <a:rPr lang="uk-UA" sz="1800" dirty="0" smtClean="0"/>
              <a:t>перед </a:t>
            </a:r>
            <a:r>
              <a:rPr lang="uk-UA" sz="1800" b="1" dirty="0" smtClean="0">
                <a:solidFill>
                  <a:schemeClr val="accent6"/>
                </a:solidFill>
              </a:rPr>
              <a:t>що </a:t>
            </a:r>
          </a:p>
          <a:p>
            <a:pPr marL="0" indent="0" algn="ctr">
              <a:buNone/>
            </a:pPr>
            <a:r>
              <a:rPr lang="uk-UA" sz="2400" dirty="0">
                <a:solidFill>
                  <a:srgbClr val="002060"/>
                </a:solidFill>
              </a:rPr>
              <a:t>Радість наповнила мене </a:t>
            </a:r>
            <a:r>
              <a:rPr lang="uk-UA" sz="2400" dirty="0" smtClean="0">
                <a:solidFill>
                  <a:srgbClr val="002060"/>
                </a:solidFill>
              </a:rPr>
              <a:t>вщерть </a:t>
            </a:r>
            <a:r>
              <a:rPr lang="uk-UA" sz="2400" b="1" dirty="0" smtClean="0">
                <a:solidFill>
                  <a:schemeClr val="accent6"/>
                </a:solidFill>
              </a:rPr>
              <a:t>так,  </a:t>
            </a:r>
            <a:r>
              <a:rPr lang="uk-UA" sz="2400" b="1" dirty="0">
                <a:solidFill>
                  <a:schemeClr val="accent6"/>
                </a:solidFill>
              </a:rPr>
              <a:t>що </a:t>
            </a:r>
            <a:r>
              <a:rPr lang="uk-UA" sz="2400" dirty="0">
                <a:solidFill>
                  <a:srgbClr val="002060"/>
                </a:solidFill>
              </a:rPr>
              <a:t>дихати було складно.</a:t>
            </a:r>
          </a:p>
          <a:p>
            <a:pPr marL="0" indent="0">
              <a:buNone/>
            </a:pPr>
            <a:endParaRPr lang="uk-UA" sz="2400" b="1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26611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1640" y="2492896"/>
            <a:ext cx="7355160" cy="334523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2800" b="1" dirty="0">
                <a:solidFill>
                  <a:schemeClr val="accent2"/>
                </a:solidFill>
              </a:rPr>
              <a:t>Підрядне обставинне речення  місця</a:t>
            </a:r>
          </a:p>
          <a:p>
            <a:pPr marL="0" indent="0" algn="ctr">
              <a:buNone/>
            </a:pPr>
            <a:r>
              <a:rPr lang="uk-UA" sz="2000" i="1" dirty="0"/>
              <a:t> </a:t>
            </a:r>
            <a:r>
              <a:rPr lang="uk-UA" sz="2000" i="1" dirty="0" smtClean="0">
                <a:solidFill>
                  <a:srgbClr val="002060"/>
                </a:solidFill>
              </a:rPr>
              <a:t>де? куди? звідки?</a:t>
            </a:r>
          </a:p>
          <a:p>
            <a:pPr marL="0" indent="0" algn="ctr">
              <a:buNone/>
            </a:pPr>
            <a:endParaRPr lang="uk-UA" sz="2000" i="1" dirty="0"/>
          </a:p>
          <a:p>
            <a:pPr marL="0" indent="0" algn="ctr">
              <a:buNone/>
            </a:pPr>
            <a:endParaRPr lang="uk-UA" sz="2400" dirty="0" smtClean="0"/>
          </a:p>
          <a:p>
            <a:pPr marL="0" indent="0" algn="ctr">
              <a:buNone/>
            </a:pPr>
            <a:r>
              <a:rPr lang="uk-UA" sz="2400" dirty="0" smtClean="0"/>
              <a:t>Ми підемо </a:t>
            </a:r>
            <a:r>
              <a:rPr lang="uk-UA" sz="2400" b="1" dirty="0" smtClean="0">
                <a:solidFill>
                  <a:schemeClr val="accent6"/>
                </a:solidFill>
              </a:rPr>
              <a:t>(куди?), де</a:t>
            </a:r>
            <a:r>
              <a:rPr lang="uk-UA" sz="2400" dirty="0" smtClean="0"/>
              <a:t> життя даруватиме нам радість</a:t>
            </a:r>
            <a:r>
              <a:rPr lang="uk-UA" sz="2000" dirty="0" smtClean="0"/>
              <a:t>.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233745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03648" y="2420888"/>
            <a:ext cx="7283152" cy="3633267"/>
          </a:xfrm>
        </p:spPr>
        <p:txBody>
          <a:bodyPr/>
          <a:lstStyle/>
          <a:p>
            <a:pPr marL="0" indent="0" algn="ctr">
              <a:buNone/>
            </a:pPr>
            <a:r>
              <a:rPr lang="uk-UA" sz="2800" b="1" dirty="0">
                <a:solidFill>
                  <a:schemeClr val="accent2"/>
                </a:solidFill>
              </a:rPr>
              <a:t>Підрядне обставинне речення часу</a:t>
            </a:r>
          </a:p>
          <a:p>
            <a:pPr marL="0" indent="0" algn="ctr">
              <a:buNone/>
            </a:pPr>
            <a:r>
              <a:rPr lang="uk-UA" sz="2000" i="1" dirty="0">
                <a:solidFill>
                  <a:srgbClr val="002060"/>
                </a:solidFill>
              </a:rPr>
              <a:t>к</a:t>
            </a:r>
            <a:r>
              <a:rPr lang="uk-UA" sz="2000" i="1" dirty="0" smtClean="0">
                <a:solidFill>
                  <a:srgbClr val="002060"/>
                </a:solidFill>
              </a:rPr>
              <a:t>оли? Відколи? доки? як довго?</a:t>
            </a:r>
          </a:p>
          <a:p>
            <a:pPr marL="0" indent="0" algn="ctr">
              <a:buNone/>
            </a:pPr>
            <a:endParaRPr lang="uk-UA" sz="2000" i="1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endParaRPr lang="uk-UA" sz="2400" dirty="0" smtClean="0"/>
          </a:p>
          <a:p>
            <a:pPr marL="0" indent="0" algn="ctr">
              <a:buNone/>
            </a:pPr>
            <a:r>
              <a:rPr lang="uk-UA" sz="2400" dirty="0" smtClean="0"/>
              <a:t>Я </a:t>
            </a:r>
            <a:r>
              <a:rPr lang="uk-UA" sz="2400" dirty="0"/>
              <a:t>буду готовий тебе зустріти </a:t>
            </a:r>
            <a:r>
              <a:rPr lang="uk-UA" sz="2400" b="1" dirty="0">
                <a:solidFill>
                  <a:schemeClr val="accent6"/>
                </a:solidFill>
              </a:rPr>
              <a:t>(коли?), коли </a:t>
            </a:r>
            <a:r>
              <a:rPr lang="uk-UA" sz="2400" dirty="0"/>
              <a:t>ти прийдеш.</a:t>
            </a:r>
          </a:p>
        </p:txBody>
      </p:sp>
    </p:spTree>
    <p:extLst>
      <p:ext uri="{BB962C8B-B14F-4D97-AF65-F5344CB8AC3E}">
        <p14:creationId xmlns:p14="http://schemas.microsoft.com/office/powerpoint/2010/main" val="29571751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03648" y="2420888"/>
            <a:ext cx="7283152" cy="3705275"/>
          </a:xfrm>
        </p:spPr>
        <p:txBody>
          <a:bodyPr/>
          <a:lstStyle/>
          <a:p>
            <a:pPr marL="0" indent="0" algn="ctr">
              <a:buNone/>
            </a:pPr>
            <a:r>
              <a:rPr lang="uk-UA" b="1" dirty="0">
                <a:solidFill>
                  <a:schemeClr val="accent2"/>
                </a:solidFill>
              </a:rPr>
              <a:t>Підрядне обставинне речення </a:t>
            </a:r>
            <a:endParaRPr lang="uk-UA" b="1" dirty="0" smtClean="0">
              <a:solidFill>
                <a:schemeClr val="accent2"/>
              </a:solidFill>
            </a:endParaRPr>
          </a:p>
          <a:p>
            <a:pPr marL="0" indent="0" algn="ctr">
              <a:buNone/>
            </a:pPr>
            <a:r>
              <a:rPr lang="uk-UA" b="1" dirty="0" smtClean="0">
                <a:solidFill>
                  <a:schemeClr val="accent2"/>
                </a:solidFill>
              </a:rPr>
              <a:t>способу дії</a:t>
            </a:r>
          </a:p>
          <a:p>
            <a:pPr marL="0" indent="0" algn="ctr">
              <a:buNone/>
            </a:pPr>
            <a:r>
              <a:rPr lang="uk-UA" sz="2000" i="1" dirty="0">
                <a:solidFill>
                  <a:srgbClr val="002060"/>
                </a:solidFill>
              </a:rPr>
              <a:t>як? яким чином? яким способом?</a:t>
            </a:r>
          </a:p>
          <a:p>
            <a:pPr marL="0" indent="0">
              <a:buNone/>
            </a:pPr>
            <a:endParaRPr lang="uk-UA" dirty="0" smtClean="0"/>
          </a:p>
          <a:p>
            <a:pPr marL="0" indent="0" algn="ctr">
              <a:buNone/>
            </a:pPr>
            <a:r>
              <a:rPr lang="uk-UA" sz="2800" dirty="0"/>
              <a:t>Так маєш </a:t>
            </a:r>
            <a:r>
              <a:rPr lang="uk-UA" sz="2800" b="1" dirty="0" smtClean="0">
                <a:solidFill>
                  <a:schemeClr val="accent6"/>
                </a:solidFill>
              </a:rPr>
              <a:t>(як?), як </a:t>
            </a:r>
            <a:r>
              <a:rPr lang="uk-UA" sz="2800" dirty="0" smtClean="0"/>
              <a:t>дбаєш</a:t>
            </a:r>
            <a:r>
              <a:rPr lang="uk-UA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58412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632" y="2276872"/>
            <a:ext cx="7632848" cy="3849291"/>
          </a:xfrm>
        </p:spPr>
        <p:txBody>
          <a:bodyPr/>
          <a:lstStyle/>
          <a:p>
            <a:pPr marL="0" indent="0" algn="ctr">
              <a:buNone/>
            </a:pPr>
            <a:r>
              <a:rPr lang="uk-UA" b="1" dirty="0">
                <a:solidFill>
                  <a:schemeClr val="accent2"/>
                </a:solidFill>
              </a:rPr>
              <a:t>Підрядне обставинне речення </a:t>
            </a:r>
            <a:r>
              <a:rPr lang="uk-UA" b="1" dirty="0" smtClean="0">
                <a:solidFill>
                  <a:schemeClr val="accent2"/>
                </a:solidFill>
              </a:rPr>
              <a:t> </a:t>
            </a:r>
          </a:p>
          <a:p>
            <a:pPr marL="0" indent="0" algn="ctr">
              <a:buNone/>
            </a:pPr>
            <a:r>
              <a:rPr lang="uk-UA" b="1" dirty="0" smtClean="0">
                <a:solidFill>
                  <a:schemeClr val="accent2"/>
                </a:solidFill>
              </a:rPr>
              <a:t>міри і ступеня</a:t>
            </a:r>
            <a:endParaRPr lang="uk-UA" b="1" dirty="0">
              <a:solidFill>
                <a:schemeClr val="accent2"/>
              </a:solidFill>
            </a:endParaRPr>
          </a:p>
          <a:p>
            <a:pPr marL="0" indent="0" algn="ctr">
              <a:buNone/>
            </a:pPr>
            <a:r>
              <a:rPr lang="uk-UA" sz="2000" i="1" dirty="0" smtClean="0">
                <a:solidFill>
                  <a:srgbClr val="002060"/>
                </a:solidFill>
              </a:rPr>
              <a:t>скільки</a:t>
            </a:r>
            <a:r>
              <a:rPr lang="uk-UA" sz="2000" i="1" dirty="0">
                <a:solidFill>
                  <a:srgbClr val="002060"/>
                </a:solidFill>
              </a:rPr>
              <a:t>? н</a:t>
            </a:r>
            <a:r>
              <a:rPr lang="uk-UA" sz="2000" i="1" dirty="0" smtClean="0">
                <a:solidFill>
                  <a:srgbClr val="002060"/>
                </a:solidFill>
              </a:rPr>
              <a:t>аскільки</a:t>
            </a:r>
            <a:r>
              <a:rPr lang="uk-UA" sz="2000" i="1" dirty="0">
                <a:solidFill>
                  <a:srgbClr val="002060"/>
                </a:solidFill>
              </a:rPr>
              <a:t>? </a:t>
            </a:r>
            <a:r>
              <a:rPr lang="uk-UA" sz="2000" i="1" dirty="0" smtClean="0">
                <a:solidFill>
                  <a:srgbClr val="002060"/>
                </a:solidFill>
              </a:rPr>
              <a:t>якою </a:t>
            </a:r>
            <a:r>
              <a:rPr lang="uk-UA" sz="2000" i="1" dirty="0">
                <a:solidFill>
                  <a:srgbClr val="002060"/>
                </a:solidFill>
              </a:rPr>
              <a:t>мірою</a:t>
            </a:r>
            <a:r>
              <a:rPr lang="uk-UA" sz="2000" i="1" dirty="0" smtClean="0">
                <a:solidFill>
                  <a:srgbClr val="002060"/>
                </a:solidFill>
              </a:rPr>
              <a:t>?</a:t>
            </a:r>
          </a:p>
          <a:p>
            <a:pPr marL="0" indent="0" algn="ctr">
              <a:buNone/>
            </a:pPr>
            <a:endParaRPr lang="uk-UA" sz="2000" i="1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uk-UA" sz="2800" dirty="0"/>
              <a:t>Хотів би я так закричати </a:t>
            </a:r>
            <a:r>
              <a:rPr lang="uk-UA" sz="2800" b="1" dirty="0">
                <a:solidFill>
                  <a:schemeClr val="accent6"/>
                </a:solidFill>
              </a:rPr>
              <a:t>(наскільки сильно</a:t>
            </a:r>
            <a:r>
              <a:rPr lang="uk-UA" sz="2800" b="1" dirty="0" smtClean="0">
                <a:solidFill>
                  <a:schemeClr val="accent6"/>
                </a:solidFill>
              </a:rPr>
              <a:t>?),</a:t>
            </a:r>
          </a:p>
          <a:p>
            <a:pPr marL="0" indent="0" algn="ctr">
              <a:buNone/>
            </a:pPr>
            <a:r>
              <a:rPr lang="uk-UA" sz="2800" b="1" dirty="0" smtClean="0">
                <a:solidFill>
                  <a:schemeClr val="accent6"/>
                </a:solidFill>
              </a:rPr>
              <a:t>щоб</a:t>
            </a:r>
            <a:r>
              <a:rPr lang="uk-UA" sz="2800" dirty="0" smtClean="0"/>
              <a:t> </a:t>
            </a:r>
            <a:r>
              <a:rPr lang="uk-UA" sz="2800" dirty="0"/>
              <a:t>усі почули.</a:t>
            </a:r>
          </a:p>
        </p:txBody>
      </p:sp>
    </p:spTree>
    <p:extLst>
      <p:ext uri="{BB962C8B-B14F-4D97-AF65-F5344CB8AC3E}">
        <p14:creationId xmlns:p14="http://schemas.microsoft.com/office/powerpoint/2010/main" val="31573060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2348880"/>
            <a:ext cx="7499176" cy="3777283"/>
          </a:xfrm>
        </p:spPr>
        <p:txBody>
          <a:bodyPr/>
          <a:lstStyle/>
          <a:p>
            <a:pPr marL="0" indent="0" algn="ctr">
              <a:buNone/>
            </a:pPr>
            <a:r>
              <a:rPr lang="uk-UA" b="1" dirty="0">
                <a:solidFill>
                  <a:schemeClr val="accent2"/>
                </a:solidFill>
              </a:rPr>
              <a:t>Підрядне обставинне речення </a:t>
            </a:r>
            <a:r>
              <a:rPr lang="uk-UA" b="1" dirty="0" smtClean="0">
                <a:solidFill>
                  <a:schemeClr val="accent2"/>
                </a:solidFill>
              </a:rPr>
              <a:t> порівняння</a:t>
            </a:r>
          </a:p>
          <a:p>
            <a:pPr marL="0" indent="0" algn="ctr">
              <a:buNone/>
            </a:pPr>
            <a:r>
              <a:rPr lang="uk-UA" sz="2000" i="1" dirty="0">
                <a:solidFill>
                  <a:srgbClr val="002060"/>
                </a:solidFill>
              </a:rPr>
              <a:t>Як? Подібно до чого?</a:t>
            </a:r>
          </a:p>
          <a:p>
            <a:pPr marL="0" indent="0" algn="ctr">
              <a:buNone/>
            </a:pPr>
            <a:endParaRPr lang="uk-UA" sz="2000" i="1" dirty="0" smtClean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uk-UA" sz="2800" dirty="0"/>
              <a:t>Плекайте мову </a:t>
            </a:r>
            <a:r>
              <a:rPr lang="uk-UA" sz="2800" b="1" dirty="0">
                <a:solidFill>
                  <a:schemeClr val="accent6"/>
                </a:solidFill>
              </a:rPr>
              <a:t>(як</a:t>
            </a:r>
            <a:r>
              <a:rPr lang="uk-UA" sz="2800" b="1" dirty="0" smtClean="0">
                <a:solidFill>
                  <a:schemeClr val="accent6"/>
                </a:solidFill>
              </a:rPr>
              <a:t>?), </a:t>
            </a:r>
            <a:r>
              <a:rPr lang="uk-UA" sz="2800" b="1" dirty="0">
                <a:solidFill>
                  <a:schemeClr val="accent6"/>
                </a:solidFill>
              </a:rPr>
              <a:t>мов </a:t>
            </a:r>
            <a:r>
              <a:rPr lang="uk-UA" sz="2800" dirty="0"/>
              <a:t>парость виноградної лози.</a:t>
            </a:r>
          </a:p>
        </p:txBody>
      </p:sp>
    </p:spTree>
    <p:extLst>
      <p:ext uri="{BB962C8B-B14F-4D97-AF65-F5344CB8AC3E}">
        <p14:creationId xmlns:p14="http://schemas.microsoft.com/office/powerpoint/2010/main" val="2749568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75656" y="2276872"/>
            <a:ext cx="7211144" cy="3849291"/>
          </a:xfrm>
        </p:spPr>
        <p:txBody>
          <a:bodyPr/>
          <a:lstStyle/>
          <a:p>
            <a:pPr marL="0" indent="0" algn="ctr">
              <a:buNone/>
            </a:pPr>
            <a:r>
              <a:rPr lang="uk-UA" b="1" dirty="0">
                <a:solidFill>
                  <a:schemeClr val="accent2"/>
                </a:solidFill>
              </a:rPr>
              <a:t>Підрядне обставинне речення </a:t>
            </a:r>
            <a:r>
              <a:rPr lang="uk-UA" b="1" dirty="0" smtClean="0">
                <a:solidFill>
                  <a:schemeClr val="accent2"/>
                </a:solidFill>
              </a:rPr>
              <a:t> мети</a:t>
            </a:r>
          </a:p>
          <a:p>
            <a:pPr marL="0" indent="0" algn="ctr">
              <a:buNone/>
            </a:pPr>
            <a:r>
              <a:rPr lang="uk-UA" sz="2000" i="1" dirty="0" smtClean="0">
                <a:solidFill>
                  <a:srgbClr val="002060"/>
                </a:solidFill>
              </a:rPr>
              <a:t>з </a:t>
            </a:r>
            <a:r>
              <a:rPr lang="uk-UA" sz="2000" i="1" dirty="0">
                <a:solidFill>
                  <a:srgbClr val="002060"/>
                </a:solidFill>
              </a:rPr>
              <a:t>якою метою? </a:t>
            </a:r>
            <a:r>
              <a:rPr lang="uk-UA" sz="2000" i="1" dirty="0" smtClean="0">
                <a:solidFill>
                  <a:srgbClr val="002060"/>
                </a:solidFill>
              </a:rPr>
              <a:t>для </a:t>
            </a:r>
            <a:r>
              <a:rPr lang="uk-UA" sz="2000" i="1" dirty="0">
                <a:solidFill>
                  <a:srgbClr val="002060"/>
                </a:solidFill>
              </a:rPr>
              <a:t>чого? </a:t>
            </a:r>
            <a:r>
              <a:rPr lang="uk-UA" sz="2000" i="1" dirty="0" smtClean="0">
                <a:solidFill>
                  <a:srgbClr val="002060"/>
                </a:solidFill>
              </a:rPr>
              <a:t>навіщо?</a:t>
            </a:r>
          </a:p>
          <a:p>
            <a:pPr marL="0" indent="0" algn="ctr">
              <a:buNone/>
            </a:pPr>
            <a:endParaRPr lang="uk-UA" sz="2000" i="1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uk-UA" sz="2800" dirty="0"/>
              <a:t>Хочу вивчитися </a:t>
            </a:r>
            <a:r>
              <a:rPr lang="uk-UA" sz="2800" b="1" dirty="0">
                <a:solidFill>
                  <a:schemeClr val="accent6"/>
                </a:solidFill>
              </a:rPr>
              <a:t>(для чого?), щоб</a:t>
            </a:r>
            <a:r>
              <a:rPr lang="uk-UA" sz="2800" dirty="0"/>
              <a:t> стати відомим на весь світ.</a:t>
            </a:r>
          </a:p>
          <a:p>
            <a:pPr marL="0" indent="0" algn="ctr">
              <a:buNone/>
            </a:pPr>
            <a:endParaRPr lang="uk-UA" sz="2800" dirty="0"/>
          </a:p>
        </p:txBody>
      </p:sp>
    </p:spTree>
    <p:extLst>
      <p:ext uri="{BB962C8B-B14F-4D97-AF65-F5344CB8AC3E}">
        <p14:creationId xmlns:p14="http://schemas.microsoft.com/office/powerpoint/2010/main" val="2396226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03648" y="2348880"/>
            <a:ext cx="7283152" cy="3777283"/>
          </a:xfrm>
        </p:spPr>
        <p:txBody>
          <a:bodyPr/>
          <a:lstStyle/>
          <a:p>
            <a:pPr marL="0" indent="0">
              <a:buNone/>
            </a:pPr>
            <a:r>
              <a:rPr lang="uk-UA" b="1" dirty="0">
                <a:solidFill>
                  <a:schemeClr val="accent2"/>
                </a:solidFill>
              </a:rPr>
              <a:t>Підрядне обставинне речення </a:t>
            </a:r>
            <a:r>
              <a:rPr lang="uk-UA" b="1" dirty="0" smtClean="0">
                <a:solidFill>
                  <a:schemeClr val="accent2"/>
                </a:solidFill>
              </a:rPr>
              <a:t>причини</a:t>
            </a:r>
            <a:endParaRPr lang="uk-UA" b="1" dirty="0">
              <a:solidFill>
                <a:schemeClr val="accent2"/>
              </a:solidFill>
            </a:endParaRPr>
          </a:p>
          <a:p>
            <a:pPr marL="0" indent="0" algn="ctr">
              <a:buNone/>
            </a:pPr>
            <a:r>
              <a:rPr lang="uk-UA" sz="2000" i="1" dirty="0" smtClean="0">
                <a:solidFill>
                  <a:srgbClr val="002060"/>
                </a:solidFill>
              </a:rPr>
              <a:t>чому</a:t>
            </a:r>
            <a:r>
              <a:rPr lang="uk-UA" sz="2000" i="1" dirty="0">
                <a:solidFill>
                  <a:srgbClr val="002060"/>
                </a:solidFill>
              </a:rPr>
              <a:t>? </a:t>
            </a:r>
            <a:r>
              <a:rPr lang="uk-UA" sz="2000" i="1" dirty="0" smtClean="0">
                <a:solidFill>
                  <a:srgbClr val="002060"/>
                </a:solidFill>
              </a:rPr>
              <a:t>через </a:t>
            </a:r>
            <a:r>
              <a:rPr lang="uk-UA" sz="2000" i="1" dirty="0">
                <a:solidFill>
                  <a:srgbClr val="002060"/>
                </a:solidFill>
              </a:rPr>
              <a:t>що? </a:t>
            </a:r>
            <a:r>
              <a:rPr lang="uk-UA" sz="2000" i="1" dirty="0" smtClean="0">
                <a:solidFill>
                  <a:srgbClr val="002060"/>
                </a:solidFill>
              </a:rPr>
              <a:t>з </a:t>
            </a:r>
            <a:r>
              <a:rPr lang="uk-UA" sz="2000" i="1" dirty="0">
                <a:solidFill>
                  <a:srgbClr val="002060"/>
                </a:solidFill>
              </a:rPr>
              <a:t>якої причини</a:t>
            </a:r>
            <a:r>
              <a:rPr lang="uk-UA" sz="2000" i="1" dirty="0" smtClean="0">
                <a:solidFill>
                  <a:srgbClr val="002060"/>
                </a:solidFill>
              </a:rPr>
              <a:t>?</a:t>
            </a:r>
          </a:p>
          <a:p>
            <a:pPr marL="0" indent="0" algn="ctr">
              <a:buNone/>
            </a:pPr>
            <a:endParaRPr lang="uk-UA" sz="2000" i="1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uk-UA" sz="2800" dirty="0"/>
              <a:t>Вчуся </a:t>
            </a:r>
            <a:r>
              <a:rPr lang="uk-UA" sz="2800" b="1" dirty="0">
                <a:solidFill>
                  <a:schemeClr val="accent6"/>
                </a:solidFill>
              </a:rPr>
              <a:t>(чому?), бо </a:t>
            </a:r>
            <a:r>
              <a:rPr lang="uk-UA" sz="2800" dirty="0"/>
              <a:t>інакше не здобуду кращого майбутнього.</a:t>
            </a:r>
          </a:p>
        </p:txBody>
      </p:sp>
    </p:spTree>
    <p:extLst>
      <p:ext uri="{BB962C8B-B14F-4D97-AF65-F5344CB8AC3E}">
        <p14:creationId xmlns:p14="http://schemas.microsoft.com/office/powerpoint/2010/main" val="246114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1267" y="548680"/>
            <a:ext cx="8229600" cy="1143000"/>
          </a:xfrm>
        </p:spPr>
        <p:txBody>
          <a:bodyPr>
            <a:normAutofit/>
          </a:bodyPr>
          <a:lstStyle/>
          <a:p>
            <a:r>
              <a:rPr lang="uk-UA" sz="3200" b="1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Домашнє завдання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6479" y="2636912"/>
            <a:ext cx="7499176" cy="3129211"/>
          </a:xfrm>
        </p:spPr>
        <p:txBody>
          <a:bodyPr/>
          <a:lstStyle/>
          <a:p>
            <a:pPr marL="0" indent="0" algn="ctr">
              <a:buNone/>
            </a:pPr>
            <a:r>
              <a:rPr lang="uk-UA" dirty="0" smtClean="0">
                <a:solidFill>
                  <a:srgbClr val="002060"/>
                </a:solidFill>
              </a:rPr>
              <a:t>Підручник </a:t>
            </a:r>
            <a:r>
              <a:rPr lang="uk-UA" dirty="0" smtClean="0">
                <a:solidFill>
                  <a:schemeClr val="accent6"/>
                </a:solidFill>
              </a:rPr>
              <a:t>О. Авраменко </a:t>
            </a:r>
            <a:endParaRPr lang="uk-UA" dirty="0">
              <a:solidFill>
                <a:schemeClr val="accent6"/>
              </a:solidFill>
            </a:endParaRPr>
          </a:p>
          <a:p>
            <a:pPr marL="0" indent="0" algn="ctr">
              <a:buNone/>
            </a:pPr>
            <a:r>
              <a:rPr lang="uk-UA" dirty="0" smtClean="0">
                <a:solidFill>
                  <a:schemeClr val="accent6"/>
                </a:solidFill>
              </a:rPr>
              <a:t>Українська мова. Рівень стандарту. </a:t>
            </a:r>
          </a:p>
          <a:p>
            <a:pPr marL="0" indent="0" algn="ctr">
              <a:buNone/>
            </a:pPr>
            <a:r>
              <a:rPr lang="uk-UA" dirty="0" smtClean="0">
                <a:solidFill>
                  <a:schemeClr val="accent6"/>
                </a:solidFill>
              </a:rPr>
              <a:t>11 клас.</a:t>
            </a:r>
          </a:p>
          <a:p>
            <a:pPr marL="0" indent="0" algn="ctr">
              <a:buNone/>
            </a:pPr>
            <a:r>
              <a:rPr lang="uk-UA" b="1" dirty="0" smtClean="0">
                <a:solidFill>
                  <a:srgbClr val="002060"/>
                </a:solidFill>
              </a:rPr>
              <a:t>Параграф 30-31. Вправа 7, ст. 99</a:t>
            </a:r>
            <a:endParaRPr lang="uk-UA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238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Результат пошуку зображень за запитом дякую за увагу картинки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62"/>
          <a:stretch/>
        </p:blipFill>
        <p:spPr bwMode="auto">
          <a:xfrm>
            <a:off x="1259632" y="1844824"/>
            <a:ext cx="7416824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695641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355</TotalTime>
  <Words>850</Words>
  <Application>Microsoft Office PowerPoint</Application>
  <PresentationFormat>Экран (4:3)</PresentationFormat>
  <Paragraphs>148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24</vt:i4>
      </vt:variant>
    </vt:vector>
  </HeadingPairs>
  <TitlesOfParts>
    <vt:vector size="28" baseType="lpstr">
      <vt:lpstr>Arial</vt:lpstr>
      <vt:lpstr>Calibri</vt:lpstr>
      <vt:lpstr>Тема Office</vt:lpstr>
      <vt:lpstr>Специальное оформление</vt:lpstr>
      <vt:lpstr>Презентация PowerPoint</vt:lpstr>
      <vt:lpstr>Презентация PowerPoint</vt:lpstr>
      <vt:lpstr>Сполучникові речення з’єднані сполучниками</vt:lpstr>
      <vt:lpstr>Безсполучникові речення з’єднані лише за змістом й інтонацією, без сполучників</vt:lpstr>
      <vt:lpstr>Аналізуйте наявність  граматичних основ</vt:lpstr>
      <vt:lpstr>Види сполучникових речень</vt:lpstr>
      <vt:lpstr>Складносурядні речення утворюються з кількох простих, рівноправних, не залежних одна від одної частин, які з’єднуються сурядними сполучниками  та інтонацією.</vt:lpstr>
      <vt:lpstr>Складнопідрядні речення утворюються з двох простих (головного і підрядного); підрядне речення з’єднується з головним реченням сполучниками або сполучними словами</vt:lpstr>
      <vt:lpstr>Презентация PowerPoint</vt:lpstr>
      <vt:lpstr>Складнопідрядні речення</vt:lpstr>
      <vt:lpstr>Презентация PowerPoint</vt:lpstr>
      <vt:lpstr>Презентация PowerPoint</vt:lpstr>
      <vt:lpstr>10 різновидів підрядних обставинних речень:</vt:lpstr>
      <vt:lpstr>Засоби зв’язку підрядних допустових речень</vt:lpstr>
      <vt:lpstr>Підрядне обставинне речення наслідку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Домашнє завдання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Логотип</dc:title>
  <dc:creator>Admin</dc:creator>
  <cp:lastModifiedBy>User</cp:lastModifiedBy>
  <cp:revision>28</cp:revision>
  <dcterms:created xsi:type="dcterms:W3CDTF">2011-12-13T19:04:59Z</dcterms:created>
  <dcterms:modified xsi:type="dcterms:W3CDTF">2020-03-26T18:11:49Z</dcterms:modified>
</cp:coreProperties>
</file>