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79" r:id="rId2"/>
    <p:sldId id="256" r:id="rId3"/>
    <p:sldId id="264" r:id="rId4"/>
    <p:sldId id="278" r:id="rId5"/>
    <p:sldId id="277" r:id="rId6"/>
    <p:sldId id="274" r:id="rId7"/>
    <p:sldId id="266" r:id="rId8"/>
    <p:sldId id="258" r:id="rId9"/>
    <p:sldId id="267" r:id="rId10"/>
    <p:sldId id="271" r:id="rId11"/>
    <p:sldId id="268" r:id="rId12"/>
    <p:sldId id="259" r:id="rId13"/>
    <p:sldId id="269" r:id="rId14"/>
    <p:sldId id="270" r:id="rId15"/>
    <p:sldId id="272" r:id="rId16"/>
    <p:sldId id="284" r:id="rId17"/>
    <p:sldId id="282" r:id="rId18"/>
    <p:sldId id="281" r:id="rId19"/>
    <p:sldId id="283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84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53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52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22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1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59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09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274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01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01777-4510-49E7-8329-3C84F1F7DCF8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F4CC4-D122-4979-B342-FF218238F8D2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59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Культура мовлення</a:t>
            </a:r>
            <a:br>
              <a:rPr lang="uk-UA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4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Вітаємося правильно</a:t>
            </a:r>
            <a:endParaRPr lang="en-US" sz="44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uk-UA" sz="3600" b="1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r>
              <a:rPr lang="uk-UA" sz="36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Вранці</a:t>
            </a:r>
            <a:r>
              <a:rPr lang="uk-UA" sz="3600" b="1" dirty="0" smtClean="0">
                <a:solidFill>
                  <a:schemeClr val="tx2"/>
                </a:solidFill>
              </a:rPr>
              <a:t> – </a:t>
            </a:r>
            <a:r>
              <a:rPr lang="uk-UA" sz="3600" b="1" dirty="0" smtClean="0"/>
              <a:t>форма </a:t>
            </a:r>
            <a:r>
              <a:rPr lang="uk-UA" sz="3600" b="1" dirty="0" err="1" smtClean="0"/>
              <a:t>Р.в</a:t>
            </a:r>
            <a:r>
              <a:rPr lang="uk-UA" sz="3600" dirty="0" smtClean="0"/>
              <a:t>. </a:t>
            </a:r>
            <a:r>
              <a:rPr lang="uk-UA" sz="3600" b="1" dirty="0" smtClean="0">
                <a:solidFill>
                  <a:schemeClr val="tx2"/>
                </a:solidFill>
              </a:rPr>
              <a:t>–</a:t>
            </a:r>
            <a:r>
              <a:rPr lang="uk-UA" sz="3600" dirty="0" smtClean="0"/>
              <a:t> </a:t>
            </a:r>
            <a:r>
              <a:rPr lang="uk-UA" sz="3600" b="1" dirty="0" smtClean="0">
                <a:solidFill>
                  <a:schemeClr val="tx2"/>
                </a:solidFill>
              </a:rPr>
              <a:t>Доброго ранку</a:t>
            </a:r>
          </a:p>
          <a:p>
            <a:endParaRPr lang="uk-UA" sz="3600" dirty="0" smtClean="0"/>
          </a:p>
          <a:p>
            <a:r>
              <a:rPr lang="uk-UA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Вдень</a:t>
            </a:r>
            <a:r>
              <a:rPr lang="uk-UA" sz="3600" b="1" dirty="0" smtClean="0">
                <a:solidFill>
                  <a:srgbClr val="C00000"/>
                </a:solidFill>
              </a:rPr>
              <a:t> – </a:t>
            </a:r>
            <a:r>
              <a:rPr lang="uk-UA" sz="3600" b="1" dirty="0" smtClean="0"/>
              <a:t>форма </a:t>
            </a:r>
            <a:r>
              <a:rPr lang="uk-UA" sz="3600" b="1" dirty="0" err="1" smtClean="0"/>
              <a:t>Н.в</a:t>
            </a:r>
            <a:r>
              <a:rPr lang="uk-UA" sz="3600" b="1" dirty="0" smtClean="0"/>
              <a:t>.</a:t>
            </a:r>
            <a:r>
              <a:rPr lang="uk-UA" sz="3600" dirty="0" smtClean="0"/>
              <a:t> </a:t>
            </a:r>
            <a:r>
              <a:rPr lang="uk-UA" sz="3600" dirty="0" smtClean="0">
                <a:solidFill>
                  <a:srgbClr val="C00000"/>
                </a:solidFill>
              </a:rPr>
              <a:t>–</a:t>
            </a:r>
            <a:r>
              <a:rPr lang="uk-UA" sz="3600" dirty="0" smtClean="0"/>
              <a:t> </a:t>
            </a:r>
            <a:r>
              <a:rPr lang="uk-UA" sz="3600" b="1" dirty="0" smtClean="0">
                <a:solidFill>
                  <a:srgbClr val="C00000"/>
                </a:solidFill>
              </a:rPr>
              <a:t>Добрий день</a:t>
            </a:r>
          </a:p>
          <a:p>
            <a:endParaRPr lang="uk-UA" sz="3600" dirty="0" smtClean="0"/>
          </a:p>
          <a:p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Вечері – </a:t>
            </a:r>
            <a:r>
              <a:rPr lang="uk-UA" sz="3600" b="1" dirty="0" smtClean="0"/>
              <a:t>форма </a:t>
            </a:r>
            <a:r>
              <a:rPr lang="uk-UA" sz="3600" b="1" dirty="0" err="1" smtClean="0"/>
              <a:t>Н.в</a:t>
            </a:r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. – Добрий вечір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7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2636912"/>
            <a:ext cx="5616624" cy="2162671"/>
          </a:xfrm>
        </p:spPr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Advokat Modern" pitchFamily="2" charset="0"/>
              </a:rPr>
              <a:t>Розділові знаки між частинами </a:t>
            </a:r>
            <a:r>
              <a:rPr lang="uk-UA" sz="5200" b="1" dirty="0" smtClean="0">
                <a:solidFill>
                  <a:schemeClr val="bg2">
                    <a:lumMod val="10000"/>
                  </a:schemeClr>
                </a:solidFill>
                <a:latin typeface="Advokat Modern" pitchFamily="2" charset="0"/>
              </a:rPr>
              <a:t>складносурядного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Advokat Modern" pitchFamily="2" charset="0"/>
              </a:rPr>
              <a:t> речення</a:t>
            </a:r>
            <a:endParaRPr lang="ru-RU" sz="5400" b="1" dirty="0">
              <a:solidFill>
                <a:schemeClr val="bg2">
                  <a:lumMod val="10000"/>
                </a:schemeClr>
              </a:solidFill>
              <a:latin typeface="Advokat Moder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6347713" cy="1320800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 smtClean="0">
                <a:solidFill>
                  <a:srgbClr val="FF0000"/>
                </a:solidFill>
              </a:rPr>
              <a:t>           </a:t>
            </a:r>
            <a:r>
              <a:rPr lang="ru-RU" sz="5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Мета уроку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467544" y="1340768"/>
            <a:ext cx="7859216" cy="700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uk-UA" altLang="ru-RU" sz="3000" b="1" dirty="0" smtClean="0"/>
              <a:t>поглибити </a:t>
            </a:r>
            <a:r>
              <a:rPr lang="uk-UA" altLang="ru-RU" sz="3000" b="1" dirty="0"/>
              <a:t>знання учнів про складносурядні </a:t>
            </a:r>
            <a:r>
              <a:rPr lang="uk-UA" altLang="ru-RU" sz="3000" b="1" dirty="0" smtClean="0"/>
              <a:t>речення; </a:t>
            </a:r>
          </a:p>
          <a:p>
            <a:pPr marL="457200" indent="-457200" algn="just">
              <a:buFontTx/>
              <a:buChar char="-"/>
            </a:pPr>
            <a:r>
              <a:rPr lang="uk-UA" altLang="ru-RU" sz="3000" b="1" dirty="0" smtClean="0">
                <a:solidFill>
                  <a:schemeClr val="tx2">
                    <a:lumMod val="75000"/>
                  </a:schemeClr>
                </a:solidFill>
              </a:rPr>
              <a:t>формувати </a:t>
            </a:r>
            <a:r>
              <a:rPr lang="uk-UA" altLang="ru-RU" sz="3000" b="1" dirty="0">
                <a:solidFill>
                  <a:schemeClr val="tx2">
                    <a:lumMod val="75000"/>
                  </a:schemeClr>
                </a:solidFill>
              </a:rPr>
              <a:t>вміння правильно розставляти розділові знаки між його частинами;</a:t>
            </a:r>
            <a:endParaRPr lang="ru-RU" altLang="ru-RU" sz="3000" b="1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uk-UA" altLang="ru-RU" sz="3000" b="1" dirty="0" smtClean="0"/>
              <a:t>- розвивати </a:t>
            </a:r>
            <a:r>
              <a:rPr lang="uk-UA" altLang="ru-RU" sz="3000" b="1" dirty="0"/>
              <a:t>творчі вміння моделювати складносурядні речення, використовувати їх в усному </a:t>
            </a:r>
            <a:r>
              <a:rPr lang="uk-UA" altLang="ru-RU" sz="3000" b="1" dirty="0" smtClean="0"/>
              <a:t>та </a:t>
            </a:r>
            <a:r>
              <a:rPr lang="uk-UA" altLang="ru-RU" sz="3000" b="1" dirty="0"/>
              <a:t>писемному мовленні;</a:t>
            </a:r>
            <a:endParaRPr lang="ru-RU" altLang="ru-RU" sz="3000" b="1" dirty="0"/>
          </a:p>
          <a:p>
            <a:r>
              <a:rPr lang="uk-UA" sz="3000" b="1" dirty="0" smtClean="0"/>
              <a:t>-    </a:t>
            </a:r>
            <a:r>
              <a:rPr lang="uk-UA" sz="3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lang="uk-UA" sz="30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иховувати почуття патріотизму, толерантності, наполегливості</a:t>
            </a:r>
            <a:r>
              <a:rPr lang="uk-UA" sz="2800" b="1" dirty="0" smtClean="0">
                <a:latin typeface="Times New Roman"/>
                <a:ea typeface="Calibri"/>
                <a:cs typeface="Times New Roman"/>
              </a:rPr>
              <a:t>.</a:t>
            </a:r>
            <a:endParaRPr lang="uk-UA" sz="2800" b="1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b="1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20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sz="1600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                 </a:t>
            </a:r>
            <a:r>
              <a:rPr lang="uk-UA" b="1" dirty="0" smtClean="0">
                <a:latin typeface="Arial Black" panose="020B0A04020102020204" pitchFamily="34" charset="0"/>
              </a:rPr>
              <a:t>Епіграф</a:t>
            </a:r>
            <a:br>
              <a:rPr lang="uk-UA" b="1" dirty="0" smtClean="0">
                <a:latin typeface="Arial Black" panose="020B0A04020102020204" pitchFamily="34" charset="0"/>
              </a:rPr>
            </a:br>
            <a:r>
              <a:rPr lang="uk-UA" b="1" dirty="0" smtClean="0">
                <a:latin typeface="Arial Black" panose="020B0A04020102020204" pitchFamily="34" charset="0"/>
              </a:rPr>
              <a:t>                        (аутотренінг):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Я -  дев’ятикласник</a:t>
            </a:r>
          </a:p>
          <a:p>
            <a:r>
              <a:rPr lang="uk-UA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 Я – особистість творча</a:t>
            </a:r>
          </a:p>
          <a:p>
            <a:r>
              <a:rPr lang="uk-UA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 Я – наполегливий</a:t>
            </a:r>
          </a:p>
          <a:p>
            <a:r>
              <a:rPr lang="uk-UA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 Я - цілеспрямований</a:t>
            </a:r>
          </a:p>
          <a:p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Я - успішний</a:t>
            </a:r>
            <a:endParaRPr lang="en-US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927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Мовна</a:t>
            </a: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розминка</a:t>
            </a:r>
            <a:b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b="1" dirty="0">
                <a:solidFill>
                  <a:srgbClr val="FF0000"/>
                </a:solidFill>
                <a:latin typeface="Arial Black" panose="020B0A04020102020204" pitchFamily="34" charset="0"/>
              </a:rPr>
              <a:t>о</a:t>
            </a: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рфографічна хвилинка</a:t>
            </a:r>
            <a:r>
              <a:rPr lang="uk-UA" dirty="0" smtClean="0"/>
              <a:t>)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r>
              <a:rPr lang="uk-UA" dirty="0" smtClean="0"/>
              <a:t>1</a:t>
            </a:r>
            <a:r>
              <a:rPr lang="uk-UA" b="1" dirty="0" smtClean="0"/>
              <a:t>. </a:t>
            </a:r>
            <a:r>
              <a:rPr lang="uk-UA" b="1" dirty="0" err="1" smtClean="0"/>
              <a:t>Пр</a:t>
            </a:r>
            <a:r>
              <a:rPr lang="uk-UA" b="1" dirty="0" smtClean="0"/>
              <a:t>…мудрий, пр...чудовий, </a:t>
            </a:r>
            <a:r>
              <a:rPr lang="uk-UA" b="1" dirty="0" err="1" smtClean="0"/>
              <a:t>пр</a:t>
            </a:r>
            <a:r>
              <a:rPr lang="uk-UA" b="1" dirty="0" smtClean="0"/>
              <a:t>…красна.</a:t>
            </a:r>
          </a:p>
          <a:p>
            <a:r>
              <a:rPr lang="uk-UA" b="1" dirty="0" smtClean="0"/>
              <a:t>2. </a:t>
            </a:r>
            <a:r>
              <a:rPr lang="uk-UA" b="1" dirty="0" err="1" smtClean="0"/>
              <a:t>Пр</a:t>
            </a:r>
            <a:r>
              <a:rPr lang="uk-UA" b="1" dirty="0" smtClean="0"/>
              <a:t>…сісти, </a:t>
            </a:r>
            <a:r>
              <a:rPr lang="uk-UA" b="1" dirty="0" err="1" smtClean="0"/>
              <a:t>пр</a:t>
            </a:r>
            <a:r>
              <a:rPr lang="uk-UA" b="1" dirty="0" smtClean="0"/>
              <a:t>…</a:t>
            </a:r>
            <a:r>
              <a:rPr lang="uk-UA" b="1" dirty="0" err="1" smtClean="0"/>
              <a:t>їжджати</a:t>
            </a:r>
            <a:r>
              <a:rPr lang="uk-UA" b="1" dirty="0" smtClean="0"/>
              <a:t>, </a:t>
            </a:r>
            <a:r>
              <a:rPr lang="uk-UA" b="1" dirty="0" err="1" smtClean="0"/>
              <a:t>пр</a:t>
            </a:r>
            <a:r>
              <a:rPr lang="uk-UA" b="1" dirty="0" smtClean="0"/>
              <a:t>…клеїти.</a:t>
            </a:r>
          </a:p>
          <a:p>
            <a:r>
              <a:rPr lang="uk-UA" b="1" dirty="0" smtClean="0"/>
              <a:t>3. Ро…</a:t>
            </a:r>
            <a:r>
              <a:rPr lang="uk-UA" b="1" dirty="0" err="1" smtClean="0"/>
              <a:t>повісти</a:t>
            </a:r>
            <a:r>
              <a:rPr lang="uk-UA" b="1" dirty="0" smtClean="0"/>
              <a:t>, </a:t>
            </a:r>
            <a:r>
              <a:rPr lang="uk-UA" b="1" dirty="0" err="1" smtClean="0"/>
              <a:t>бе</a:t>
            </a:r>
            <a:r>
              <a:rPr lang="uk-UA" b="1" dirty="0" smtClean="0"/>
              <a:t>…турботний, ро…казаний.</a:t>
            </a:r>
          </a:p>
          <a:p>
            <a:r>
              <a:rPr lang="uk-UA" b="1" dirty="0" smtClean="0"/>
              <a:t>4. …писати, …тертий, …фотографувати.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1163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48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14803"/>
            <a:ext cx="7310636" cy="1325563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  <a:latin typeface="Arial Black" panose="020B0A04020102020204" pitchFamily="34" charset="0"/>
              </a:rPr>
              <a:t>Мозковий </a:t>
            </a: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штурм</a:t>
            </a:r>
            <a:b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(незакінчене речення)</a:t>
            </a: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43608" y="1966318"/>
            <a:ext cx="7344816" cy="4891682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b="1" dirty="0" smtClean="0">
                <a:latin typeface="Times New Roman"/>
                <a:ea typeface="Times New Roman"/>
                <a:cs typeface="Times New Roman"/>
              </a:rPr>
              <a:t>Складне речення – це речення, яке…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b="1" dirty="0" smtClean="0">
                <a:latin typeface="Times New Roman"/>
                <a:ea typeface="Times New Roman"/>
                <a:cs typeface="Times New Roman"/>
              </a:rPr>
              <a:t>Складносурядним </a:t>
            </a:r>
            <a:r>
              <a:rPr lang="uk-UA" b="1" dirty="0">
                <a:latin typeface="Times New Roman"/>
                <a:ea typeface="Times New Roman"/>
                <a:cs typeface="Times New Roman"/>
              </a:rPr>
              <a:t>називається речення….</a:t>
            </a:r>
            <a:endParaRPr lang="uk-UA" b="1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b="1" dirty="0">
                <a:latin typeface="Times New Roman"/>
                <a:ea typeface="Times New Roman"/>
                <a:cs typeface="Times New Roman"/>
              </a:rPr>
              <a:t>Частини складносурядного речення поєднуються між собою…</a:t>
            </a:r>
            <a:endParaRPr lang="uk-UA" b="1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b="1" dirty="0">
                <a:latin typeface="Times New Roman"/>
                <a:ea typeface="Times New Roman"/>
                <a:cs typeface="Times New Roman"/>
              </a:rPr>
              <a:t>Сполучники сурядності поділяються на такі групи</a:t>
            </a:r>
            <a:r>
              <a:rPr lang="uk-UA" b="1" dirty="0" smtClean="0">
                <a:latin typeface="Times New Roman"/>
                <a:ea typeface="Times New Roman"/>
                <a:cs typeface="Times New Roman"/>
              </a:rPr>
              <a:t>: …</a:t>
            </a:r>
            <a:endParaRPr lang="uk-UA" b="1" dirty="0">
              <a:ea typeface="Times New Roman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51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45638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Довкола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будиночків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цвів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бузок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падала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прозора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розлучали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рідними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мрією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нас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розлучало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Чарівне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море,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наймиліша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серцю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таки земля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То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гукає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шепоче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Мене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виряджаючи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дальню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дорогу.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556792"/>
            <a:ext cx="6264696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складносурядних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речень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з'єднаних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єднальними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протиставними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розділовими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ставиться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356992"/>
            <a:ext cx="7776864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хвилину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раптом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стихли голоси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спинилися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тіні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Мабуть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батько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дужче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посивів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дужче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зігнулася</a:t>
            </a:r>
            <a:r>
              <a:rPr lang="ru-RU" i="1" dirty="0" smtClean="0"/>
              <a:t>.</a:t>
            </a:r>
          </a:p>
          <a:p>
            <a:pPr>
              <a:buNone/>
            </a:pP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невсипуще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море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бухає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десь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здалеку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зорі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тремтять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нічній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прохолоді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1628800"/>
            <a:ext cx="7920880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спільний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другорядний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член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спільне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вставне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слово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поєднуються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неповторюваними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 (у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спільними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видільні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мабуть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501008"/>
            <a:ext cx="7344816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Надіє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Надіє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!.. 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тебе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ніжно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 грудях не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грів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за тобою орлом не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летів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? 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Хай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лягають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зморшки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обличчя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тисне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кров моя,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Юності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Вітчизни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позичу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пісень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позичу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в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солов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'я.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1628800"/>
            <a:ext cx="6912768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спонукальними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питальними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717032"/>
            <a:ext cx="7128792" cy="15841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простір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як легко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дихати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високим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небом Кавказу!</a:t>
            </a:r>
            <a:r>
              <a:rPr lang="ru-RU" dirty="0"/>
              <a:t> 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844824"/>
            <a:ext cx="6336704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окличними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789040"/>
            <a:ext cx="7128792" cy="15841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Вітер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дощ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Дощило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повітрі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віяло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прохолодою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899592" y="548680"/>
            <a:ext cx="7920880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3200" b="1" spc="50" dirty="0" smtClean="0">
                <a:ln w="1143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КОМА не ставиться</a:t>
            </a:r>
            <a:endParaRPr lang="ru-RU" sz="3200" b="1" spc="50" dirty="0">
              <a:ln w="1143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844824"/>
            <a:ext cx="6336704" cy="14401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виражені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двома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називними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безособовими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реченнями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5024"/>
            <a:ext cx="7715200" cy="2880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Хвилина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схід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розпише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сліпучі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барви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небосхил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Закрався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вечір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одшуміла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праця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сльози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затремтіли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ліхтарі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наші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ночі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не бояться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ТИРЕ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1628800"/>
            <a:ext cx="79928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з'єднані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та (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а,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виражають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швидку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несподівану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різке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протиставлення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5024"/>
            <a:ext cx="7715200" cy="288032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Зима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летіла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над землею,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 весна -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все в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цвіту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 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вірю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в диво!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Прийде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час, -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вільні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встануть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люди 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здійсняться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мрії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ураз! </a:t>
            </a:r>
          </a:p>
        </p:txBody>
      </p:sp>
      <p:sp>
        <p:nvSpPr>
          <p:cNvPr id="6" name="Лента лицом вниз 5"/>
          <p:cNvSpPr/>
          <p:nvPr/>
        </p:nvSpPr>
        <p:spPr>
          <a:xfrm>
            <a:off x="1691680" y="548680"/>
            <a:ext cx="554461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ТИРЕ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1628800"/>
            <a:ext cx="79928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перша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виражає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друга -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наслідок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ставиться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тире 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інколи</a:t>
            </a:r>
            <a:r>
              <a:rPr lang="ru-RU" sz="28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кома </a:t>
            </a:r>
            <a:r>
              <a:rPr lang="ru-RU" sz="2800" u="sng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тире,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u="sng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бажання</a:t>
            </a:r>
            <a:r>
              <a:rPr lang="ru-RU" sz="2800" u="sng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автора)</a:t>
            </a:r>
            <a:endParaRPr lang="ru-RU" sz="2800" u="sng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1560" y="4077072"/>
            <a:ext cx="8064896" cy="25922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77072"/>
            <a:ext cx="8820472" cy="27809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300" i="1" dirty="0" err="1" smtClean="0">
                <a:latin typeface="Times New Roman" pitchFamily="18" charset="0"/>
                <a:cs typeface="Times New Roman" pitchFamily="18" charset="0"/>
              </a:rPr>
              <a:t>Отак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ми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їхали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надсадним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виттям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мотора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пнулись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угору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повільно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спускаючись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вниз;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чорний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Черемош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спочатку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пінився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лівого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боку, а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потім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правого;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гори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злітали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увись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святковою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легкістю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блакитного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серпанку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повно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попереду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ззаду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i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3300" i="1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3300" i="1" dirty="0" smtClean="0">
                <a:latin typeface="Times New Roman" pitchFamily="18" charset="0"/>
                <a:cs typeface="Times New Roman" pitchFamily="18" charset="0"/>
              </a:rPr>
              <a:t>нами. </a:t>
            </a:r>
            <a:endParaRPr lang="ru-RU" sz="33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539552" y="548680"/>
            <a:ext cx="8064896" cy="792088"/>
          </a:xfrm>
          <a:prstGeom prst="ribbon">
            <a:avLst>
              <a:gd name="adj1" fmla="val 28022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anose="020B0A04020102020204" pitchFamily="34" charset="0"/>
              </a:rPr>
              <a:t>Крапка з комою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628800"/>
            <a:ext cx="8352928" cy="22322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складносурядного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речення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з'єднані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сполучниками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все ж,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рідше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єднальними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та),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поширені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розділові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далекі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змістом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автор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хоче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підкреслити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їхню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самостійність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2" y="764704"/>
            <a:ext cx="8784976" cy="60932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39512"/>
            <a:ext cx="7632848" cy="1143000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Arial Black" panose="020B0A04020102020204" pitchFamily="34" charset="0"/>
                <a:cs typeface="Times New Roman" pitchFamily="18" charset="0"/>
              </a:rPr>
            </a:br>
            <a:r>
              <a:rPr lang="uk-UA" sz="2800" dirty="0"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uk-UA" sz="2800" dirty="0">
                <a:latin typeface="Arial Black" panose="020B0A04020102020204" pitchFamily="34" charset="0"/>
                <a:cs typeface="Times New Roman" pitchFamily="18" charset="0"/>
              </a:rPr>
            </a:br>
            <a:r>
              <a:rPr lang="uk-UA" sz="2800" dirty="0" smtClean="0"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Arial Black" panose="020B0A04020102020204" pitchFamily="34" charset="0"/>
                <a:cs typeface="Times New Roman" pitchFamily="18" charset="0"/>
              </a:rPr>
            </a:br>
            <a:r>
              <a:rPr lang="uk-UA" dirty="0" smtClean="0">
                <a:latin typeface="Arial Black" panose="020B0A04020102020204" pitchFamily="34" charset="0"/>
                <a:cs typeface="Times New Roman" pitchFamily="18" charset="0"/>
              </a:rPr>
              <a:t>Робота біля дошки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озставити розділові знаки, підкреслити члени речення, надписати частини мови, накреслити схеми)</a:t>
            </a:r>
            <a:b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424936" cy="5544616"/>
          </a:xfrm>
        </p:spPr>
        <p:txBody>
          <a:bodyPr>
            <a:noAutofit/>
          </a:bodyPr>
          <a:lstStyle/>
          <a:p>
            <a:pPr marL="457200" indent="-4572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Тихо-мирно спала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зграя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лебедина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даремно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лебідь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звав будив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2. Уже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зими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кругом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передчуття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і холодом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повіяло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над садом.</a:t>
            </a:r>
          </a:p>
          <a:p>
            <a:pPr marL="457200" indent="-45720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мить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і ми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здобудем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перемогу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Різнорівневі завдання</a:t>
            </a:r>
            <a:b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Виконати вправу 139, с.70.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0000"/>
                </a:solidFill>
              </a:rPr>
              <a:t>                                або</a:t>
            </a:r>
          </a:p>
          <a:p>
            <a:pPr algn="just"/>
            <a:r>
              <a:rPr lang="uk-UA" b="1" dirty="0" smtClean="0"/>
              <a:t>Написати твір – мініатюру про події, які відбуваються зараз у нашій країні та хвилюють кожного; дати назву тексту; використати        складносурядні речення</a:t>
            </a:r>
            <a:r>
              <a:rPr lang="uk-U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uk-UA" sz="5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5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Я редактор</a:t>
            </a:r>
            <a:br>
              <a:rPr lang="uk-UA" sz="5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3100" b="1" i="1" dirty="0"/>
              <a:t>(відредагувати словосполучення)</a:t>
            </a:r>
            <a:r>
              <a:rPr lang="en-US" sz="3100" b="1" i="1" dirty="0"/>
              <a:t/>
            </a:r>
            <a:br>
              <a:rPr lang="en-US" sz="3100" b="1" i="1" dirty="0"/>
            </a:br>
            <a:endParaRPr lang="en-US" sz="31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b="1" i="1" dirty="0"/>
              <a:t> </a:t>
            </a:r>
            <a:endParaRPr lang="uk-UA" b="1" i="1" dirty="0" smtClean="0"/>
          </a:p>
          <a:p>
            <a:pPr marL="0" indent="0">
              <a:buNone/>
            </a:pPr>
            <a:r>
              <a:rPr lang="uk-UA" b="1" dirty="0">
                <a:latin typeface="Arial Black" panose="020B0A04020102020204" pitchFamily="34" charset="0"/>
              </a:rPr>
              <a:t>Розкрити зошити </a:t>
            </a:r>
            <a:r>
              <a:rPr lang="uk-UA" b="1" dirty="0"/>
              <a:t>-</a:t>
            </a:r>
            <a:endParaRPr lang="en-US" b="1" dirty="0"/>
          </a:p>
          <a:p>
            <a:pPr marL="0" indent="0">
              <a:buNone/>
            </a:pPr>
            <a:endParaRPr lang="uk-UA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uk-UA" b="1" dirty="0" smtClean="0">
                <a:latin typeface="Arial Black" panose="020B0A04020102020204" pitchFamily="34" charset="0"/>
              </a:rPr>
              <a:t>Закрити </a:t>
            </a:r>
            <a:r>
              <a:rPr lang="uk-UA" b="1" dirty="0" err="1" smtClean="0">
                <a:latin typeface="Arial Black" panose="020B0A04020102020204" pitchFamily="34" charset="0"/>
              </a:rPr>
              <a:t>хворточку</a:t>
            </a:r>
            <a:r>
              <a:rPr lang="uk-UA" b="1" dirty="0" smtClean="0">
                <a:latin typeface="Arial Black" panose="020B0A04020102020204" pitchFamily="34" charset="0"/>
              </a:rPr>
              <a:t> –</a:t>
            </a:r>
          </a:p>
          <a:p>
            <a:pPr marL="0" indent="0">
              <a:buNone/>
            </a:pPr>
            <a:endParaRPr lang="uk-UA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uk-UA" b="1" dirty="0" smtClean="0">
                <a:latin typeface="Arial Black" panose="020B0A04020102020204" pitchFamily="34" charset="0"/>
              </a:rPr>
              <a:t>Закрийте </a:t>
            </a:r>
            <a:r>
              <a:rPr lang="uk-UA" b="1" dirty="0">
                <a:latin typeface="Arial Black" panose="020B0A04020102020204" pitchFamily="34" charset="0"/>
              </a:rPr>
              <a:t>очі </a:t>
            </a:r>
            <a:r>
              <a:rPr lang="uk-UA" b="1" dirty="0" smtClean="0">
                <a:latin typeface="Arial Black" panose="020B0A04020102020204" pitchFamily="34" charset="0"/>
              </a:rPr>
              <a:t>–</a:t>
            </a:r>
          </a:p>
          <a:p>
            <a:pPr marL="0" indent="0">
              <a:buNone/>
            </a:pPr>
            <a:endParaRPr lang="uk-UA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uk-UA" b="1" dirty="0" smtClean="0">
                <a:latin typeface="Arial Black" panose="020B0A04020102020204" pitchFamily="34" charset="0"/>
              </a:rPr>
              <a:t>Закрити двері –</a:t>
            </a:r>
          </a:p>
          <a:p>
            <a:pPr marL="0" indent="0">
              <a:buNone/>
            </a:pPr>
            <a:endParaRPr lang="uk-UA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uk-UA" b="1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03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Підсумок уроку</a:t>
            </a:r>
            <a:endParaRPr lang="en-US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uk-UA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uk-UA" b="1" i="1" dirty="0" smtClean="0">
                <a:latin typeface="Times New Roman"/>
                <a:ea typeface="Calibri"/>
                <a:cs typeface="Times New Roman"/>
              </a:rPr>
              <a:t>Обґрунтуємо </a:t>
            </a:r>
            <a:r>
              <a:rPr lang="uk-UA" b="1" i="1" dirty="0">
                <a:latin typeface="Times New Roman"/>
                <a:ea typeface="Calibri"/>
                <a:cs typeface="Times New Roman"/>
              </a:rPr>
              <a:t>вживання в кожному реченні </a:t>
            </a:r>
            <a:r>
              <a:rPr lang="uk-UA" b="1" i="1" dirty="0" smtClean="0">
                <a:latin typeface="Times New Roman"/>
                <a:ea typeface="Calibri"/>
                <a:cs typeface="Times New Roman"/>
              </a:rPr>
              <a:t>розділових знаків)</a:t>
            </a:r>
          </a:p>
          <a:p>
            <a:pPr algn="just">
              <a:buNone/>
            </a:pPr>
            <a:r>
              <a:rPr lang="uk-UA" b="1" dirty="0" smtClean="0">
                <a:latin typeface="Times New Roman"/>
                <a:ea typeface="Calibri"/>
                <a:cs typeface="Times New Roman"/>
              </a:rPr>
              <a:t>1.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Хай </a:t>
            </a:r>
            <a:r>
              <a:rPr lang="ru-RU" b="1" dirty="0" err="1">
                <a:latin typeface="Bookman Old Style" panose="02050604050505020204" pitchFamily="18" charset="0"/>
                <a:ea typeface="Calibri"/>
                <a:cs typeface="Times New Roman"/>
              </a:rPr>
              <a:t>квітне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 наша </a:t>
            </a:r>
            <a:r>
              <a:rPr lang="ru-RU" b="1" dirty="0" err="1">
                <a:latin typeface="Bookman Old Style" panose="02050604050505020204" pitchFamily="18" charset="0"/>
                <a:ea typeface="Calibri"/>
                <a:cs typeface="Times New Roman"/>
              </a:rPr>
              <a:t>Україна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 і </a:t>
            </a:r>
            <a:r>
              <a:rPr lang="ru-RU" b="1" dirty="0" err="1">
                <a:latin typeface="Bookman Old Style" panose="02050604050505020204" pitchFamily="18" charset="0"/>
                <a:ea typeface="Calibri"/>
                <a:cs typeface="Times New Roman"/>
              </a:rPr>
              <a:t>йде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 весна!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 </a:t>
            </a:r>
            <a:r>
              <a:rPr lang="ru-RU" sz="2400" dirty="0">
                <a:latin typeface="Bookman Old Style" panose="02050604050505020204" pitchFamily="18" charset="0"/>
                <a:ea typeface="Calibri"/>
                <a:cs typeface="Times New Roman"/>
              </a:rPr>
              <a:t>(</a:t>
            </a:r>
            <a:r>
              <a:rPr lang="ru-RU" sz="2400" dirty="0" err="1">
                <a:latin typeface="Bookman Old Style" panose="02050604050505020204" pitchFamily="18" charset="0"/>
                <a:ea typeface="Calibri"/>
                <a:cs typeface="Times New Roman"/>
              </a:rPr>
              <a:t>Б.Олійник</a:t>
            </a:r>
            <a:r>
              <a:rPr lang="ru-RU" sz="2400" dirty="0">
                <a:latin typeface="Bookman Old Style" panose="02050604050505020204" pitchFamily="18" charset="0"/>
                <a:ea typeface="Calibri"/>
                <a:cs typeface="Times New Roman"/>
              </a:rPr>
              <a:t>)</a:t>
            </a:r>
            <a:endParaRPr lang="uk-UA" sz="2400" dirty="0"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>
              <a:buNone/>
            </a:pPr>
            <a:r>
              <a:rPr lang="uk-UA" b="1" dirty="0" smtClean="0">
                <a:latin typeface="Bookman Old Style" panose="02050604050505020204" pitchFamily="18" charset="0"/>
                <a:ea typeface="Calibri"/>
                <a:cs typeface="Times New Roman"/>
              </a:rPr>
              <a:t>2.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Минула  буря </a:t>
            </a:r>
            <a:r>
              <a:rPr lang="ru-RU" b="1" dirty="0" smtClean="0">
                <a:latin typeface="Bookman Old Style" panose="02050604050505020204" pitchFamily="18" charset="0"/>
                <a:ea typeface="Calibri"/>
                <a:cs typeface="Times New Roman"/>
              </a:rPr>
              <a:t>- 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і </a:t>
            </a:r>
            <a:r>
              <a:rPr lang="ru-RU" b="1" dirty="0" err="1">
                <a:latin typeface="Bookman Old Style" panose="02050604050505020204" pitchFamily="18" charset="0"/>
                <a:ea typeface="Calibri"/>
                <a:cs typeface="Times New Roman"/>
              </a:rPr>
              <a:t>сонце</a:t>
            </a:r>
            <a:r>
              <a:rPr lang="ru-RU" b="1" dirty="0">
                <a:latin typeface="Bookman Old Style" panose="02050604050505020204" pitchFamily="18" charset="0"/>
                <a:ea typeface="Calibri"/>
                <a:cs typeface="Times New Roman"/>
              </a:rPr>
              <a:t> </a:t>
            </a:r>
            <a:r>
              <a:rPr lang="ru-RU" b="1" dirty="0" err="1" smtClean="0">
                <a:latin typeface="Bookman Old Style" panose="02050604050505020204" pitchFamily="18" charset="0"/>
                <a:ea typeface="Calibri"/>
                <a:cs typeface="Times New Roman"/>
              </a:rPr>
              <a:t>засяяло</a:t>
            </a:r>
            <a:r>
              <a:rPr lang="ru-RU" b="1" dirty="0" smtClean="0">
                <a:latin typeface="Bookman Old Style" panose="02050604050505020204" pitchFamily="18" charset="0"/>
                <a:ea typeface="Calibri"/>
                <a:cs typeface="Times New Roman"/>
              </a:rPr>
              <a:t>. </a:t>
            </a:r>
            <a:r>
              <a:rPr lang="ru-RU" sz="2400" dirty="0" smtClean="0">
                <a:latin typeface="Bookman Old Style" panose="02050604050505020204" pitchFamily="18" charset="0"/>
                <a:ea typeface="Calibri"/>
                <a:cs typeface="Times New Roman"/>
              </a:rPr>
              <a:t>(</a:t>
            </a:r>
            <a:r>
              <a:rPr lang="ru-RU" sz="2400" dirty="0" err="1">
                <a:latin typeface="Bookman Old Style" panose="02050604050505020204" pitchFamily="18" charset="0"/>
                <a:ea typeface="Calibri"/>
                <a:cs typeface="Times New Roman"/>
              </a:rPr>
              <a:t>М.Рильський</a:t>
            </a:r>
            <a:r>
              <a:rPr lang="ru-RU" sz="2400" dirty="0">
                <a:latin typeface="Bookman Old Style" panose="02050604050505020204" pitchFamily="18" charset="0"/>
                <a:ea typeface="Calibri"/>
                <a:cs typeface="Times New Roman"/>
              </a:rPr>
              <a:t>)</a:t>
            </a:r>
            <a:endParaRPr lang="uk-UA" sz="2400" dirty="0"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algn="just">
              <a:buNone/>
            </a:pPr>
            <a:r>
              <a:rPr lang="uk-UA" b="1" dirty="0" smtClean="0">
                <a:latin typeface="Bookman Old Style" pitchFamily="18" charset="0"/>
              </a:rPr>
              <a:t>3. </a:t>
            </a:r>
            <a:r>
              <a:rPr lang="uk-UA" b="1" dirty="0">
                <a:latin typeface="Bookman Old Style" pitchFamily="18" charset="0"/>
              </a:rPr>
              <a:t>Буде  </a:t>
            </a:r>
            <a:r>
              <a:rPr lang="uk-UA" b="1" dirty="0" smtClean="0">
                <a:latin typeface="Bookman Old Style" pitchFamily="18" charset="0"/>
              </a:rPr>
              <a:t>чистим  </a:t>
            </a:r>
            <a:r>
              <a:rPr lang="uk-UA" b="1" dirty="0">
                <a:latin typeface="Bookman Old Style" pitchFamily="18" charset="0"/>
              </a:rPr>
              <a:t>небо </a:t>
            </a:r>
            <a:r>
              <a:rPr lang="uk-UA" b="1" dirty="0" smtClean="0">
                <a:latin typeface="Bookman Old Style" pitchFamily="18" charset="0"/>
              </a:rPr>
              <a:t>і привітним, </a:t>
            </a:r>
            <a:r>
              <a:rPr lang="uk-UA" b="1" dirty="0">
                <a:latin typeface="Bookman Old Style" pitchFamily="18" charset="0"/>
              </a:rPr>
              <a:t>і земля  вбереться в золоту  красу.</a:t>
            </a:r>
            <a:endParaRPr lang="ru-RU" b="1" dirty="0">
              <a:latin typeface="Bookman Old Style" pitchFamily="18" charset="0"/>
            </a:endParaRPr>
          </a:p>
          <a:p>
            <a:pPr lvl="0" algn="just">
              <a:buNone/>
            </a:pPr>
            <a:endParaRPr lang="ru-RU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85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Оцінювання…                 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Я -  дев’ятикласник</a:t>
            </a:r>
          </a:p>
          <a:p>
            <a:r>
              <a:rPr lang="uk-UA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 Я – особистість творча</a:t>
            </a:r>
          </a:p>
          <a:p>
            <a:r>
              <a:rPr lang="uk-UA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 Я – наполегливий</a:t>
            </a:r>
          </a:p>
          <a:p>
            <a:r>
              <a:rPr lang="uk-UA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 Я - цілеспрямований</a:t>
            </a:r>
          </a:p>
          <a:p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Я -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успішний</a:t>
            </a:r>
            <a:endParaRPr lang="en-US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305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336704" cy="1575048"/>
          </a:xfrm>
        </p:spPr>
        <p:txBody>
          <a:bodyPr/>
          <a:lstStyle/>
          <a:p>
            <a:pPr algn="just"/>
            <a:r>
              <a:rPr lang="uk-UA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	Домашнє        	 		    завдання</a:t>
            </a:r>
            <a:endParaRPr lang="ru-RU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Повторити параграфи 9-12. </a:t>
            </a:r>
          </a:p>
          <a:p>
            <a:r>
              <a:rPr lang="uk-UA" b="1" dirty="0" smtClean="0"/>
              <a:t>Виконати тестові завдання.</a:t>
            </a:r>
          </a:p>
          <a:p>
            <a:pPr marL="0" indent="0">
              <a:buNone/>
            </a:pPr>
            <a:r>
              <a:rPr lang="uk-UA" b="1" dirty="0" smtClean="0">
                <a:solidFill>
                  <a:srgbClr val="FF0000"/>
                </a:solidFill>
              </a:rPr>
              <a:t>*</a:t>
            </a:r>
            <a:r>
              <a:rPr lang="uk-UA" b="1" dirty="0" smtClean="0"/>
              <a:t> Написати твір-мініатюру </a:t>
            </a:r>
            <a:r>
              <a:rPr lang="uk-UA" b="1" dirty="0" smtClean="0">
                <a:solidFill>
                  <a:srgbClr val="FF0000"/>
                </a:solidFill>
              </a:rPr>
              <a:t>« Я мрію жити під мирним небом »,</a:t>
            </a:r>
            <a:r>
              <a:rPr lang="uk-UA" b="1" dirty="0" smtClean="0"/>
              <a:t> використовуючи складносурядні речення (дані речення підкреслити). </a:t>
            </a:r>
          </a:p>
          <a:p>
            <a:endParaRPr lang="en-US" dirty="0"/>
          </a:p>
        </p:txBody>
      </p:sp>
      <p:pic>
        <p:nvPicPr>
          <p:cNvPr id="23554" name="Picture 2" descr="Результат пошуку зображень за запитом &quot;гіф тяжело&quot;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89040"/>
            <a:ext cx="474345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</TotalTime>
  <Words>667</Words>
  <Application>Microsoft Office PowerPoint</Application>
  <PresentationFormat>Екран (4:3)</PresentationFormat>
  <Paragraphs>114</Paragraphs>
  <Slides>20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8" baseType="lpstr">
      <vt:lpstr>Advokat Modern</vt:lpstr>
      <vt:lpstr>Arial</vt:lpstr>
      <vt:lpstr>Arial Black</vt:lpstr>
      <vt:lpstr>Bookman Old Style</vt:lpstr>
      <vt:lpstr>Calibri</vt:lpstr>
      <vt:lpstr>Calibri Light</vt:lpstr>
      <vt:lpstr>Times New Roman</vt:lpstr>
      <vt:lpstr>Тема Office</vt:lpstr>
      <vt:lpstr>Культура мовлення Вітаємося правильно</vt:lpstr>
      <vt:lpstr>Розділові знаки між частинами складносурядного речення</vt:lpstr>
      <vt:lpstr>           Мета уроку</vt:lpstr>
      <vt:lpstr>                 Епіграф                         (аутотренінг):</vt:lpstr>
      <vt:lpstr> Мовна розминка (орфографічна хвилинка)</vt:lpstr>
      <vt:lpstr>Мозковий штурм (незакінчене речення)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Робота біля дошки  (розставити розділові знаки, підкреслити члени речення, надписати частини мови, накреслити схеми)  </vt:lpstr>
      <vt:lpstr> Різнорівневі завдання </vt:lpstr>
      <vt:lpstr> Я редактор (відредагувати словосполучення) </vt:lpstr>
      <vt:lpstr>Підсумок уроку</vt:lpstr>
      <vt:lpstr>Оцінювання…                 </vt:lpstr>
      <vt:lpstr> Домашнє               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Розділові знаки між частинами ССР</dc:title>
  <dc:creator>Пользователь</dc:creator>
  <cp:lastModifiedBy>Користувач</cp:lastModifiedBy>
  <cp:revision>28</cp:revision>
  <dcterms:created xsi:type="dcterms:W3CDTF">2019-11-03T15:04:02Z</dcterms:created>
  <dcterms:modified xsi:type="dcterms:W3CDTF">2023-04-05T08:00:35Z</dcterms:modified>
</cp:coreProperties>
</file>