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Alegreya Sans" panose="020B0604020202020204" charset="0"/>
      <p:regular r:id="rId13"/>
    </p:embeddedFont>
    <p:embeddedFont>
      <p:font typeface="Alegreya Sans Bold" panose="020B0604020202020204" charset="0"/>
      <p:regular r:id="rId14"/>
    </p:embeddedFont>
    <p:embeddedFont>
      <p:font typeface="Alegreya Sans Medium" panose="020B0604020202020204" charset="0"/>
      <p:regular r:id="rId15"/>
    </p:embeddedFont>
    <p:embeddedFont>
      <p:font typeface="Yeseva One" panose="020B0604020202020204" charset="-52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7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Привітайте учнів і оголосіть тему заняття. Наголосіть, що розбір складносурядного речення є базовою навичкою для ДПА та ЗНО/НМТ.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Зверніть увагу класу на різницю між двома основами в ССР та однорідними присудками в простому реченні.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Нагадайте про омонімічний сполучник "та", який може бути як єднальним (= і), так і протиставним (= але).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Підкресліть: сполучник "і" може виражати як послідовність, так і причиново-наслідкові зв’язки залежно від контексту.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Поясніть учням, що на контрольних роботах кожен крок оцінюється окремо, тому пропускати пункти не можна.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Наголосіть: сполучник ніколи не береться в квадратні дужки, бо він зв’язує частини, а не входить до складу однієї з них.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Прокоментуйте порядок слів у другій частині: присудок "засвітилися" стоїть перед підметом "зорі", тому в схемі це позначено як [ = — 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Зверніть увагу: перед протиставними сполучниками "а, але, проте, зате, однак" кома ставиться завжди без винятків.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Речення №4 містить пастку: сполучник "бо" є підрядним причини, тому це речення складнопідрядне (СПР), а не складносурядне.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Підбийте підсумки уроку, дайте учням дві хвилини на звірку своїх розборів за чеклістом.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7A3B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73163" y="1377057"/>
            <a:ext cx="636512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F9DEC4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УКРАЇНСЬКА МОВА · 9 КЛАС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473163" y="1731665"/>
            <a:ext cx="5755536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600" kern="100" spc="-46" dirty="0">
                <a:solidFill>
                  <a:srgbClr val="EEF2F4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Розбір складносурядного речення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1473163" y="3660477"/>
            <a:ext cx="5755536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dirty="0">
                <a:solidFill>
                  <a:srgbClr val="EBD5E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Повний алгоритм синтаксичного аналізу: від граматичних основ і сполучників до побудови графічної схеми.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1473163" y="5092601"/>
            <a:ext cx="2877669" cy="50701"/>
          </a:xfrm>
          <a:prstGeom prst="roundRect">
            <a:avLst>
              <a:gd name="adj" fmla="val 49999"/>
            </a:avLst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1473163" y="5402163"/>
            <a:ext cx="6365120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dirty="0">
                <a:solidFill>
                  <a:srgbClr val="D7E4EC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Теорія, наочні зразки та тренувальні вправи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346172" y="1793280"/>
            <a:ext cx="3032744" cy="1523901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8" name="Text 6"/>
          <p:cNvSpPr/>
          <p:nvPr/>
        </p:nvSpPr>
        <p:spPr>
          <a:xfrm>
            <a:off x="8574766" y="1996480"/>
            <a:ext cx="280414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СТРУКТУРА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74766" y="2301875"/>
            <a:ext cx="2575555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[  ], і [  ].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574766" y="2829520"/>
            <a:ext cx="2804149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Рівноправні частини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346172" y="3469580"/>
            <a:ext cx="3032744" cy="1747441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10"/>
          <p:cNvSpPr/>
          <p:nvPr/>
        </p:nvSpPr>
        <p:spPr>
          <a:xfrm>
            <a:off x="8574766" y="3672780"/>
            <a:ext cx="280414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ЗВ’ЯЗОК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574766" y="3978176"/>
            <a:ext cx="257555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Сурядність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574766" y="4444901"/>
            <a:ext cx="2575555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Сполучники єднальні, протиставні, розділові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5080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ОСНОВНІ ПОНЯТТЯ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8327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Складносурядне речення: головна ознака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09585" y="1505148"/>
            <a:ext cx="10972526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Складносурядним (ССР) називають складне речення, частини якого є граматично рівноправними та з’єднуються сурядними сполучниками.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609585" y="2465189"/>
            <a:ext cx="3454314" cy="393561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Shape 4"/>
          <p:cNvSpPr/>
          <p:nvPr/>
        </p:nvSpPr>
        <p:spPr>
          <a:xfrm>
            <a:off x="863578" y="2719189"/>
            <a:ext cx="1163509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7" name="Text 5"/>
          <p:cNvSpPr/>
          <p:nvPr/>
        </p:nvSpPr>
        <p:spPr>
          <a:xfrm>
            <a:off x="996925" y="2785864"/>
            <a:ext cx="150640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ОЗНАКА 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3578" y="3157934"/>
            <a:ext cx="2946326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Кілька основ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63578" y="3655120"/>
            <a:ext cx="294632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Має дві або більше граматичних основ (підмет + присудок). Кожна частина має будову простого речення.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3578" y="4981873"/>
            <a:ext cx="2946227" cy="31651"/>
          </a:xfrm>
          <a:prstGeom prst="roundRect">
            <a:avLst>
              <a:gd name="adj" fmla="val 49998"/>
            </a:avLst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1" name="Text 9"/>
          <p:cNvSpPr/>
          <p:nvPr/>
        </p:nvSpPr>
        <p:spPr>
          <a:xfrm>
            <a:off x="863578" y="5202535"/>
            <a:ext cx="3200320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Реве Дніпро, і вітер виє.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368691" y="2465189"/>
            <a:ext cx="3454314" cy="3935611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3" name="Shape 11"/>
          <p:cNvSpPr/>
          <p:nvPr/>
        </p:nvSpPr>
        <p:spPr>
          <a:xfrm>
            <a:off x="4622684" y="2719189"/>
            <a:ext cx="1183253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4" name="Text 12"/>
          <p:cNvSpPr/>
          <p:nvPr/>
        </p:nvSpPr>
        <p:spPr>
          <a:xfrm>
            <a:off x="4756031" y="2785864"/>
            <a:ext cx="152614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ОЗНАКА 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622684" y="3157934"/>
            <a:ext cx="2946326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Рівноправність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622684" y="3655120"/>
            <a:ext cx="2946326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Частини рівноправні за змістом: від однієї частини до іншої не можна поставити питання.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622684" y="4697413"/>
            <a:ext cx="2946227" cy="31651"/>
          </a:xfrm>
          <a:prstGeom prst="roundRect">
            <a:avLst>
              <a:gd name="adj" fmla="val 49998"/>
            </a:avLst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8" name="Text 16"/>
          <p:cNvSpPr/>
          <p:nvPr/>
        </p:nvSpPr>
        <p:spPr>
          <a:xfrm>
            <a:off x="4622684" y="4918075"/>
            <a:ext cx="3200320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[  ], і [  ]. (не залежать одна від одної)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127797" y="2465189"/>
            <a:ext cx="3454314" cy="3935611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0" name="Shape 18"/>
          <p:cNvSpPr/>
          <p:nvPr/>
        </p:nvSpPr>
        <p:spPr>
          <a:xfrm>
            <a:off x="8381790" y="2719189"/>
            <a:ext cx="1771407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1" name="Text 19"/>
          <p:cNvSpPr/>
          <p:nvPr/>
        </p:nvSpPr>
        <p:spPr>
          <a:xfrm>
            <a:off x="8515137" y="2785864"/>
            <a:ext cx="211429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ЗАСТЕРЕЖЕННЯ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381790" y="3157934"/>
            <a:ext cx="2946326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Не плутати!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381790" y="3655120"/>
            <a:ext cx="294632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Відрізняйте ССР від простого речення з однорідними членами, де діє один спільний підмет чи присудок.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381790" y="4981873"/>
            <a:ext cx="2946227" cy="31651"/>
          </a:xfrm>
          <a:prstGeom prst="roundRect">
            <a:avLst>
              <a:gd name="adj" fmla="val 49998"/>
            </a:avLst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5" name="Text 23"/>
          <p:cNvSpPr/>
          <p:nvPr/>
        </p:nvSpPr>
        <p:spPr>
          <a:xfrm>
            <a:off x="8381790" y="5202535"/>
            <a:ext cx="3200320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Вітер віє і крутить сніг (просте).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4826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МОРФОЛОГІЧНИЙ ЗАСІБ ЗВ’ЯЗКУ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8073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Які сполучники поєднують частини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09585" y="1479748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За класифікацією О. Авраменка сурядні сполучники поділяють на три смислові групи: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1916609"/>
            <a:ext cx="3454314" cy="450959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838179" y="2170609"/>
            <a:ext cx="322571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ГРУПА 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38179" y="2476004"/>
            <a:ext cx="2997125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Єднальні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38179" y="2973189"/>
            <a:ext cx="2997125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Виражають поєднання, сумісність або часову чергу подій.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38179" y="3669109"/>
            <a:ext cx="2997125" cy="1107380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0" name="Text 8"/>
          <p:cNvSpPr/>
          <p:nvPr/>
        </p:nvSpPr>
        <p:spPr>
          <a:xfrm>
            <a:off x="990575" y="3796109"/>
            <a:ext cx="2692333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і, й, та (= і),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ні…ні, ані…ані,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не тільки…а 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368691" y="1916609"/>
            <a:ext cx="3454314" cy="4509591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10"/>
          <p:cNvSpPr/>
          <p:nvPr/>
        </p:nvSpPr>
        <p:spPr>
          <a:xfrm>
            <a:off x="4597285" y="2170609"/>
            <a:ext cx="322571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ГРУПА 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97285" y="2476004"/>
            <a:ext cx="2997125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Протиставні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597285" y="2973189"/>
            <a:ext cx="2997125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Виражають протиставлення, невідповідність або розбіжність фактів.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597285" y="3953570"/>
            <a:ext cx="2997125" cy="1107380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6" name="Text 14"/>
          <p:cNvSpPr/>
          <p:nvPr/>
        </p:nvSpPr>
        <p:spPr>
          <a:xfrm>
            <a:off x="4749681" y="4080570"/>
            <a:ext cx="2692333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а, але, та (= але),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зате, проте,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однак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27797" y="1916609"/>
            <a:ext cx="3454314" cy="4509591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8" name="Text 16"/>
          <p:cNvSpPr/>
          <p:nvPr/>
        </p:nvSpPr>
        <p:spPr>
          <a:xfrm>
            <a:off x="8356391" y="2170609"/>
            <a:ext cx="322571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ГРУПА 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56391" y="2476004"/>
            <a:ext cx="2997125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Розділові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356391" y="2973189"/>
            <a:ext cx="2997125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Вказують на чергування явищ або вибір одного з можливих варіантів.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356391" y="3669109"/>
            <a:ext cx="2997125" cy="1107380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2" name="Text 20"/>
          <p:cNvSpPr/>
          <p:nvPr/>
        </p:nvSpPr>
        <p:spPr>
          <a:xfrm>
            <a:off x="8508787" y="3796109"/>
            <a:ext cx="2692333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або, чи,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то…то, чи…чи,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або…або, не то…не то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2540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СЕМАНТИКА РЕЧЕННЯ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5787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Смислові відношення між частинами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09585" y="1251148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Смисловий зв’язок визначаємо не лише за сполучником, а й за реальним змістом усього висловлення.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1738809"/>
            <a:ext cx="5333867" cy="2326481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Shape 4"/>
          <p:cNvSpPr/>
          <p:nvPr/>
        </p:nvSpPr>
        <p:spPr>
          <a:xfrm>
            <a:off x="863578" y="1967409"/>
            <a:ext cx="2158351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7" name="Text 5"/>
          <p:cNvSpPr/>
          <p:nvPr/>
        </p:nvSpPr>
        <p:spPr>
          <a:xfrm>
            <a:off x="996925" y="2034084"/>
            <a:ext cx="2501242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ПОЄДНАННЯ ТА ЧАС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3578" y="2406154"/>
            <a:ext cx="4825879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Одночасність або послідовність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63578" y="2903339"/>
            <a:ext cx="4825879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Події відбуваються в один і той самий момент або настають одна за одною.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3578" y="3605609"/>
            <a:ext cx="5079873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Шумів туман, і сонце сходило над степом.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48244" y="1738809"/>
            <a:ext cx="5333867" cy="232648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Shape 10"/>
          <p:cNvSpPr/>
          <p:nvPr/>
        </p:nvSpPr>
        <p:spPr>
          <a:xfrm>
            <a:off x="6502237" y="1967409"/>
            <a:ext cx="2250622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3" name="Text 11"/>
          <p:cNvSpPr/>
          <p:nvPr/>
        </p:nvSpPr>
        <p:spPr>
          <a:xfrm>
            <a:off x="6635584" y="2034084"/>
            <a:ext cx="2593513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ЛОГІКА ТА НАСЛІДОК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02237" y="2406154"/>
            <a:ext cx="4825879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Причина і наслідок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502237" y="2903339"/>
            <a:ext cx="4825879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Друга частина повідомляє про безпосередній результат або наслідок дії першої.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02237" y="3605609"/>
            <a:ext cx="5079873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Ударив сильний грім, і шибки задрижали.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09585" y="4370090"/>
            <a:ext cx="5333867" cy="2326481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8" name="Shape 16"/>
          <p:cNvSpPr/>
          <p:nvPr/>
        </p:nvSpPr>
        <p:spPr>
          <a:xfrm>
            <a:off x="863578" y="4598690"/>
            <a:ext cx="2838577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9" name="Text 17"/>
          <p:cNvSpPr/>
          <p:nvPr/>
        </p:nvSpPr>
        <p:spPr>
          <a:xfrm>
            <a:off x="996925" y="4665365"/>
            <a:ext cx="318146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КОНТРАСТ ТА ЗІСТАВЛЕННЯ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3578" y="5037435"/>
            <a:ext cx="4825879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Протиставлення / зіставлення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63578" y="5534620"/>
            <a:ext cx="4825879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Факти двох частин зіставляються або взаємно виключають чи заперечують один одного.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3578" y="6236891"/>
            <a:ext cx="5079873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Літо минуло швидко, але спогади зосталися.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248244" y="4370090"/>
            <a:ext cx="5333867" cy="2326481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4" name="Shape 22"/>
          <p:cNvSpPr/>
          <p:nvPr/>
        </p:nvSpPr>
        <p:spPr>
          <a:xfrm>
            <a:off x="6502237" y="4598690"/>
            <a:ext cx="2128090" cy="346670"/>
          </a:xfrm>
          <a:prstGeom prst="roundRect">
            <a:avLst>
              <a:gd name="adj" fmla="val 46158"/>
            </a:avLst>
          </a:prstGeom>
          <a:solidFill>
            <a:srgbClr val="EEDDE8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5" name="Text 23"/>
          <p:cNvSpPr/>
          <p:nvPr/>
        </p:nvSpPr>
        <p:spPr>
          <a:xfrm>
            <a:off x="6635584" y="4665365"/>
            <a:ext cx="247098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40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ЧЕРГУВАННЯ ЯВИЩ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502237" y="5037435"/>
            <a:ext cx="4825879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Взаємовиключення / чергування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502237" y="5534620"/>
            <a:ext cx="4825879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Ознаки або дії регулярно змінюють одна одну чи допускають лише один вибір.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502237" y="6236891"/>
            <a:ext cx="5079873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То сонце усміхнеться, то хмара насунеться.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4572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АЛГОРИТМ ДІЙ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7819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Схема синтаксичного розбору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09585" y="1454348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Дотримуйтеся чіткої послідовності кроків під час повного шкільного розбору речення: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1865809"/>
            <a:ext cx="2628834" cy="2242145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787380" y="2043609"/>
            <a:ext cx="81099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09585" y="2363688"/>
            <a:ext cx="2628834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8" name="Text 6"/>
          <p:cNvSpPr/>
          <p:nvPr/>
        </p:nvSpPr>
        <p:spPr>
          <a:xfrm>
            <a:off x="787380" y="2519859"/>
            <a:ext cx="227324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1. Основи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7380" y="2956024"/>
            <a:ext cx="2273243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Підкреслити підмети й присудки.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390815" y="1865809"/>
            <a:ext cx="2628834" cy="2242145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1" name="Text 9"/>
          <p:cNvSpPr/>
          <p:nvPr/>
        </p:nvSpPr>
        <p:spPr>
          <a:xfrm>
            <a:off x="3568611" y="2043609"/>
            <a:ext cx="83639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390815" y="2363688"/>
            <a:ext cx="2628834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3" name="Text 11"/>
          <p:cNvSpPr/>
          <p:nvPr/>
        </p:nvSpPr>
        <p:spPr>
          <a:xfrm>
            <a:off x="3568611" y="2519859"/>
            <a:ext cx="227324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2. Інтонація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568611" y="2956024"/>
            <a:ext cx="2273243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Мета висловлювання, окличність.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172046" y="1865809"/>
            <a:ext cx="2628834" cy="2242145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6" name="Text 14"/>
          <p:cNvSpPr/>
          <p:nvPr/>
        </p:nvSpPr>
        <p:spPr>
          <a:xfrm>
            <a:off x="6349841" y="2043609"/>
            <a:ext cx="82726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172046" y="2363688"/>
            <a:ext cx="2628834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8" name="Text 16"/>
          <p:cNvSpPr/>
          <p:nvPr/>
        </p:nvSpPr>
        <p:spPr>
          <a:xfrm>
            <a:off x="6349841" y="2519859"/>
            <a:ext cx="227324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3. Частини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49841" y="2956024"/>
            <a:ext cx="2273243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Порахувати предикативні блоки.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953276" y="1865809"/>
            <a:ext cx="2628834" cy="2242145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1" name="Text 19"/>
          <p:cNvSpPr/>
          <p:nvPr/>
        </p:nvSpPr>
        <p:spPr>
          <a:xfrm>
            <a:off x="9131072" y="2043609"/>
            <a:ext cx="84373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8953276" y="2363688"/>
            <a:ext cx="2628834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3" name="Text 21"/>
          <p:cNvSpPr/>
          <p:nvPr/>
        </p:nvSpPr>
        <p:spPr>
          <a:xfrm>
            <a:off x="9131072" y="2519859"/>
            <a:ext cx="227324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4. Зв’язок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131072" y="2956024"/>
            <a:ext cx="2273243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Сполучник і смислове відношення.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09585" y="4234954"/>
            <a:ext cx="3555911" cy="2242145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6" name="Text 24"/>
          <p:cNvSpPr/>
          <p:nvPr/>
        </p:nvSpPr>
        <p:spPr>
          <a:xfrm>
            <a:off x="787380" y="4412754"/>
            <a:ext cx="708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09585" y="4732834"/>
            <a:ext cx="3555812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28" name="Text 26"/>
          <p:cNvSpPr/>
          <p:nvPr/>
        </p:nvSpPr>
        <p:spPr>
          <a:xfrm>
            <a:off x="787380" y="4889004"/>
            <a:ext cx="3200320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5. Схема речення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87380" y="5325170"/>
            <a:ext cx="3200320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Накреслити структурну модель у дужках.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317892" y="4234954"/>
            <a:ext cx="3555911" cy="2242145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1" name="Text 29"/>
          <p:cNvSpPr/>
          <p:nvPr/>
        </p:nvSpPr>
        <p:spPr>
          <a:xfrm>
            <a:off x="4495688" y="4412754"/>
            <a:ext cx="7200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4317892" y="4732834"/>
            <a:ext cx="3555812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3" name="Text 31"/>
          <p:cNvSpPr/>
          <p:nvPr/>
        </p:nvSpPr>
        <p:spPr>
          <a:xfrm>
            <a:off x="4495688" y="4889004"/>
            <a:ext cx="3200320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6. Пунктуація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4495688" y="5325170"/>
            <a:ext cx="3200320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Пояснити кому, тире чи крапку з комою.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026199" y="4234954"/>
            <a:ext cx="3555911" cy="2242145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6" name="Text 34"/>
          <p:cNvSpPr/>
          <p:nvPr/>
        </p:nvSpPr>
        <p:spPr>
          <a:xfrm>
            <a:off x="8203995" y="4412754"/>
            <a:ext cx="708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1D2F4A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7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8026199" y="4732834"/>
            <a:ext cx="3555812" cy="1905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8" name="Text 36"/>
          <p:cNvSpPr/>
          <p:nvPr/>
        </p:nvSpPr>
        <p:spPr>
          <a:xfrm>
            <a:off x="8203995" y="4889004"/>
            <a:ext cx="3200320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7. Опис частин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8203995" y="5325170"/>
            <a:ext cx="3200320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Охарактеризувати кожне просте речення.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4826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ГРАФІЧНЕ МОДЕЛЮВАННЯ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8073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Як накреслити схему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09585" y="1479748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Схема показує будову речення, рівноправність частин та вжиті розділові знаки.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1916609"/>
            <a:ext cx="5257668" cy="450959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888978" y="2196009"/>
            <a:ext cx="497827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ПРАВИЛО ОФОРМЛЕННЯ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88978" y="2501404"/>
            <a:ext cx="4698882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Тільки квадратні дужки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8978" y="2998589"/>
            <a:ext cx="4698882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Квадратні дужки </a:t>
            </a: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[ ]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свідчать про рівноправність частин ССР (на відміну від круглих дужок підрядних частин у СПР).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8978" y="3978970"/>
            <a:ext cx="4698882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Сполучники сурядності та розділові знаки обов’язково записуються </a:t>
            </a: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між дужками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, а не всередині них.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24442" y="1916609"/>
            <a:ext cx="5257668" cy="4509591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1" name="Text 9"/>
          <p:cNvSpPr/>
          <p:nvPr/>
        </p:nvSpPr>
        <p:spPr>
          <a:xfrm>
            <a:off x="6603835" y="2196009"/>
            <a:ext cx="497827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ТИПОВІ ЗРАЗКИ СХЕМ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603835" y="2542679"/>
            <a:ext cx="4698882" cy="1015901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3" name="Text 11"/>
          <p:cNvSpPr/>
          <p:nvPr/>
        </p:nvSpPr>
        <p:spPr>
          <a:xfrm>
            <a:off x="6781630" y="2669679"/>
            <a:ext cx="4521087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Дві частини із протиставленням: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81630" y="3157339"/>
            <a:ext cx="4343291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[  ], а [  ].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603835" y="3710980"/>
            <a:ext cx="4698882" cy="1015901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6" name="Text 14"/>
          <p:cNvSpPr/>
          <p:nvPr/>
        </p:nvSpPr>
        <p:spPr>
          <a:xfrm>
            <a:off x="6781630" y="3837980"/>
            <a:ext cx="4521087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Кілька частин із повторюваним сполучником: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781630" y="4325640"/>
            <a:ext cx="4343291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[  ], і [  ], і [  ].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603835" y="4879280"/>
            <a:ext cx="4698882" cy="101590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9" name="Text 17"/>
          <p:cNvSpPr/>
          <p:nvPr/>
        </p:nvSpPr>
        <p:spPr>
          <a:xfrm>
            <a:off x="6781630" y="5006280"/>
            <a:ext cx="4521087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З основами (підмет і присудок):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781630" y="5493941"/>
            <a:ext cx="4343291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[ — = ], проте [ — = ].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4572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ПРАКТИКУМ №1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7819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Зразок повного розбору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09585" y="1454348"/>
            <a:ext cx="10972526" cy="746720"/>
          </a:xfrm>
          <a:prstGeom prst="rect">
            <a:avLst/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5" name="Text 3"/>
          <p:cNvSpPr/>
          <p:nvPr/>
        </p:nvSpPr>
        <p:spPr>
          <a:xfrm>
            <a:off x="863578" y="1632148"/>
            <a:ext cx="10718532" cy="39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dirty="0">
                <a:solidFill>
                  <a:srgbClr val="EEF2F4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«Сонце сховалося за обрій, і над річкою засвітилися перші зорі.»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09585" y="2353469"/>
            <a:ext cx="5333867" cy="4123531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7" name="Text 5"/>
          <p:cNvSpPr/>
          <p:nvPr/>
        </p:nvSpPr>
        <p:spPr>
          <a:xfrm>
            <a:off x="838179" y="2556669"/>
            <a:ext cx="4876678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1. Загальна характеристика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8179" y="2992834"/>
            <a:ext cx="5105272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Розповідне, неокличне, складне, складносурядне (ССР).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38179" y="3466207"/>
            <a:ext cx="4876678" cy="31651"/>
          </a:xfrm>
          <a:prstGeom prst="roundRect">
            <a:avLst>
              <a:gd name="adj" fmla="val 49998"/>
            </a:avLst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0" name="Text 8"/>
          <p:cNvSpPr/>
          <p:nvPr/>
        </p:nvSpPr>
        <p:spPr>
          <a:xfrm>
            <a:off x="838179" y="3756720"/>
            <a:ext cx="4876678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2. Граматичні основи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38179" y="4192885"/>
            <a:ext cx="4876678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Частина 1: </a:t>
            </a:r>
            <a:r>
              <a:rPr lang="en-US" sz="1600" u="sng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сонце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(підмет) </a:t>
            </a:r>
            <a:r>
              <a:rPr lang="en-US" sz="1600" b="1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сховалося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(присудок).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Частина 2: </a:t>
            </a:r>
            <a:r>
              <a:rPr lang="en-US" sz="1600" b="1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засвітилися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(присудок) </a:t>
            </a:r>
            <a:r>
              <a:rPr lang="en-US" sz="1600" u="sng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зорі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(підмет).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48244" y="2353469"/>
            <a:ext cx="5333867" cy="412353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3" name="Text 11"/>
          <p:cNvSpPr/>
          <p:nvPr/>
        </p:nvSpPr>
        <p:spPr>
          <a:xfrm>
            <a:off x="6476838" y="2556669"/>
            <a:ext cx="4876678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3. Зв’язок і значення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76838" y="2992834"/>
            <a:ext cx="4876678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Сполучник </a:t>
            </a: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і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(єднальний); смислове відношення — послідовність дій у часі.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476838" y="3750667"/>
            <a:ext cx="4876678" cy="31651"/>
          </a:xfrm>
          <a:prstGeom prst="roundRect">
            <a:avLst>
              <a:gd name="adj" fmla="val 49998"/>
            </a:avLst>
          </a:prstGeom>
          <a:solidFill>
            <a:srgbClr val="7A3B62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6" name="Text 14"/>
          <p:cNvSpPr/>
          <p:nvPr/>
        </p:nvSpPr>
        <p:spPr>
          <a:xfrm>
            <a:off x="6476838" y="4041180"/>
            <a:ext cx="4876678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4. Схема та розділовий знак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76838" y="4477345"/>
            <a:ext cx="5105272" cy="39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[ — = ], і [ = — ].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476838" y="5001816"/>
            <a:ext cx="4876678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Між частинами ССР ставиться кома перед неповторюваним сполучником «і».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4572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ПРАКТИКУМ №2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7819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Ще один приклад: протиставлення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09585" y="1454348"/>
            <a:ext cx="10972526" cy="746720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5" name="Text 3"/>
          <p:cNvSpPr/>
          <p:nvPr/>
        </p:nvSpPr>
        <p:spPr>
          <a:xfrm>
            <a:off x="863578" y="1632148"/>
            <a:ext cx="10718532" cy="39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«Дощ ущух, але вітер іще гойдав мокрі дерева.»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2353469"/>
          <a:ext cx="10972526" cy="914400"/>
        </p:xfrm>
        <a:graphic>
          <a:graphicData uri="http://schemas.openxmlformats.org/drawingml/2006/table">
            <a:tbl>
              <a:tblPr/>
              <a:tblGrid>
                <a:gridCol w="3291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0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4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Параметр розбору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Аналіз речення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4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Граматичні основи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1-ша частина: </a:t>
                      </a:r>
                      <a:r>
                        <a:rPr lang="en-US" sz="1800" u="sng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дощ</a:t>
                      </a: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ущух</a:t>
                      </a: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; 2-га частина: </a:t>
                      </a:r>
                      <a:r>
                        <a:rPr lang="en-US" sz="1800" u="sng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вітер</a:t>
                      </a: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гойдав</a:t>
                      </a: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.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4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Сполучник зв’язку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але — сполучник сурядності, протиставний.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4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Смислові відношення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Протиставлення фактів (дія першої частини не усунула дії другої).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04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Схема речення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[ — = ], але [ — = ].</a:t>
                      </a:r>
                      <a:endParaRPr lang="en-US" sz="20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7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Пунктуація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Перед протиставним сполучником </a:t>
                      </a:r>
                      <a:r>
                        <a:rPr lang="en-US" sz="1800" b="1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але</a:t>
                      </a:r>
                      <a:r>
                        <a:rPr lang="en-US" sz="1800" dirty="0">
                          <a:solidFill>
                            <a:srgbClr val="1D2F4A"/>
                          </a:solidFill>
                          <a:latin typeface="Alegreya Sans" pitchFamily="34" charset="0"/>
                          <a:ea typeface="Alegreya Sans" pitchFamily="34" charset="-122"/>
                          <a:cs typeface="Alegreya Sans" pitchFamily="34" charset="-120"/>
                        </a:rPr>
                        <a:t> кома ставиться завжди.</a:t>
                      </a:r>
                      <a:endParaRPr lang="en-US" sz="1800" dirty="0">
                        <a:latin typeface="Alegreya Sans" charset="0"/>
                        <a:ea typeface="Alegreya Sans" charset="0"/>
                        <a:cs typeface="Alegreya Sans" charset="0"/>
                      </a:endParaRPr>
                    </a:p>
                  </a:txBody>
                  <a:tcPr marL="171446" marR="171446" marT="91438" marB="91438" anchor="ctr">
                    <a:lnL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FB3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4318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ПРАКТИЧНЕ ЗАВДАННЯ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09585" y="756509"/>
            <a:ext cx="1097252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Речення для самостійного розбору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09585" y="1428948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Визначте граматичні основи, сполучник, смислові відношення, схему та поясніть кому: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1840409"/>
            <a:ext cx="10972526" cy="902891"/>
          </a:xfrm>
          <a:prstGeom prst="rect">
            <a:avLst/>
          </a:prstGeom>
          <a:solidFill>
            <a:srgbClr val="EEF2F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812780" y="1967409"/>
            <a:ext cx="10769331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1.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Над містом сходив місяць, і вікна будинків світилися теплим золотом.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780" y="2385219"/>
            <a:ext cx="10769331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Підказка: єднальний сполучник, одночасність дій.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9585" y="2895699"/>
            <a:ext cx="10972526" cy="902891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9" name="Text 7"/>
          <p:cNvSpPr/>
          <p:nvPr/>
        </p:nvSpPr>
        <p:spPr>
          <a:xfrm>
            <a:off x="812780" y="3022699"/>
            <a:ext cx="10769331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2.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Хотілося вирушити в дорогу, але негода затримала мандрівників.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2780" y="3440509"/>
            <a:ext cx="10769331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Підказка: 1-ша частина — односкладне безособове речення.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09585" y="3950990"/>
            <a:ext cx="10972526" cy="902891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10"/>
          <p:cNvSpPr/>
          <p:nvPr/>
        </p:nvSpPr>
        <p:spPr>
          <a:xfrm>
            <a:off x="812780" y="4077990"/>
            <a:ext cx="10769331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3.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То сонце визирне з-за хмар, то знову почнеться дощ.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780" y="4495800"/>
            <a:ext cx="10769331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Підказка: повторюваний розділовий сполучник то…то.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09585" y="5006280"/>
            <a:ext cx="10972526" cy="902891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5" name="Text 13"/>
          <p:cNvSpPr/>
          <p:nvPr/>
        </p:nvSpPr>
        <p:spPr>
          <a:xfrm>
            <a:off x="812780" y="5133280"/>
            <a:ext cx="10769331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4.</a:t>
            </a: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Поспішайте повільно, бо уважність допомагає уникати помилок.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80" y="5551091"/>
            <a:ext cx="10769331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D2F4A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Увага пастка:</a:t>
            </a:r>
            <a:r>
              <a:rPr lang="en-US" sz="14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з’ясуйте, чи це складносурядне речення (перевірте сполучник!).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355600"/>
            <a:ext cx="11480513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168" dirty="0">
                <a:solidFill>
                  <a:srgbClr val="7A3B62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САМОКОНТРОЛЬ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60383" y="680309"/>
            <a:ext cx="10870928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17" dirty="0">
                <a:solidFill>
                  <a:srgbClr val="1D2F4A"/>
                </a:solidFill>
                <a:latin typeface="Yeseva One" pitchFamily="34" charset="0"/>
                <a:ea typeface="Yeseva One" pitchFamily="34" charset="-122"/>
                <a:cs typeface="Yeseva One" pitchFamily="34" charset="-120"/>
              </a:rPr>
              <a:t>Пам’ятка перед перевіркою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60383" y="1870869"/>
            <a:ext cx="10870928" cy="436860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Text 4"/>
          <p:cNvSpPr/>
          <p:nvPr/>
        </p:nvSpPr>
        <p:spPr>
          <a:xfrm>
            <a:off x="888978" y="1947069"/>
            <a:ext cx="10642334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Чи є в кожній частині граматична основа?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60383" y="2460129"/>
            <a:ext cx="10870928" cy="436860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8" name="Text 6"/>
          <p:cNvSpPr/>
          <p:nvPr/>
        </p:nvSpPr>
        <p:spPr>
          <a:xfrm>
            <a:off x="888978" y="2536329"/>
            <a:ext cx="10642334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Чи справді частини рівноправні?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60383" y="3049389"/>
            <a:ext cx="10870928" cy="436860"/>
          </a:xfrm>
          <a:prstGeom prst="rect">
            <a:avLst/>
          </a:prstGeom>
          <a:solidFill>
            <a:srgbClr val="F9DEC4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0" name="Text 8"/>
          <p:cNvSpPr/>
          <p:nvPr/>
        </p:nvSpPr>
        <p:spPr>
          <a:xfrm>
            <a:off x="888978" y="3125589"/>
            <a:ext cx="10642334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Чи правильно визначено сполучник і смисловий зв’язок?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60383" y="3638649"/>
            <a:ext cx="10870928" cy="436860"/>
          </a:xfrm>
          <a:prstGeom prst="rect">
            <a:avLst/>
          </a:prstGeom>
          <a:solidFill>
            <a:srgbClr val="D7E4EC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10"/>
          <p:cNvSpPr/>
          <p:nvPr/>
        </p:nvSpPr>
        <p:spPr>
          <a:xfrm>
            <a:off x="888978" y="3714849"/>
            <a:ext cx="10642334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Чи відповідає схема реченню?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60383" y="4227909"/>
            <a:ext cx="10870928" cy="436860"/>
          </a:xfrm>
          <a:prstGeom prst="rect">
            <a:avLst/>
          </a:prstGeom>
          <a:solidFill>
            <a:srgbClr val="EBD5E1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4" name="Text 12"/>
          <p:cNvSpPr/>
          <p:nvPr/>
        </p:nvSpPr>
        <p:spPr>
          <a:xfrm>
            <a:off x="888978" y="4304109"/>
            <a:ext cx="10642334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1D2F4A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Чи пояснено кожен розділовий знак?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1133</Words>
  <Application>Microsoft Office PowerPoint</Application>
  <PresentationFormat>Широкий екран</PresentationFormat>
  <Paragraphs>169</Paragraphs>
  <Slides>10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6" baseType="lpstr">
      <vt:lpstr>Alegreya Sans</vt:lpstr>
      <vt:lpstr>Alegreya Sans Bold</vt:lpstr>
      <vt:lpstr>Yeseva One</vt:lpstr>
      <vt:lpstr>Alegreya Sans Medium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Елена Зайцева</cp:lastModifiedBy>
  <cp:revision>2</cp:revision>
  <dcterms:created xsi:type="dcterms:W3CDTF">2026-10-17T15:23:01Z</dcterms:created>
  <dcterms:modified xsi:type="dcterms:W3CDTF">2026-10-17T15:23:59Z</dcterms:modified>
</cp:coreProperties>
</file>